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1" r:id="rId1"/>
  </p:sldMasterIdLst>
  <p:notesMasterIdLst>
    <p:notesMasterId r:id="rId81"/>
  </p:notesMasterIdLst>
  <p:handoutMasterIdLst>
    <p:handoutMasterId r:id="rId82"/>
  </p:handoutMasterIdLst>
  <p:sldIdLst>
    <p:sldId id="447" r:id="rId2"/>
    <p:sldId id="475" r:id="rId3"/>
    <p:sldId id="407" r:id="rId4"/>
    <p:sldId id="448" r:id="rId5"/>
    <p:sldId id="452" r:id="rId6"/>
    <p:sldId id="451" r:id="rId7"/>
    <p:sldId id="477" r:id="rId8"/>
    <p:sldId id="487" r:id="rId9"/>
    <p:sldId id="456" r:id="rId10"/>
    <p:sldId id="454" r:id="rId11"/>
    <p:sldId id="453" r:id="rId12"/>
    <p:sldId id="479" r:id="rId13"/>
    <p:sldId id="476" r:id="rId14"/>
    <p:sldId id="535" r:id="rId15"/>
    <p:sldId id="472" r:id="rId16"/>
    <p:sldId id="536" r:id="rId17"/>
    <p:sldId id="537" r:id="rId18"/>
    <p:sldId id="481" r:id="rId19"/>
    <p:sldId id="482" r:id="rId20"/>
    <p:sldId id="483" r:id="rId21"/>
    <p:sldId id="480" r:id="rId22"/>
    <p:sldId id="455" r:id="rId23"/>
    <p:sldId id="457" r:id="rId24"/>
    <p:sldId id="484" r:id="rId25"/>
    <p:sldId id="485" r:id="rId26"/>
    <p:sldId id="486" r:id="rId27"/>
    <p:sldId id="532" r:id="rId28"/>
    <p:sldId id="533" r:id="rId29"/>
    <p:sldId id="534" r:id="rId30"/>
    <p:sldId id="541" r:id="rId31"/>
    <p:sldId id="542" r:id="rId32"/>
    <p:sldId id="543" r:id="rId33"/>
    <p:sldId id="544" r:id="rId34"/>
    <p:sldId id="545" r:id="rId35"/>
    <p:sldId id="546" r:id="rId36"/>
    <p:sldId id="547" r:id="rId37"/>
    <p:sldId id="488" r:id="rId38"/>
    <p:sldId id="489" r:id="rId39"/>
    <p:sldId id="490" r:id="rId40"/>
    <p:sldId id="520" r:id="rId41"/>
    <p:sldId id="519" r:id="rId42"/>
    <p:sldId id="512" r:id="rId43"/>
    <p:sldId id="521" r:id="rId44"/>
    <p:sldId id="522" r:id="rId45"/>
    <p:sldId id="523" r:id="rId46"/>
    <p:sldId id="491" r:id="rId47"/>
    <p:sldId id="494" r:id="rId48"/>
    <p:sldId id="495" r:id="rId49"/>
    <p:sldId id="539" r:id="rId50"/>
    <p:sldId id="497" r:id="rId51"/>
    <p:sldId id="528" r:id="rId52"/>
    <p:sldId id="540" r:id="rId53"/>
    <p:sldId id="538" r:id="rId54"/>
    <p:sldId id="527" r:id="rId55"/>
    <p:sldId id="498" r:id="rId56"/>
    <p:sldId id="529" r:id="rId57"/>
    <p:sldId id="530" r:id="rId58"/>
    <p:sldId id="499" r:id="rId59"/>
    <p:sldId id="500" r:id="rId60"/>
    <p:sldId id="501" r:id="rId61"/>
    <p:sldId id="502" r:id="rId62"/>
    <p:sldId id="513" r:id="rId63"/>
    <p:sldId id="503" r:id="rId64"/>
    <p:sldId id="504" r:id="rId65"/>
    <p:sldId id="506" r:id="rId66"/>
    <p:sldId id="507" r:id="rId67"/>
    <p:sldId id="508" r:id="rId68"/>
    <p:sldId id="531" r:id="rId69"/>
    <p:sldId id="509" r:id="rId70"/>
    <p:sldId id="510" r:id="rId71"/>
    <p:sldId id="511" r:id="rId72"/>
    <p:sldId id="514" r:id="rId73"/>
    <p:sldId id="516" r:id="rId74"/>
    <p:sldId id="515" r:id="rId75"/>
    <p:sldId id="517" r:id="rId76"/>
    <p:sldId id="518" r:id="rId77"/>
    <p:sldId id="525" r:id="rId78"/>
    <p:sldId id="526" r:id="rId79"/>
    <p:sldId id="524" r:id="rId80"/>
  </p:sldIdLst>
  <p:sldSz cx="9144000" cy="5143500" type="screen16x9"/>
  <p:notesSz cx="6858000" cy="9947275"/>
  <p:custDataLst>
    <p:tags r:id="rId83"/>
  </p:custDataLst>
  <p:defaultTextStyle>
    <a:defPPr>
      <a:defRPr lang="zh-CN"/>
    </a:defPPr>
    <a:lvl1pPr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5pPr>
    <a:lvl6pPr marL="2286000" algn="l" defTabSz="914400" rtl="0" eaLnBrk="1" latinLnBrk="0" hangingPunct="1">
      <a:defRPr kumimoji="1" sz="24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6pPr>
    <a:lvl7pPr marL="2743200" algn="l" defTabSz="914400" rtl="0" eaLnBrk="1" latinLnBrk="0" hangingPunct="1">
      <a:defRPr kumimoji="1" sz="24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7pPr>
    <a:lvl8pPr marL="3200400" algn="l" defTabSz="914400" rtl="0" eaLnBrk="1" latinLnBrk="0" hangingPunct="1">
      <a:defRPr kumimoji="1" sz="24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8pPr>
    <a:lvl9pPr marL="3657600" algn="l" defTabSz="914400" rtl="0" eaLnBrk="1" latinLnBrk="0" hangingPunct="1">
      <a:defRPr kumimoji="1" sz="24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99"/>
    <a:srgbClr val="2230FF"/>
    <a:srgbClr val="99CCFF"/>
    <a:srgbClr val="CC0000"/>
    <a:srgbClr val="2D499E"/>
    <a:srgbClr val="FFCCCC"/>
    <a:srgbClr val="FFCC00"/>
    <a:srgbClr val="FF9933"/>
    <a:srgbClr val="66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中度样式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720" autoAdjust="0"/>
    <p:restoredTop sz="93941" autoAdjust="0"/>
  </p:normalViewPr>
  <p:slideViewPr>
    <p:cSldViewPr>
      <p:cViewPr varScale="1">
        <p:scale>
          <a:sx n="131" d="100"/>
          <a:sy n="131" d="100"/>
        </p:scale>
        <p:origin x="84" y="180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302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notesMaster" Target="notesMasters/notesMaster1.xml"/><Relationship Id="rId86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handoutMaster" Target="handoutMasters/handout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45C55B5-9A72-B14B-9E0A-D4D453C5E069}" type="doc">
      <dgm:prSet loTypeId="urn:microsoft.com/office/officeart/2008/layout/LinedLis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509A4DCF-DD85-D84D-B206-5930052F2858}">
      <dgm:prSet phldrT="[文本]" custT="1"/>
      <dgm:spPr/>
      <dgm:t>
        <a:bodyPr/>
        <a:lstStyle/>
        <a:p>
          <a:r>
            <a:rPr lang="zh-CN" altLang="en-US" sz="1400" b="0" dirty="0">
              <a:solidFill>
                <a:schemeClr val="hlink"/>
              </a:solidFill>
              <a:latin typeface="SimHei" panose="02010609060101010101" pitchFamily="49" charset="-122"/>
              <a:ea typeface="SimHei" panose="02010609060101010101" pitchFamily="49" charset="-122"/>
            </a:rPr>
            <a:t>类的构造方法特点</a:t>
          </a:r>
          <a:endParaRPr lang="zh-CN" altLang="en-US" sz="1400" b="0" dirty="0">
            <a:latin typeface="SimHei" panose="02010609060101010101" pitchFamily="49" charset="-122"/>
            <a:ea typeface="SimHei" panose="02010609060101010101" pitchFamily="49" charset="-122"/>
          </a:endParaRPr>
        </a:p>
      </dgm:t>
    </dgm:pt>
    <dgm:pt modelId="{9E38F625-713B-364D-9FB2-B58C92805B85}" type="parTrans" cxnId="{1ED63403-0510-1341-80FB-99E3D0F2ADCA}">
      <dgm:prSet/>
      <dgm:spPr/>
      <dgm:t>
        <a:bodyPr/>
        <a:lstStyle/>
        <a:p>
          <a:endParaRPr lang="zh-CN" altLang="en-US" sz="1400" b="0">
            <a:latin typeface="SimHei" panose="02010609060101010101" pitchFamily="49" charset="-122"/>
            <a:ea typeface="SimHei" panose="02010609060101010101" pitchFamily="49" charset="-122"/>
          </a:endParaRPr>
        </a:p>
      </dgm:t>
    </dgm:pt>
    <dgm:pt modelId="{5C246531-5486-0B4C-94E2-C8B3E5A11E8C}" type="sibTrans" cxnId="{1ED63403-0510-1341-80FB-99E3D0F2ADCA}">
      <dgm:prSet/>
      <dgm:spPr/>
      <dgm:t>
        <a:bodyPr/>
        <a:lstStyle/>
        <a:p>
          <a:endParaRPr lang="zh-CN" altLang="en-US" sz="1400" b="0">
            <a:latin typeface="SimHei" panose="02010609060101010101" pitchFamily="49" charset="-122"/>
            <a:ea typeface="SimHei" panose="02010609060101010101" pitchFamily="49" charset="-122"/>
          </a:endParaRPr>
        </a:p>
      </dgm:t>
    </dgm:pt>
    <dgm:pt modelId="{485ACCE3-7DD6-9641-BB12-89140BBADC6C}">
      <dgm:prSet phldrT="[文本]" custT="1"/>
      <dgm:spPr/>
      <dgm:t>
        <a:bodyPr/>
        <a:lstStyle/>
        <a:p>
          <a:pPr>
            <a:buFont typeface="Wingdings" pitchFamily="2" charset="2"/>
            <a:buChar char="l"/>
          </a:pPr>
          <a:r>
            <a:rPr lang="zh-CN" altLang="en-US" sz="1400" b="0" dirty="0">
              <a:solidFill>
                <a:schemeClr val="accent2">
                  <a:lumMod val="75000"/>
                </a:schemeClr>
              </a:solidFill>
              <a:latin typeface="SimHei" panose="02010609060101010101" pitchFamily="49" charset="-122"/>
              <a:ea typeface="SimHei" panose="02010609060101010101" pitchFamily="49" charset="-122"/>
            </a:rPr>
            <a:t>构造方法名必须与类名相同 </a:t>
          </a:r>
          <a:endParaRPr lang="zh-CN" altLang="en-US" sz="1400" b="0" dirty="0">
            <a:latin typeface="SimHei" panose="02010609060101010101" pitchFamily="49" charset="-122"/>
            <a:ea typeface="SimHei" panose="02010609060101010101" pitchFamily="49" charset="-122"/>
          </a:endParaRPr>
        </a:p>
      </dgm:t>
    </dgm:pt>
    <dgm:pt modelId="{A61D071E-F124-314B-9679-5ECB718D87D7}" type="parTrans" cxnId="{2E3BD673-6EBD-5E4E-AB28-43FE3D56300B}">
      <dgm:prSet/>
      <dgm:spPr/>
      <dgm:t>
        <a:bodyPr/>
        <a:lstStyle/>
        <a:p>
          <a:endParaRPr lang="zh-CN" altLang="en-US" sz="1400" b="0">
            <a:latin typeface="SimHei" panose="02010609060101010101" pitchFamily="49" charset="-122"/>
            <a:ea typeface="SimHei" panose="02010609060101010101" pitchFamily="49" charset="-122"/>
          </a:endParaRPr>
        </a:p>
      </dgm:t>
    </dgm:pt>
    <dgm:pt modelId="{97E69288-79F0-D54A-B8C2-6FF58E44737D}" type="sibTrans" cxnId="{2E3BD673-6EBD-5E4E-AB28-43FE3D56300B}">
      <dgm:prSet/>
      <dgm:spPr/>
      <dgm:t>
        <a:bodyPr/>
        <a:lstStyle/>
        <a:p>
          <a:endParaRPr lang="zh-CN" altLang="en-US" sz="1400" b="0">
            <a:latin typeface="SimHei" panose="02010609060101010101" pitchFamily="49" charset="-122"/>
            <a:ea typeface="SimHei" panose="02010609060101010101" pitchFamily="49" charset="-122"/>
          </a:endParaRPr>
        </a:p>
      </dgm:t>
    </dgm:pt>
    <dgm:pt modelId="{1F454456-867B-F94C-A81E-FDFEDF8BFEE7}">
      <dgm:prSet phldrT="[文本]" custT="1"/>
      <dgm:spPr/>
      <dgm:t>
        <a:bodyPr/>
        <a:lstStyle/>
        <a:p>
          <a:r>
            <a:rPr lang="zh-CN" altLang="en-US" sz="1400" b="0" dirty="0">
              <a:solidFill>
                <a:schemeClr val="accent2">
                  <a:lumMod val="75000"/>
                </a:schemeClr>
              </a:solidFill>
              <a:latin typeface="SimHei" panose="02010609060101010101" pitchFamily="49" charset="-122"/>
              <a:ea typeface="SimHei" panose="02010609060101010101" pitchFamily="49" charset="-122"/>
            </a:rPr>
            <a:t>可以实现多个，带</a:t>
          </a:r>
          <a:r>
            <a:rPr lang="en-US" altLang="zh-CN" sz="1400" b="0" dirty="0">
              <a:solidFill>
                <a:schemeClr val="accent2">
                  <a:lumMod val="75000"/>
                </a:schemeClr>
              </a:solidFill>
              <a:latin typeface="SimHei" panose="02010609060101010101" pitchFamily="49" charset="-122"/>
              <a:ea typeface="SimHei" panose="02010609060101010101" pitchFamily="49" charset="-122"/>
            </a:rPr>
            <a:t>0</a:t>
          </a:r>
          <a:r>
            <a:rPr lang="zh-CN" altLang="en-US" sz="1400" b="0" dirty="0">
              <a:solidFill>
                <a:schemeClr val="accent2">
                  <a:lumMod val="75000"/>
                </a:schemeClr>
              </a:solidFill>
              <a:latin typeface="SimHei" panose="02010609060101010101" pitchFamily="49" charset="-122"/>
              <a:ea typeface="SimHei" panose="02010609060101010101" pitchFamily="49" charset="-122"/>
            </a:rPr>
            <a:t>个或多个参数（重载）</a:t>
          </a:r>
          <a:endParaRPr lang="zh-CN" altLang="en-US" sz="1400" b="0" dirty="0">
            <a:latin typeface="SimHei" panose="02010609060101010101" pitchFamily="49" charset="-122"/>
            <a:ea typeface="SimHei" panose="02010609060101010101" pitchFamily="49" charset="-122"/>
          </a:endParaRPr>
        </a:p>
      </dgm:t>
    </dgm:pt>
    <dgm:pt modelId="{BB1FC6AD-649A-9543-A396-16433D92A940}" type="parTrans" cxnId="{F929189B-EFC3-EF4E-873D-AA2EBB44FF59}">
      <dgm:prSet/>
      <dgm:spPr/>
      <dgm:t>
        <a:bodyPr/>
        <a:lstStyle/>
        <a:p>
          <a:endParaRPr lang="zh-CN" altLang="en-US" sz="1400" b="0">
            <a:latin typeface="SimHei" panose="02010609060101010101" pitchFamily="49" charset="-122"/>
            <a:ea typeface="SimHei" panose="02010609060101010101" pitchFamily="49" charset="-122"/>
          </a:endParaRPr>
        </a:p>
      </dgm:t>
    </dgm:pt>
    <dgm:pt modelId="{F6B642FC-F93C-5C4E-BCD3-FCE8E41BEAD9}" type="sibTrans" cxnId="{F929189B-EFC3-EF4E-873D-AA2EBB44FF59}">
      <dgm:prSet/>
      <dgm:spPr/>
      <dgm:t>
        <a:bodyPr/>
        <a:lstStyle/>
        <a:p>
          <a:endParaRPr lang="zh-CN" altLang="en-US" sz="1400" b="0">
            <a:latin typeface="SimHei" panose="02010609060101010101" pitchFamily="49" charset="-122"/>
            <a:ea typeface="SimHei" panose="02010609060101010101" pitchFamily="49" charset="-122"/>
          </a:endParaRPr>
        </a:p>
      </dgm:t>
    </dgm:pt>
    <dgm:pt modelId="{0352A113-85E2-1742-B637-1C3035C45501}">
      <dgm:prSet phldrT="[文本]" custT="1"/>
      <dgm:spPr/>
      <dgm:t>
        <a:bodyPr/>
        <a:lstStyle/>
        <a:p>
          <a:r>
            <a:rPr lang="zh-CN" altLang="en-US" sz="1400" b="0" dirty="0">
              <a:solidFill>
                <a:schemeClr val="accent2">
                  <a:lumMod val="75000"/>
                </a:schemeClr>
              </a:solidFill>
              <a:latin typeface="SimHei" panose="02010609060101010101" pitchFamily="49" charset="-122"/>
              <a:ea typeface="SimHei" panose="02010609060101010101" pitchFamily="49" charset="-122"/>
            </a:rPr>
            <a:t>没有返回值类型，也没有</a:t>
          </a:r>
          <a:r>
            <a:rPr lang="en-US" altLang="zh-CN" sz="1400" b="0" dirty="0">
              <a:solidFill>
                <a:schemeClr val="accent2">
                  <a:lumMod val="75000"/>
                </a:schemeClr>
              </a:solidFill>
              <a:latin typeface="SimHei" panose="02010609060101010101" pitchFamily="49" charset="-122"/>
              <a:ea typeface="SimHei" panose="02010609060101010101" pitchFamily="49" charset="-122"/>
            </a:rPr>
            <a:t>void</a:t>
          </a:r>
          <a:r>
            <a:rPr lang="zh-CN" altLang="en-US" sz="1400" b="0" dirty="0">
              <a:solidFill>
                <a:schemeClr val="accent2">
                  <a:lumMod val="75000"/>
                </a:schemeClr>
              </a:solidFill>
              <a:latin typeface="SimHei" panose="02010609060101010101" pitchFamily="49" charset="-122"/>
              <a:ea typeface="SimHei" panose="02010609060101010101" pitchFamily="49" charset="-122"/>
            </a:rPr>
            <a:t> </a:t>
          </a:r>
          <a:endParaRPr lang="zh-CN" altLang="en-US" sz="1400" b="0" dirty="0">
            <a:latin typeface="SimHei" panose="02010609060101010101" pitchFamily="49" charset="-122"/>
            <a:ea typeface="SimHei" panose="02010609060101010101" pitchFamily="49" charset="-122"/>
          </a:endParaRPr>
        </a:p>
      </dgm:t>
    </dgm:pt>
    <dgm:pt modelId="{539ED15E-716B-9742-BEA9-ABF80B7D0996}" type="parTrans" cxnId="{EA8E9049-F240-2E43-99C4-117A6FE87255}">
      <dgm:prSet/>
      <dgm:spPr/>
      <dgm:t>
        <a:bodyPr/>
        <a:lstStyle/>
        <a:p>
          <a:endParaRPr lang="zh-CN" altLang="en-US" sz="1400" b="0">
            <a:latin typeface="SimHei" panose="02010609060101010101" pitchFamily="49" charset="-122"/>
            <a:ea typeface="SimHei" panose="02010609060101010101" pitchFamily="49" charset="-122"/>
          </a:endParaRPr>
        </a:p>
      </dgm:t>
    </dgm:pt>
    <dgm:pt modelId="{BBB7F496-2CA7-9E4D-A838-FBF39803DE14}" type="sibTrans" cxnId="{EA8E9049-F240-2E43-99C4-117A6FE87255}">
      <dgm:prSet/>
      <dgm:spPr/>
      <dgm:t>
        <a:bodyPr/>
        <a:lstStyle/>
        <a:p>
          <a:endParaRPr lang="zh-CN" altLang="en-US" sz="1400" b="0">
            <a:latin typeface="SimHei" panose="02010609060101010101" pitchFamily="49" charset="-122"/>
            <a:ea typeface="SimHei" panose="02010609060101010101" pitchFamily="49" charset="-122"/>
          </a:endParaRPr>
        </a:p>
      </dgm:t>
    </dgm:pt>
    <dgm:pt modelId="{886BEF56-FF46-F54A-B192-E8EB038433CF}">
      <dgm:prSet custT="1"/>
      <dgm:spPr/>
      <dgm:t>
        <a:bodyPr/>
        <a:lstStyle/>
        <a:p>
          <a:r>
            <a:rPr lang="zh-CN" altLang="en-US" sz="1400" b="0" dirty="0">
              <a:solidFill>
                <a:schemeClr val="accent2">
                  <a:lumMod val="75000"/>
                </a:schemeClr>
              </a:solidFill>
              <a:latin typeface="SimHei" panose="02010609060101010101" pitchFamily="49" charset="-122"/>
              <a:ea typeface="SimHei" panose="02010609060101010101" pitchFamily="49" charset="-122"/>
            </a:rPr>
            <a:t>构造方法始终和</a:t>
          </a:r>
          <a:r>
            <a:rPr lang="en-US" altLang="zh-CN" sz="1400" b="0" dirty="0">
              <a:solidFill>
                <a:schemeClr val="accent2">
                  <a:lumMod val="75000"/>
                </a:schemeClr>
              </a:solidFill>
              <a:latin typeface="SimHei" panose="02010609060101010101" pitchFamily="49" charset="-122"/>
              <a:ea typeface="SimHei" panose="02010609060101010101" pitchFamily="49" charset="-122"/>
            </a:rPr>
            <a:t>new</a:t>
          </a:r>
          <a:r>
            <a:rPr lang="zh-CN" altLang="en-US" sz="1400" b="0" dirty="0">
              <a:solidFill>
                <a:schemeClr val="accent2">
                  <a:lumMod val="75000"/>
                </a:schemeClr>
              </a:solidFill>
              <a:latin typeface="SimHei" panose="02010609060101010101" pitchFamily="49" charset="-122"/>
              <a:ea typeface="SimHei" panose="02010609060101010101" pitchFamily="49" charset="-122"/>
            </a:rPr>
            <a:t>关键字一起由系统自动调用执行。</a:t>
          </a:r>
          <a:endParaRPr lang="zh-CN" altLang="en-US" sz="1400" b="0" dirty="0">
            <a:latin typeface="SimHei" panose="02010609060101010101" pitchFamily="49" charset="-122"/>
            <a:ea typeface="SimHei" panose="02010609060101010101" pitchFamily="49" charset="-122"/>
          </a:endParaRPr>
        </a:p>
      </dgm:t>
    </dgm:pt>
    <dgm:pt modelId="{F624EC3F-8F5B-C749-A1E2-6F337ADFCE9E}" type="parTrans" cxnId="{E9DA1430-6733-454E-AE28-719BF75AD1F7}">
      <dgm:prSet/>
      <dgm:spPr/>
      <dgm:t>
        <a:bodyPr/>
        <a:lstStyle/>
        <a:p>
          <a:endParaRPr lang="zh-CN" altLang="en-US" sz="1400" b="0">
            <a:latin typeface="SimHei" panose="02010609060101010101" pitchFamily="49" charset="-122"/>
            <a:ea typeface="SimHei" panose="02010609060101010101" pitchFamily="49" charset="-122"/>
          </a:endParaRPr>
        </a:p>
      </dgm:t>
    </dgm:pt>
    <dgm:pt modelId="{6F2EB848-02EE-5E40-B8AF-4F04DD7B7E32}" type="sibTrans" cxnId="{E9DA1430-6733-454E-AE28-719BF75AD1F7}">
      <dgm:prSet/>
      <dgm:spPr/>
      <dgm:t>
        <a:bodyPr/>
        <a:lstStyle/>
        <a:p>
          <a:endParaRPr lang="zh-CN" altLang="en-US" sz="1400" b="0">
            <a:latin typeface="SimHei" panose="02010609060101010101" pitchFamily="49" charset="-122"/>
            <a:ea typeface="SimHei" panose="02010609060101010101" pitchFamily="49" charset="-122"/>
          </a:endParaRPr>
        </a:p>
      </dgm:t>
    </dgm:pt>
    <dgm:pt modelId="{6412903E-F67F-D04E-87A4-391DA677A118}">
      <dgm:prSet custT="1"/>
      <dgm:spPr/>
      <dgm:t>
        <a:bodyPr/>
        <a:lstStyle/>
        <a:p>
          <a:pPr>
            <a:buFont typeface="Wingdings" pitchFamily="2" charset="2"/>
            <a:buChar char="Ø"/>
          </a:pPr>
          <a:r>
            <a:rPr lang="zh-CN" altLang="en-US" sz="1400" b="0" dirty="0">
              <a:solidFill>
                <a:schemeClr val="accent2">
                  <a:lumMod val="75000"/>
                </a:schemeClr>
              </a:solidFill>
              <a:latin typeface="SimHei" panose="02010609060101010101" pitchFamily="49" charset="-122"/>
              <a:ea typeface="SimHei" panose="02010609060101010101" pitchFamily="49" charset="-122"/>
            </a:rPr>
            <a:t>构造方法内可以调用其他方法，包括其他构造方法。</a:t>
          </a:r>
          <a:endParaRPr lang="zh-CN" altLang="en-US" sz="1400" b="0" dirty="0">
            <a:latin typeface="SimHei" panose="02010609060101010101" pitchFamily="49" charset="-122"/>
            <a:ea typeface="SimHei" panose="02010609060101010101" pitchFamily="49" charset="-122"/>
          </a:endParaRPr>
        </a:p>
      </dgm:t>
    </dgm:pt>
    <dgm:pt modelId="{B47CB1C5-54AA-644B-958E-E716AFC3D405}" type="parTrans" cxnId="{88D789F4-34D0-5F4C-8A2D-E8FC062F4C1E}">
      <dgm:prSet/>
      <dgm:spPr/>
      <dgm:t>
        <a:bodyPr/>
        <a:lstStyle/>
        <a:p>
          <a:endParaRPr lang="zh-CN" altLang="en-US" sz="1400" b="0">
            <a:latin typeface="SimHei" panose="02010609060101010101" pitchFamily="49" charset="-122"/>
            <a:ea typeface="SimHei" panose="02010609060101010101" pitchFamily="49" charset="-122"/>
          </a:endParaRPr>
        </a:p>
      </dgm:t>
    </dgm:pt>
    <dgm:pt modelId="{063612DE-83B4-E34C-B337-17A020D103B6}" type="sibTrans" cxnId="{88D789F4-34D0-5F4C-8A2D-E8FC062F4C1E}">
      <dgm:prSet/>
      <dgm:spPr/>
      <dgm:t>
        <a:bodyPr/>
        <a:lstStyle/>
        <a:p>
          <a:endParaRPr lang="zh-CN" altLang="en-US" sz="1400" b="0">
            <a:latin typeface="SimHei" panose="02010609060101010101" pitchFamily="49" charset="-122"/>
            <a:ea typeface="SimHei" panose="02010609060101010101" pitchFamily="49" charset="-122"/>
          </a:endParaRPr>
        </a:p>
      </dgm:t>
    </dgm:pt>
    <dgm:pt modelId="{94B0302F-5D9F-AF4B-BC4D-C5449B346AB0}">
      <dgm:prSet custT="1"/>
      <dgm:spPr/>
      <dgm:t>
        <a:bodyPr/>
        <a:lstStyle/>
        <a:p>
          <a:pPr>
            <a:buFont typeface="Wingdings" pitchFamily="2" charset="2"/>
            <a:buChar char="Ø"/>
          </a:pPr>
          <a:r>
            <a:rPr lang="zh-CN" altLang="en-US" sz="1400" b="0" dirty="0">
              <a:solidFill>
                <a:schemeClr val="accent2">
                  <a:lumMod val="75000"/>
                </a:schemeClr>
              </a:solidFill>
              <a:latin typeface="SimHei" panose="02010609060101010101" pitchFamily="49" charset="-122"/>
              <a:ea typeface="SimHei" panose="02010609060101010101" pitchFamily="49" charset="-122"/>
            </a:rPr>
            <a:t>构造方法内可以调用其他方法，包括其他构造方法。</a:t>
          </a:r>
          <a:endParaRPr lang="zh-CN" altLang="en-US" sz="1400" b="0" dirty="0">
            <a:latin typeface="SimHei" panose="02010609060101010101" pitchFamily="49" charset="-122"/>
            <a:ea typeface="SimHei" panose="02010609060101010101" pitchFamily="49" charset="-122"/>
          </a:endParaRPr>
        </a:p>
      </dgm:t>
    </dgm:pt>
    <dgm:pt modelId="{83905063-4A0C-0141-BD91-62A0D65F28EA}" type="parTrans" cxnId="{36839B84-5385-5A4F-B2E9-638EFCD45A90}">
      <dgm:prSet/>
      <dgm:spPr/>
      <dgm:t>
        <a:bodyPr/>
        <a:lstStyle/>
        <a:p>
          <a:endParaRPr lang="zh-CN" altLang="en-US" sz="1400" b="0">
            <a:latin typeface="SimHei" panose="02010609060101010101" pitchFamily="49" charset="-122"/>
            <a:ea typeface="SimHei" panose="02010609060101010101" pitchFamily="49" charset="-122"/>
          </a:endParaRPr>
        </a:p>
      </dgm:t>
    </dgm:pt>
    <dgm:pt modelId="{EA4503D1-F693-A041-AB74-153C6F4E460C}" type="sibTrans" cxnId="{36839B84-5385-5A4F-B2E9-638EFCD45A90}">
      <dgm:prSet/>
      <dgm:spPr/>
      <dgm:t>
        <a:bodyPr/>
        <a:lstStyle/>
        <a:p>
          <a:endParaRPr lang="zh-CN" altLang="en-US" sz="1400" b="0">
            <a:latin typeface="SimHei" panose="02010609060101010101" pitchFamily="49" charset="-122"/>
            <a:ea typeface="SimHei" panose="02010609060101010101" pitchFamily="49" charset="-122"/>
          </a:endParaRPr>
        </a:p>
      </dgm:t>
    </dgm:pt>
    <dgm:pt modelId="{F91A79A5-7F20-104F-9EE6-A8BCAC731F15}" type="pres">
      <dgm:prSet presAssocID="{245C55B5-9A72-B14B-9E0A-D4D453C5E069}" presName="vert0" presStyleCnt="0">
        <dgm:presLayoutVars>
          <dgm:dir/>
          <dgm:animOne val="branch"/>
          <dgm:animLvl val="lvl"/>
        </dgm:presLayoutVars>
      </dgm:prSet>
      <dgm:spPr/>
    </dgm:pt>
    <dgm:pt modelId="{A635BE63-56C2-DD4D-8E97-0CE4CC1EEDD4}" type="pres">
      <dgm:prSet presAssocID="{509A4DCF-DD85-D84D-B206-5930052F2858}" presName="thickLine" presStyleLbl="alignNode1" presStyleIdx="0" presStyleCnt="1"/>
      <dgm:spPr/>
    </dgm:pt>
    <dgm:pt modelId="{017D7817-5EFC-8345-BF94-B01C3CE85A1A}" type="pres">
      <dgm:prSet presAssocID="{509A4DCF-DD85-D84D-B206-5930052F2858}" presName="horz1" presStyleCnt="0"/>
      <dgm:spPr/>
    </dgm:pt>
    <dgm:pt modelId="{DD28EB98-5D27-7647-8477-13A85DDFAAEB}" type="pres">
      <dgm:prSet presAssocID="{509A4DCF-DD85-D84D-B206-5930052F2858}" presName="tx1" presStyleLbl="revTx" presStyleIdx="0" presStyleCnt="7"/>
      <dgm:spPr/>
    </dgm:pt>
    <dgm:pt modelId="{C2E2EC13-F4C4-9348-846E-BCF2CD40626F}" type="pres">
      <dgm:prSet presAssocID="{509A4DCF-DD85-D84D-B206-5930052F2858}" presName="vert1" presStyleCnt="0"/>
      <dgm:spPr/>
    </dgm:pt>
    <dgm:pt modelId="{D359AB8F-2C2E-334A-A931-D544B2704ACC}" type="pres">
      <dgm:prSet presAssocID="{485ACCE3-7DD6-9641-BB12-89140BBADC6C}" presName="vertSpace2a" presStyleCnt="0"/>
      <dgm:spPr/>
    </dgm:pt>
    <dgm:pt modelId="{FE002FF3-CF1A-B345-8355-C5537F9E48FA}" type="pres">
      <dgm:prSet presAssocID="{485ACCE3-7DD6-9641-BB12-89140BBADC6C}" presName="horz2" presStyleCnt="0"/>
      <dgm:spPr/>
    </dgm:pt>
    <dgm:pt modelId="{5A32F727-0CA7-D041-9F4D-F5377B66A256}" type="pres">
      <dgm:prSet presAssocID="{485ACCE3-7DD6-9641-BB12-89140BBADC6C}" presName="horzSpace2" presStyleCnt="0"/>
      <dgm:spPr/>
    </dgm:pt>
    <dgm:pt modelId="{B7C363EB-6391-8A42-AC6D-564E129F69F3}" type="pres">
      <dgm:prSet presAssocID="{485ACCE3-7DD6-9641-BB12-89140BBADC6C}" presName="tx2" presStyleLbl="revTx" presStyleIdx="1" presStyleCnt="7"/>
      <dgm:spPr/>
    </dgm:pt>
    <dgm:pt modelId="{2A01BFA6-85BA-7742-A41E-9A0D8E1C345E}" type="pres">
      <dgm:prSet presAssocID="{485ACCE3-7DD6-9641-BB12-89140BBADC6C}" presName="vert2" presStyleCnt="0"/>
      <dgm:spPr/>
    </dgm:pt>
    <dgm:pt modelId="{0765CD45-AE70-7648-A394-F578722D8589}" type="pres">
      <dgm:prSet presAssocID="{485ACCE3-7DD6-9641-BB12-89140BBADC6C}" presName="thinLine2b" presStyleLbl="callout" presStyleIdx="0" presStyleCnt="6"/>
      <dgm:spPr/>
    </dgm:pt>
    <dgm:pt modelId="{0DDBD79A-5CED-E141-9D16-ACA102954568}" type="pres">
      <dgm:prSet presAssocID="{485ACCE3-7DD6-9641-BB12-89140BBADC6C}" presName="vertSpace2b" presStyleCnt="0"/>
      <dgm:spPr/>
    </dgm:pt>
    <dgm:pt modelId="{9AC62E5E-0E92-234D-B240-8EF5C57CB53F}" type="pres">
      <dgm:prSet presAssocID="{886BEF56-FF46-F54A-B192-E8EB038433CF}" presName="horz2" presStyleCnt="0"/>
      <dgm:spPr/>
    </dgm:pt>
    <dgm:pt modelId="{B943214F-A8F9-DD45-B1C0-E297E7C6EF38}" type="pres">
      <dgm:prSet presAssocID="{886BEF56-FF46-F54A-B192-E8EB038433CF}" presName="horzSpace2" presStyleCnt="0"/>
      <dgm:spPr/>
    </dgm:pt>
    <dgm:pt modelId="{6591C7FC-2E24-404E-A6BF-C8315B450894}" type="pres">
      <dgm:prSet presAssocID="{886BEF56-FF46-F54A-B192-E8EB038433CF}" presName="tx2" presStyleLbl="revTx" presStyleIdx="2" presStyleCnt="7"/>
      <dgm:spPr/>
    </dgm:pt>
    <dgm:pt modelId="{C606C1EB-9276-8C41-8542-FACF77E5CD1B}" type="pres">
      <dgm:prSet presAssocID="{886BEF56-FF46-F54A-B192-E8EB038433CF}" presName="vert2" presStyleCnt="0"/>
      <dgm:spPr/>
    </dgm:pt>
    <dgm:pt modelId="{1ADEB36B-C879-524C-9A2C-608C40DEFC33}" type="pres">
      <dgm:prSet presAssocID="{886BEF56-FF46-F54A-B192-E8EB038433CF}" presName="thinLine2b" presStyleLbl="callout" presStyleIdx="1" presStyleCnt="6"/>
      <dgm:spPr/>
    </dgm:pt>
    <dgm:pt modelId="{99E3DCAD-F250-8B43-A421-E132804CB171}" type="pres">
      <dgm:prSet presAssocID="{886BEF56-FF46-F54A-B192-E8EB038433CF}" presName="vertSpace2b" presStyleCnt="0"/>
      <dgm:spPr/>
    </dgm:pt>
    <dgm:pt modelId="{E69CDB9E-F5FA-D349-A455-442BBA9F1ED4}" type="pres">
      <dgm:prSet presAssocID="{1F454456-867B-F94C-A81E-FDFEDF8BFEE7}" presName="horz2" presStyleCnt="0"/>
      <dgm:spPr/>
    </dgm:pt>
    <dgm:pt modelId="{3848B731-F5C8-0D4F-8B6B-0C165B33A263}" type="pres">
      <dgm:prSet presAssocID="{1F454456-867B-F94C-A81E-FDFEDF8BFEE7}" presName="horzSpace2" presStyleCnt="0"/>
      <dgm:spPr/>
    </dgm:pt>
    <dgm:pt modelId="{CCC31A37-F1D8-CA44-B1EE-9A45B347E96D}" type="pres">
      <dgm:prSet presAssocID="{1F454456-867B-F94C-A81E-FDFEDF8BFEE7}" presName="tx2" presStyleLbl="revTx" presStyleIdx="3" presStyleCnt="7"/>
      <dgm:spPr/>
    </dgm:pt>
    <dgm:pt modelId="{2FF02C00-031E-834B-9916-75B461CDF6BF}" type="pres">
      <dgm:prSet presAssocID="{1F454456-867B-F94C-A81E-FDFEDF8BFEE7}" presName="vert2" presStyleCnt="0"/>
      <dgm:spPr/>
    </dgm:pt>
    <dgm:pt modelId="{F0C5E466-9CFF-1940-A3B3-910D46FA9E73}" type="pres">
      <dgm:prSet presAssocID="{1F454456-867B-F94C-A81E-FDFEDF8BFEE7}" presName="thinLine2b" presStyleLbl="callout" presStyleIdx="2" presStyleCnt="6"/>
      <dgm:spPr/>
    </dgm:pt>
    <dgm:pt modelId="{995EAF0C-CD22-B749-AAA7-F0EB5E5B395E}" type="pres">
      <dgm:prSet presAssocID="{1F454456-867B-F94C-A81E-FDFEDF8BFEE7}" presName="vertSpace2b" presStyleCnt="0"/>
      <dgm:spPr/>
    </dgm:pt>
    <dgm:pt modelId="{4BB729CC-DA40-284A-B49E-C86444E9E94E}" type="pres">
      <dgm:prSet presAssocID="{0352A113-85E2-1742-B637-1C3035C45501}" presName="horz2" presStyleCnt="0"/>
      <dgm:spPr/>
    </dgm:pt>
    <dgm:pt modelId="{648B8F88-DF9E-C94D-ADE7-36D4FF7F0638}" type="pres">
      <dgm:prSet presAssocID="{0352A113-85E2-1742-B637-1C3035C45501}" presName="horzSpace2" presStyleCnt="0"/>
      <dgm:spPr/>
    </dgm:pt>
    <dgm:pt modelId="{4872BCAF-0326-484F-93F9-873C614A9CE2}" type="pres">
      <dgm:prSet presAssocID="{0352A113-85E2-1742-B637-1C3035C45501}" presName="tx2" presStyleLbl="revTx" presStyleIdx="4" presStyleCnt="7"/>
      <dgm:spPr/>
    </dgm:pt>
    <dgm:pt modelId="{37FC20EC-3A5F-8A4F-88F9-6771664D2E8B}" type="pres">
      <dgm:prSet presAssocID="{0352A113-85E2-1742-B637-1C3035C45501}" presName="vert2" presStyleCnt="0"/>
      <dgm:spPr/>
    </dgm:pt>
    <dgm:pt modelId="{64355F98-1A7A-CB41-9385-6AD86B6D8BF1}" type="pres">
      <dgm:prSet presAssocID="{0352A113-85E2-1742-B637-1C3035C45501}" presName="thinLine2b" presStyleLbl="callout" presStyleIdx="3" presStyleCnt="6"/>
      <dgm:spPr/>
    </dgm:pt>
    <dgm:pt modelId="{F8768F87-E902-7D4C-A537-CA507691AE8A}" type="pres">
      <dgm:prSet presAssocID="{0352A113-85E2-1742-B637-1C3035C45501}" presName="vertSpace2b" presStyleCnt="0"/>
      <dgm:spPr/>
    </dgm:pt>
    <dgm:pt modelId="{12F121D9-F092-1545-A6D8-1BD7E3E4143F}" type="pres">
      <dgm:prSet presAssocID="{6412903E-F67F-D04E-87A4-391DA677A118}" presName="horz2" presStyleCnt="0"/>
      <dgm:spPr/>
    </dgm:pt>
    <dgm:pt modelId="{08273A21-7F39-344F-8776-EA7269AC0B61}" type="pres">
      <dgm:prSet presAssocID="{6412903E-F67F-D04E-87A4-391DA677A118}" presName="horzSpace2" presStyleCnt="0"/>
      <dgm:spPr/>
    </dgm:pt>
    <dgm:pt modelId="{46585A3A-BA9B-DE4A-B78A-FEA673DAE397}" type="pres">
      <dgm:prSet presAssocID="{6412903E-F67F-D04E-87A4-391DA677A118}" presName="tx2" presStyleLbl="revTx" presStyleIdx="5" presStyleCnt="7"/>
      <dgm:spPr/>
    </dgm:pt>
    <dgm:pt modelId="{76199840-C72F-A74C-976E-CE153EA83B97}" type="pres">
      <dgm:prSet presAssocID="{6412903E-F67F-D04E-87A4-391DA677A118}" presName="vert2" presStyleCnt="0"/>
      <dgm:spPr/>
    </dgm:pt>
    <dgm:pt modelId="{0F5D2419-1F4E-274D-875E-DFEE2E963899}" type="pres">
      <dgm:prSet presAssocID="{6412903E-F67F-D04E-87A4-391DA677A118}" presName="thinLine2b" presStyleLbl="callout" presStyleIdx="4" presStyleCnt="6"/>
      <dgm:spPr/>
    </dgm:pt>
    <dgm:pt modelId="{3AE9650C-EECF-4744-83CA-9F1984F011C7}" type="pres">
      <dgm:prSet presAssocID="{6412903E-F67F-D04E-87A4-391DA677A118}" presName="vertSpace2b" presStyleCnt="0"/>
      <dgm:spPr/>
    </dgm:pt>
    <dgm:pt modelId="{1B39A0A0-F6D1-8F46-BC16-1895388061D9}" type="pres">
      <dgm:prSet presAssocID="{94B0302F-5D9F-AF4B-BC4D-C5449B346AB0}" presName="horz2" presStyleCnt="0"/>
      <dgm:spPr/>
    </dgm:pt>
    <dgm:pt modelId="{0473DAF6-5BAD-2746-8B19-5346E63B7900}" type="pres">
      <dgm:prSet presAssocID="{94B0302F-5D9F-AF4B-BC4D-C5449B346AB0}" presName="horzSpace2" presStyleCnt="0"/>
      <dgm:spPr/>
    </dgm:pt>
    <dgm:pt modelId="{56C8D55F-9C41-4949-B9F2-14E05BECB06E}" type="pres">
      <dgm:prSet presAssocID="{94B0302F-5D9F-AF4B-BC4D-C5449B346AB0}" presName="tx2" presStyleLbl="revTx" presStyleIdx="6" presStyleCnt="7"/>
      <dgm:spPr/>
    </dgm:pt>
    <dgm:pt modelId="{EDED61A3-F5C0-C04C-9DED-C303C54A72B0}" type="pres">
      <dgm:prSet presAssocID="{94B0302F-5D9F-AF4B-BC4D-C5449B346AB0}" presName="vert2" presStyleCnt="0"/>
      <dgm:spPr/>
    </dgm:pt>
    <dgm:pt modelId="{2D439A16-B4F9-6B43-A053-1680B0B5C001}" type="pres">
      <dgm:prSet presAssocID="{94B0302F-5D9F-AF4B-BC4D-C5449B346AB0}" presName="thinLine2b" presStyleLbl="callout" presStyleIdx="5" presStyleCnt="6"/>
      <dgm:spPr/>
    </dgm:pt>
    <dgm:pt modelId="{0CB7F445-0E1B-F34E-AC40-2D634411EEEE}" type="pres">
      <dgm:prSet presAssocID="{94B0302F-5D9F-AF4B-BC4D-C5449B346AB0}" presName="vertSpace2b" presStyleCnt="0"/>
      <dgm:spPr/>
    </dgm:pt>
  </dgm:ptLst>
  <dgm:cxnLst>
    <dgm:cxn modelId="{1ED63403-0510-1341-80FB-99E3D0F2ADCA}" srcId="{245C55B5-9A72-B14B-9E0A-D4D453C5E069}" destId="{509A4DCF-DD85-D84D-B206-5930052F2858}" srcOrd="0" destOrd="0" parTransId="{9E38F625-713B-364D-9FB2-B58C92805B85}" sibTransId="{5C246531-5486-0B4C-94E2-C8B3E5A11E8C}"/>
    <dgm:cxn modelId="{BF7AF728-D7DC-D044-9AA0-D0D7BCE80E4E}" type="presOf" srcId="{245C55B5-9A72-B14B-9E0A-D4D453C5E069}" destId="{F91A79A5-7F20-104F-9EE6-A8BCAC731F15}" srcOrd="0" destOrd="0" presId="urn:microsoft.com/office/officeart/2008/layout/LinedList"/>
    <dgm:cxn modelId="{E9DA1430-6733-454E-AE28-719BF75AD1F7}" srcId="{509A4DCF-DD85-D84D-B206-5930052F2858}" destId="{886BEF56-FF46-F54A-B192-E8EB038433CF}" srcOrd="1" destOrd="0" parTransId="{F624EC3F-8F5B-C749-A1E2-6F337ADFCE9E}" sibTransId="{6F2EB848-02EE-5E40-B8AF-4F04DD7B7E32}"/>
    <dgm:cxn modelId="{EA8E9049-F240-2E43-99C4-117A6FE87255}" srcId="{509A4DCF-DD85-D84D-B206-5930052F2858}" destId="{0352A113-85E2-1742-B637-1C3035C45501}" srcOrd="3" destOrd="0" parTransId="{539ED15E-716B-9742-BEA9-ABF80B7D0996}" sibTransId="{BBB7F496-2CA7-9E4D-A838-FBF39803DE14}"/>
    <dgm:cxn modelId="{B5EB594A-E9A6-794C-9302-193920993E9E}" type="presOf" srcId="{485ACCE3-7DD6-9641-BB12-89140BBADC6C}" destId="{B7C363EB-6391-8A42-AC6D-564E129F69F3}" srcOrd="0" destOrd="0" presId="urn:microsoft.com/office/officeart/2008/layout/LinedList"/>
    <dgm:cxn modelId="{2E3BD673-6EBD-5E4E-AB28-43FE3D56300B}" srcId="{509A4DCF-DD85-D84D-B206-5930052F2858}" destId="{485ACCE3-7DD6-9641-BB12-89140BBADC6C}" srcOrd="0" destOrd="0" parTransId="{A61D071E-F124-314B-9679-5ECB718D87D7}" sibTransId="{97E69288-79F0-D54A-B8C2-6FF58E44737D}"/>
    <dgm:cxn modelId="{B803AE83-8154-2C40-B452-B35A7C22EF60}" type="presOf" srcId="{1F454456-867B-F94C-A81E-FDFEDF8BFEE7}" destId="{CCC31A37-F1D8-CA44-B1EE-9A45B347E96D}" srcOrd="0" destOrd="0" presId="urn:microsoft.com/office/officeart/2008/layout/LinedList"/>
    <dgm:cxn modelId="{36839B84-5385-5A4F-B2E9-638EFCD45A90}" srcId="{509A4DCF-DD85-D84D-B206-5930052F2858}" destId="{94B0302F-5D9F-AF4B-BC4D-C5449B346AB0}" srcOrd="5" destOrd="0" parTransId="{83905063-4A0C-0141-BD91-62A0D65F28EA}" sibTransId="{EA4503D1-F693-A041-AB74-153C6F4E460C}"/>
    <dgm:cxn modelId="{456E1F8A-B710-A64C-A207-7A6EC28E4534}" type="presOf" srcId="{6412903E-F67F-D04E-87A4-391DA677A118}" destId="{46585A3A-BA9B-DE4A-B78A-FEA673DAE397}" srcOrd="0" destOrd="0" presId="urn:microsoft.com/office/officeart/2008/layout/LinedList"/>
    <dgm:cxn modelId="{F929189B-EFC3-EF4E-873D-AA2EBB44FF59}" srcId="{509A4DCF-DD85-D84D-B206-5930052F2858}" destId="{1F454456-867B-F94C-A81E-FDFEDF8BFEE7}" srcOrd="2" destOrd="0" parTransId="{BB1FC6AD-649A-9543-A396-16433D92A940}" sibTransId="{F6B642FC-F93C-5C4E-BCD3-FCE8E41BEAD9}"/>
    <dgm:cxn modelId="{1CFD85B9-2891-2E4E-BAB6-48D11FFCB667}" type="presOf" srcId="{509A4DCF-DD85-D84D-B206-5930052F2858}" destId="{DD28EB98-5D27-7647-8477-13A85DDFAAEB}" srcOrd="0" destOrd="0" presId="urn:microsoft.com/office/officeart/2008/layout/LinedList"/>
    <dgm:cxn modelId="{2DCBD4C2-F393-E545-9D0F-BF8530D1A63E}" type="presOf" srcId="{0352A113-85E2-1742-B637-1C3035C45501}" destId="{4872BCAF-0326-484F-93F9-873C614A9CE2}" srcOrd="0" destOrd="0" presId="urn:microsoft.com/office/officeart/2008/layout/LinedList"/>
    <dgm:cxn modelId="{810F00E5-56F2-754D-A137-E144E28A33AB}" type="presOf" srcId="{886BEF56-FF46-F54A-B192-E8EB038433CF}" destId="{6591C7FC-2E24-404E-A6BF-C8315B450894}" srcOrd="0" destOrd="0" presId="urn:microsoft.com/office/officeart/2008/layout/LinedList"/>
    <dgm:cxn modelId="{88D789F4-34D0-5F4C-8A2D-E8FC062F4C1E}" srcId="{509A4DCF-DD85-D84D-B206-5930052F2858}" destId="{6412903E-F67F-D04E-87A4-391DA677A118}" srcOrd="4" destOrd="0" parTransId="{B47CB1C5-54AA-644B-958E-E716AFC3D405}" sibTransId="{063612DE-83B4-E34C-B337-17A020D103B6}"/>
    <dgm:cxn modelId="{82ECA2FA-28AC-334C-8A7B-48A7B7329C3C}" type="presOf" srcId="{94B0302F-5D9F-AF4B-BC4D-C5449B346AB0}" destId="{56C8D55F-9C41-4949-B9F2-14E05BECB06E}" srcOrd="0" destOrd="0" presId="urn:microsoft.com/office/officeart/2008/layout/LinedList"/>
    <dgm:cxn modelId="{B09E2C3B-56E9-9E44-8A5C-81C97206B531}" type="presParOf" srcId="{F91A79A5-7F20-104F-9EE6-A8BCAC731F15}" destId="{A635BE63-56C2-DD4D-8E97-0CE4CC1EEDD4}" srcOrd="0" destOrd="0" presId="urn:microsoft.com/office/officeart/2008/layout/LinedList"/>
    <dgm:cxn modelId="{51396685-A191-7F49-AD98-3338C4D8AF8D}" type="presParOf" srcId="{F91A79A5-7F20-104F-9EE6-A8BCAC731F15}" destId="{017D7817-5EFC-8345-BF94-B01C3CE85A1A}" srcOrd="1" destOrd="0" presId="urn:microsoft.com/office/officeart/2008/layout/LinedList"/>
    <dgm:cxn modelId="{3BAC4611-659E-C043-818A-7D4E8D501C5F}" type="presParOf" srcId="{017D7817-5EFC-8345-BF94-B01C3CE85A1A}" destId="{DD28EB98-5D27-7647-8477-13A85DDFAAEB}" srcOrd="0" destOrd="0" presId="urn:microsoft.com/office/officeart/2008/layout/LinedList"/>
    <dgm:cxn modelId="{21340A67-2E84-0743-B9A2-B47AA60CB0E4}" type="presParOf" srcId="{017D7817-5EFC-8345-BF94-B01C3CE85A1A}" destId="{C2E2EC13-F4C4-9348-846E-BCF2CD40626F}" srcOrd="1" destOrd="0" presId="urn:microsoft.com/office/officeart/2008/layout/LinedList"/>
    <dgm:cxn modelId="{45BB1852-35DA-8F46-BA70-4C4AFDE37A2B}" type="presParOf" srcId="{C2E2EC13-F4C4-9348-846E-BCF2CD40626F}" destId="{D359AB8F-2C2E-334A-A931-D544B2704ACC}" srcOrd="0" destOrd="0" presId="urn:microsoft.com/office/officeart/2008/layout/LinedList"/>
    <dgm:cxn modelId="{0AEEAF53-C827-4843-B1B3-3D86375A8733}" type="presParOf" srcId="{C2E2EC13-F4C4-9348-846E-BCF2CD40626F}" destId="{FE002FF3-CF1A-B345-8355-C5537F9E48FA}" srcOrd="1" destOrd="0" presId="urn:microsoft.com/office/officeart/2008/layout/LinedList"/>
    <dgm:cxn modelId="{8C235871-A5B4-0543-9F93-0FC2BE4BDCC0}" type="presParOf" srcId="{FE002FF3-CF1A-B345-8355-C5537F9E48FA}" destId="{5A32F727-0CA7-D041-9F4D-F5377B66A256}" srcOrd="0" destOrd="0" presId="urn:microsoft.com/office/officeart/2008/layout/LinedList"/>
    <dgm:cxn modelId="{A69543EB-FF00-F340-A8F9-EC93AD2699E9}" type="presParOf" srcId="{FE002FF3-CF1A-B345-8355-C5537F9E48FA}" destId="{B7C363EB-6391-8A42-AC6D-564E129F69F3}" srcOrd="1" destOrd="0" presId="urn:microsoft.com/office/officeart/2008/layout/LinedList"/>
    <dgm:cxn modelId="{911E1D3C-F3FD-314D-98E7-281D4241BCCE}" type="presParOf" srcId="{FE002FF3-CF1A-B345-8355-C5537F9E48FA}" destId="{2A01BFA6-85BA-7742-A41E-9A0D8E1C345E}" srcOrd="2" destOrd="0" presId="urn:microsoft.com/office/officeart/2008/layout/LinedList"/>
    <dgm:cxn modelId="{2AD18E63-7398-0B48-B920-08E716A6E40B}" type="presParOf" srcId="{C2E2EC13-F4C4-9348-846E-BCF2CD40626F}" destId="{0765CD45-AE70-7648-A394-F578722D8589}" srcOrd="2" destOrd="0" presId="urn:microsoft.com/office/officeart/2008/layout/LinedList"/>
    <dgm:cxn modelId="{7CD94107-FAF0-8145-B63D-E5A39CC38671}" type="presParOf" srcId="{C2E2EC13-F4C4-9348-846E-BCF2CD40626F}" destId="{0DDBD79A-5CED-E141-9D16-ACA102954568}" srcOrd="3" destOrd="0" presId="urn:microsoft.com/office/officeart/2008/layout/LinedList"/>
    <dgm:cxn modelId="{B138E605-2F4F-7748-B72B-C9DFB5EF2564}" type="presParOf" srcId="{C2E2EC13-F4C4-9348-846E-BCF2CD40626F}" destId="{9AC62E5E-0E92-234D-B240-8EF5C57CB53F}" srcOrd="4" destOrd="0" presId="urn:microsoft.com/office/officeart/2008/layout/LinedList"/>
    <dgm:cxn modelId="{200FF2EE-61BA-F54A-A458-01EA31984AE4}" type="presParOf" srcId="{9AC62E5E-0E92-234D-B240-8EF5C57CB53F}" destId="{B943214F-A8F9-DD45-B1C0-E297E7C6EF38}" srcOrd="0" destOrd="0" presId="urn:microsoft.com/office/officeart/2008/layout/LinedList"/>
    <dgm:cxn modelId="{7AD12471-C130-6D47-951E-FA54A5D918D0}" type="presParOf" srcId="{9AC62E5E-0E92-234D-B240-8EF5C57CB53F}" destId="{6591C7FC-2E24-404E-A6BF-C8315B450894}" srcOrd="1" destOrd="0" presId="urn:microsoft.com/office/officeart/2008/layout/LinedList"/>
    <dgm:cxn modelId="{2751FFB5-0563-4647-93C8-5CD616BA64E3}" type="presParOf" srcId="{9AC62E5E-0E92-234D-B240-8EF5C57CB53F}" destId="{C606C1EB-9276-8C41-8542-FACF77E5CD1B}" srcOrd="2" destOrd="0" presId="urn:microsoft.com/office/officeart/2008/layout/LinedList"/>
    <dgm:cxn modelId="{AA51EB75-4864-BC46-A495-1E3D7B547509}" type="presParOf" srcId="{C2E2EC13-F4C4-9348-846E-BCF2CD40626F}" destId="{1ADEB36B-C879-524C-9A2C-608C40DEFC33}" srcOrd="5" destOrd="0" presId="urn:microsoft.com/office/officeart/2008/layout/LinedList"/>
    <dgm:cxn modelId="{F88B58D2-4E70-F940-A1A0-59B4738A0F80}" type="presParOf" srcId="{C2E2EC13-F4C4-9348-846E-BCF2CD40626F}" destId="{99E3DCAD-F250-8B43-A421-E132804CB171}" srcOrd="6" destOrd="0" presId="urn:microsoft.com/office/officeart/2008/layout/LinedList"/>
    <dgm:cxn modelId="{4FF93DB6-0402-A74B-A6F1-5BA40F0EB1B7}" type="presParOf" srcId="{C2E2EC13-F4C4-9348-846E-BCF2CD40626F}" destId="{E69CDB9E-F5FA-D349-A455-442BBA9F1ED4}" srcOrd="7" destOrd="0" presId="urn:microsoft.com/office/officeart/2008/layout/LinedList"/>
    <dgm:cxn modelId="{E6409DA3-F3EE-CF45-999F-1953008C549D}" type="presParOf" srcId="{E69CDB9E-F5FA-D349-A455-442BBA9F1ED4}" destId="{3848B731-F5C8-0D4F-8B6B-0C165B33A263}" srcOrd="0" destOrd="0" presId="urn:microsoft.com/office/officeart/2008/layout/LinedList"/>
    <dgm:cxn modelId="{D006161C-6CF1-2946-B0DF-D05B5CD46EA3}" type="presParOf" srcId="{E69CDB9E-F5FA-D349-A455-442BBA9F1ED4}" destId="{CCC31A37-F1D8-CA44-B1EE-9A45B347E96D}" srcOrd="1" destOrd="0" presId="urn:microsoft.com/office/officeart/2008/layout/LinedList"/>
    <dgm:cxn modelId="{562BF122-13C6-A84D-900F-6559FE306CDA}" type="presParOf" srcId="{E69CDB9E-F5FA-D349-A455-442BBA9F1ED4}" destId="{2FF02C00-031E-834B-9916-75B461CDF6BF}" srcOrd="2" destOrd="0" presId="urn:microsoft.com/office/officeart/2008/layout/LinedList"/>
    <dgm:cxn modelId="{4EE9E5DD-F3ED-CD4E-BF30-300F5B989C46}" type="presParOf" srcId="{C2E2EC13-F4C4-9348-846E-BCF2CD40626F}" destId="{F0C5E466-9CFF-1940-A3B3-910D46FA9E73}" srcOrd="8" destOrd="0" presId="urn:microsoft.com/office/officeart/2008/layout/LinedList"/>
    <dgm:cxn modelId="{7B70C82D-0376-934B-AE30-3B35D16DBBFA}" type="presParOf" srcId="{C2E2EC13-F4C4-9348-846E-BCF2CD40626F}" destId="{995EAF0C-CD22-B749-AAA7-F0EB5E5B395E}" srcOrd="9" destOrd="0" presId="urn:microsoft.com/office/officeart/2008/layout/LinedList"/>
    <dgm:cxn modelId="{B801D997-45C1-BC43-A923-F17082FF11E9}" type="presParOf" srcId="{C2E2EC13-F4C4-9348-846E-BCF2CD40626F}" destId="{4BB729CC-DA40-284A-B49E-C86444E9E94E}" srcOrd="10" destOrd="0" presId="urn:microsoft.com/office/officeart/2008/layout/LinedList"/>
    <dgm:cxn modelId="{92D7D0CC-419D-F549-A4FE-8D25AFE6B322}" type="presParOf" srcId="{4BB729CC-DA40-284A-B49E-C86444E9E94E}" destId="{648B8F88-DF9E-C94D-ADE7-36D4FF7F0638}" srcOrd="0" destOrd="0" presId="urn:microsoft.com/office/officeart/2008/layout/LinedList"/>
    <dgm:cxn modelId="{CF741CF3-513A-B74C-9059-84E437246687}" type="presParOf" srcId="{4BB729CC-DA40-284A-B49E-C86444E9E94E}" destId="{4872BCAF-0326-484F-93F9-873C614A9CE2}" srcOrd="1" destOrd="0" presId="urn:microsoft.com/office/officeart/2008/layout/LinedList"/>
    <dgm:cxn modelId="{1143D948-B42E-E047-87E5-7EE1A68C6FB4}" type="presParOf" srcId="{4BB729CC-DA40-284A-B49E-C86444E9E94E}" destId="{37FC20EC-3A5F-8A4F-88F9-6771664D2E8B}" srcOrd="2" destOrd="0" presId="urn:microsoft.com/office/officeart/2008/layout/LinedList"/>
    <dgm:cxn modelId="{9DDB7DB8-8AE1-3742-9A73-3FC7C4F16A20}" type="presParOf" srcId="{C2E2EC13-F4C4-9348-846E-BCF2CD40626F}" destId="{64355F98-1A7A-CB41-9385-6AD86B6D8BF1}" srcOrd="11" destOrd="0" presId="urn:microsoft.com/office/officeart/2008/layout/LinedList"/>
    <dgm:cxn modelId="{84A7EC83-591A-DB45-8FED-68B16F12D8B4}" type="presParOf" srcId="{C2E2EC13-F4C4-9348-846E-BCF2CD40626F}" destId="{F8768F87-E902-7D4C-A537-CA507691AE8A}" srcOrd="12" destOrd="0" presId="urn:microsoft.com/office/officeart/2008/layout/LinedList"/>
    <dgm:cxn modelId="{40F0EA24-AA6F-DE4F-A9B8-25B35C6D79A0}" type="presParOf" srcId="{C2E2EC13-F4C4-9348-846E-BCF2CD40626F}" destId="{12F121D9-F092-1545-A6D8-1BD7E3E4143F}" srcOrd="13" destOrd="0" presId="urn:microsoft.com/office/officeart/2008/layout/LinedList"/>
    <dgm:cxn modelId="{025E63A9-F510-DA46-82C2-6281AD3D34DB}" type="presParOf" srcId="{12F121D9-F092-1545-A6D8-1BD7E3E4143F}" destId="{08273A21-7F39-344F-8776-EA7269AC0B61}" srcOrd="0" destOrd="0" presId="urn:microsoft.com/office/officeart/2008/layout/LinedList"/>
    <dgm:cxn modelId="{A639C698-B91C-C844-9630-47E11D9E60B2}" type="presParOf" srcId="{12F121D9-F092-1545-A6D8-1BD7E3E4143F}" destId="{46585A3A-BA9B-DE4A-B78A-FEA673DAE397}" srcOrd="1" destOrd="0" presId="urn:microsoft.com/office/officeart/2008/layout/LinedList"/>
    <dgm:cxn modelId="{6C55AC38-CD21-634F-AA7F-BA1B662DD49F}" type="presParOf" srcId="{12F121D9-F092-1545-A6D8-1BD7E3E4143F}" destId="{76199840-C72F-A74C-976E-CE153EA83B97}" srcOrd="2" destOrd="0" presId="urn:microsoft.com/office/officeart/2008/layout/LinedList"/>
    <dgm:cxn modelId="{F1871A61-A95F-4F4B-B05F-863CB7D6C5D0}" type="presParOf" srcId="{C2E2EC13-F4C4-9348-846E-BCF2CD40626F}" destId="{0F5D2419-1F4E-274D-875E-DFEE2E963899}" srcOrd="14" destOrd="0" presId="urn:microsoft.com/office/officeart/2008/layout/LinedList"/>
    <dgm:cxn modelId="{DAADC148-F3DC-C246-8435-6789DD8CFA2C}" type="presParOf" srcId="{C2E2EC13-F4C4-9348-846E-BCF2CD40626F}" destId="{3AE9650C-EECF-4744-83CA-9F1984F011C7}" srcOrd="15" destOrd="0" presId="urn:microsoft.com/office/officeart/2008/layout/LinedList"/>
    <dgm:cxn modelId="{96CC2586-928B-1843-B163-623109195BB8}" type="presParOf" srcId="{C2E2EC13-F4C4-9348-846E-BCF2CD40626F}" destId="{1B39A0A0-F6D1-8F46-BC16-1895388061D9}" srcOrd="16" destOrd="0" presId="urn:microsoft.com/office/officeart/2008/layout/LinedList"/>
    <dgm:cxn modelId="{B0A10E27-DF42-2348-B56D-B24A8BB41BAD}" type="presParOf" srcId="{1B39A0A0-F6D1-8F46-BC16-1895388061D9}" destId="{0473DAF6-5BAD-2746-8B19-5346E63B7900}" srcOrd="0" destOrd="0" presId="urn:microsoft.com/office/officeart/2008/layout/LinedList"/>
    <dgm:cxn modelId="{845D8E00-6613-8641-9C13-BB4B35779044}" type="presParOf" srcId="{1B39A0A0-F6D1-8F46-BC16-1895388061D9}" destId="{56C8D55F-9C41-4949-B9F2-14E05BECB06E}" srcOrd="1" destOrd="0" presId="urn:microsoft.com/office/officeart/2008/layout/LinedList"/>
    <dgm:cxn modelId="{4840F176-49F2-544D-B673-ABF80820F596}" type="presParOf" srcId="{1B39A0A0-F6D1-8F46-BC16-1895388061D9}" destId="{EDED61A3-F5C0-C04C-9DED-C303C54A72B0}" srcOrd="2" destOrd="0" presId="urn:microsoft.com/office/officeart/2008/layout/LinedList"/>
    <dgm:cxn modelId="{B1188454-DC72-A94B-A2A9-8DCC9339F9C8}" type="presParOf" srcId="{C2E2EC13-F4C4-9348-846E-BCF2CD40626F}" destId="{2D439A16-B4F9-6B43-A053-1680B0B5C001}" srcOrd="17" destOrd="0" presId="urn:microsoft.com/office/officeart/2008/layout/LinedList"/>
    <dgm:cxn modelId="{25896586-9EBE-2645-9F44-41EE6A893E79}" type="presParOf" srcId="{C2E2EC13-F4C4-9348-846E-BCF2CD40626F}" destId="{0CB7F445-0E1B-F34E-AC40-2D634411EEEE}" srcOrd="18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635BE63-56C2-DD4D-8E97-0CE4CC1EEDD4}">
      <dsp:nvSpPr>
        <dsp:cNvPr id="0" name=""/>
        <dsp:cNvSpPr/>
      </dsp:nvSpPr>
      <dsp:spPr>
        <a:xfrm>
          <a:off x="0" y="0"/>
          <a:ext cx="806489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D28EB98-5D27-7647-8477-13A85DDFAAEB}">
      <dsp:nvSpPr>
        <dsp:cNvPr id="0" name=""/>
        <dsp:cNvSpPr/>
      </dsp:nvSpPr>
      <dsp:spPr>
        <a:xfrm>
          <a:off x="0" y="0"/>
          <a:ext cx="1612979" cy="32924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b="0" kern="1200" dirty="0">
              <a:solidFill>
                <a:schemeClr val="hlink"/>
              </a:solidFill>
              <a:latin typeface="SimHei" panose="02010609060101010101" pitchFamily="49" charset="-122"/>
              <a:ea typeface="SimHei" panose="02010609060101010101" pitchFamily="49" charset="-122"/>
            </a:rPr>
            <a:t>类的构造方法特点</a:t>
          </a:r>
          <a:endParaRPr lang="zh-CN" altLang="en-US" sz="1400" b="0" kern="1200" dirty="0">
            <a:latin typeface="SimHei" panose="02010609060101010101" pitchFamily="49" charset="-122"/>
            <a:ea typeface="SimHei" panose="02010609060101010101" pitchFamily="49" charset="-122"/>
          </a:endParaRPr>
        </a:p>
      </dsp:txBody>
      <dsp:txXfrm>
        <a:off x="0" y="0"/>
        <a:ext cx="1612979" cy="3292450"/>
      </dsp:txXfrm>
    </dsp:sp>
    <dsp:sp modelId="{B7C363EB-6391-8A42-AC6D-564E129F69F3}">
      <dsp:nvSpPr>
        <dsp:cNvPr id="0" name=""/>
        <dsp:cNvSpPr/>
      </dsp:nvSpPr>
      <dsp:spPr>
        <a:xfrm>
          <a:off x="1733952" y="25923"/>
          <a:ext cx="6330943" cy="5184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itchFamily="2" charset="2"/>
            <a:buNone/>
          </a:pPr>
          <a:r>
            <a:rPr lang="zh-CN" altLang="en-US" sz="1400" b="0" kern="1200" dirty="0">
              <a:solidFill>
                <a:schemeClr val="accent2">
                  <a:lumMod val="75000"/>
                </a:schemeClr>
              </a:solidFill>
              <a:latin typeface="SimHei" panose="02010609060101010101" pitchFamily="49" charset="-122"/>
              <a:ea typeface="SimHei" panose="02010609060101010101" pitchFamily="49" charset="-122"/>
            </a:rPr>
            <a:t>构造方法名必须与类名相同 </a:t>
          </a:r>
          <a:endParaRPr lang="zh-CN" altLang="en-US" sz="1400" b="0" kern="1200" dirty="0">
            <a:latin typeface="SimHei" panose="02010609060101010101" pitchFamily="49" charset="-122"/>
            <a:ea typeface="SimHei" panose="02010609060101010101" pitchFamily="49" charset="-122"/>
          </a:endParaRPr>
        </a:p>
      </dsp:txBody>
      <dsp:txXfrm>
        <a:off x="1733952" y="25923"/>
        <a:ext cx="6330943" cy="518464"/>
      </dsp:txXfrm>
    </dsp:sp>
    <dsp:sp modelId="{0765CD45-AE70-7648-A394-F578722D8589}">
      <dsp:nvSpPr>
        <dsp:cNvPr id="0" name=""/>
        <dsp:cNvSpPr/>
      </dsp:nvSpPr>
      <dsp:spPr>
        <a:xfrm>
          <a:off x="1612979" y="544387"/>
          <a:ext cx="645191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591C7FC-2E24-404E-A6BF-C8315B450894}">
      <dsp:nvSpPr>
        <dsp:cNvPr id="0" name=""/>
        <dsp:cNvSpPr/>
      </dsp:nvSpPr>
      <dsp:spPr>
        <a:xfrm>
          <a:off x="1733952" y="570310"/>
          <a:ext cx="6330943" cy="5184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b="0" kern="1200" dirty="0">
              <a:solidFill>
                <a:schemeClr val="accent2">
                  <a:lumMod val="75000"/>
                </a:schemeClr>
              </a:solidFill>
              <a:latin typeface="SimHei" panose="02010609060101010101" pitchFamily="49" charset="-122"/>
              <a:ea typeface="SimHei" panose="02010609060101010101" pitchFamily="49" charset="-122"/>
            </a:rPr>
            <a:t>构造方法始终和</a:t>
          </a:r>
          <a:r>
            <a:rPr lang="en-US" altLang="zh-CN" sz="1400" b="0" kern="1200" dirty="0">
              <a:solidFill>
                <a:schemeClr val="accent2">
                  <a:lumMod val="75000"/>
                </a:schemeClr>
              </a:solidFill>
              <a:latin typeface="SimHei" panose="02010609060101010101" pitchFamily="49" charset="-122"/>
              <a:ea typeface="SimHei" panose="02010609060101010101" pitchFamily="49" charset="-122"/>
            </a:rPr>
            <a:t>new</a:t>
          </a:r>
          <a:r>
            <a:rPr lang="zh-CN" altLang="en-US" sz="1400" b="0" kern="1200" dirty="0">
              <a:solidFill>
                <a:schemeClr val="accent2">
                  <a:lumMod val="75000"/>
                </a:schemeClr>
              </a:solidFill>
              <a:latin typeface="SimHei" panose="02010609060101010101" pitchFamily="49" charset="-122"/>
              <a:ea typeface="SimHei" panose="02010609060101010101" pitchFamily="49" charset="-122"/>
            </a:rPr>
            <a:t>关键字一起由系统自动调用执行。</a:t>
          </a:r>
          <a:endParaRPr lang="zh-CN" altLang="en-US" sz="1400" b="0" kern="1200" dirty="0">
            <a:latin typeface="SimHei" panose="02010609060101010101" pitchFamily="49" charset="-122"/>
            <a:ea typeface="SimHei" panose="02010609060101010101" pitchFamily="49" charset="-122"/>
          </a:endParaRPr>
        </a:p>
      </dsp:txBody>
      <dsp:txXfrm>
        <a:off x="1733952" y="570310"/>
        <a:ext cx="6330943" cy="518464"/>
      </dsp:txXfrm>
    </dsp:sp>
    <dsp:sp modelId="{1ADEB36B-C879-524C-9A2C-608C40DEFC33}">
      <dsp:nvSpPr>
        <dsp:cNvPr id="0" name=""/>
        <dsp:cNvSpPr/>
      </dsp:nvSpPr>
      <dsp:spPr>
        <a:xfrm>
          <a:off x="1612979" y="1088775"/>
          <a:ext cx="645191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CC31A37-F1D8-CA44-B1EE-9A45B347E96D}">
      <dsp:nvSpPr>
        <dsp:cNvPr id="0" name=""/>
        <dsp:cNvSpPr/>
      </dsp:nvSpPr>
      <dsp:spPr>
        <a:xfrm>
          <a:off x="1733952" y="1114698"/>
          <a:ext cx="6330943" cy="5184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b="0" kern="1200" dirty="0">
              <a:solidFill>
                <a:schemeClr val="accent2">
                  <a:lumMod val="75000"/>
                </a:schemeClr>
              </a:solidFill>
              <a:latin typeface="SimHei" panose="02010609060101010101" pitchFamily="49" charset="-122"/>
              <a:ea typeface="SimHei" panose="02010609060101010101" pitchFamily="49" charset="-122"/>
            </a:rPr>
            <a:t>可以实现多个，带</a:t>
          </a:r>
          <a:r>
            <a:rPr lang="en-US" altLang="zh-CN" sz="1400" b="0" kern="1200" dirty="0">
              <a:solidFill>
                <a:schemeClr val="accent2">
                  <a:lumMod val="75000"/>
                </a:schemeClr>
              </a:solidFill>
              <a:latin typeface="SimHei" panose="02010609060101010101" pitchFamily="49" charset="-122"/>
              <a:ea typeface="SimHei" panose="02010609060101010101" pitchFamily="49" charset="-122"/>
            </a:rPr>
            <a:t>0</a:t>
          </a:r>
          <a:r>
            <a:rPr lang="zh-CN" altLang="en-US" sz="1400" b="0" kern="1200" dirty="0">
              <a:solidFill>
                <a:schemeClr val="accent2">
                  <a:lumMod val="75000"/>
                </a:schemeClr>
              </a:solidFill>
              <a:latin typeface="SimHei" panose="02010609060101010101" pitchFamily="49" charset="-122"/>
              <a:ea typeface="SimHei" panose="02010609060101010101" pitchFamily="49" charset="-122"/>
            </a:rPr>
            <a:t>个或多个参数（重载）</a:t>
          </a:r>
          <a:endParaRPr lang="zh-CN" altLang="en-US" sz="1400" b="0" kern="1200" dirty="0">
            <a:latin typeface="SimHei" panose="02010609060101010101" pitchFamily="49" charset="-122"/>
            <a:ea typeface="SimHei" panose="02010609060101010101" pitchFamily="49" charset="-122"/>
          </a:endParaRPr>
        </a:p>
      </dsp:txBody>
      <dsp:txXfrm>
        <a:off x="1733952" y="1114698"/>
        <a:ext cx="6330943" cy="518464"/>
      </dsp:txXfrm>
    </dsp:sp>
    <dsp:sp modelId="{F0C5E466-9CFF-1940-A3B3-910D46FA9E73}">
      <dsp:nvSpPr>
        <dsp:cNvPr id="0" name=""/>
        <dsp:cNvSpPr/>
      </dsp:nvSpPr>
      <dsp:spPr>
        <a:xfrm>
          <a:off x="1612979" y="1633162"/>
          <a:ext cx="645191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872BCAF-0326-484F-93F9-873C614A9CE2}">
      <dsp:nvSpPr>
        <dsp:cNvPr id="0" name=""/>
        <dsp:cNvSpPr/>
      </dsp:nvSpPr>
      <dsp:spPr>
        <a:xfrm>
          <a:off x="1733952" y="1659086"/>
          <a:ext cx="6330943" cy="5184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b="0" kern="1200" dirty="0">
              <a:solidFill>
                <a:schemeClr val="accent2">
                  <a:lumMod val="75000"/>
                </a:schemeClr>
              </a:solidFill>
              <a:latin typeface="SimHei" panose="02010609060101010101" pitchFamily="49" charset="-122"/>
              <a:ea typeface="SimHei" panose="02010609060101010101" pitchFamily="49" charset="-122"/>
            </a:rPr>
            <a:t>没有返回值类型，也没有</a:t>
          </a:r>
          <a:r>
            <a:rPr lang="en-US" altLang="zh-CN" sz="1400" b="0" kern="1200" dirty="0">
              <a:solidFill>
                <a:schemeClr val="accent2">
                  <a:lumMod val="75000"/>
                </a:schemeClr>
              </a:solidFill>
              <a:latin typeface="SimHei" panose="02010609060101010101" pitchFamily="49" charset="-122"/>
              <a:ea typeface="SimHei" panose="02010609060101010101" pitchFamily="49" charset="-122"/>
            </a:rPr>
            <a:t>void</a:t>
          </a:r>
          <a:r>
            <a:rPr lang="zh-CN" altLang="en-US" sz="1400" b="0" kern="1200" dirty="0">
              <a:solidFill>
                <a:schemeClr val="accent2">
                  <a:lumMod val="75000"/>
                </a:schemeClr>
              </a:solidFill>
              <a:latin typeface="SimHei" panose="02010609060101010101" pitchFamily="49" charset="-122"/>
              <a:ea typeface="SimHei" panose="02010609060101010101" pitchFamily="49" charset="-122"/>
            </a:rPr>
            <a:t> </a:t>
          </a:r>
          <a:endParaRPr lang="zh-CN" altLang="en-US" sz="1400" b="0" kern="1200" dirty="0">
            <a:latin typeface="SimHei" panose="02010609060101010101" pitchFamily="49" charset="-122"/>
            <a:ea typeface="SimHei" panose="02010609060101010101" pitchFamily="49" charset="-122"/>
          </a:endParaRPr>
        </a:p>
      </dsp:txBody>
      <dsp:txXfrm>
        <a:off x="1733952" y="1659086"/>
        <a:ext cx="6330943" cy="518464"/>
      </dsp:txXfrm>
    </dsp:sp>
    <dsp:sp modelId="{64355F98-1A7A-CB41-9385-6AD86B6D8BF1}">
      <dsp:nvSpPr>
        <dsp:cNvPr id="0" name=""/>
        <dsp:cNvSpPr/>
      </dsp:nvSpPr>
      <dsp:spPr>
        <a:xfrm>
          <a:off x="1612979" y="2177550"/>
          <a:ext cx="645191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6585A3A-BA9B-DE4A-B78A-FEA673DAE397}">
      <dsp:nvSpPr>
        <dsp:cNvPr id="0" name=""/>
        <dsp:cNvSpPr/>
      </dsp:nvSpPr>
      <dsp:spPr>
        <a:xfrm>
          <a:off x="1733952" y="2203473"/>
          <a:ext cx="6330943" cy="5184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itchFamily="2" charset="2"/>
            <a:buNone/>
          </a:pPr>
          <a:r>
            <a:rPr lang="zh-CN" altLang="en-US" sz="1400" b="0" kern="1200" dirty="0">
              <a:solidFill>
                <a:schemeClr val="accent2">
                  <a:lumMod val="75000"/>
                </a:schemeClr>
              </a:solidFill>
              <a:latin typeface="SimHei" panose="02010609060101010101" pitchFamily="49" charset="-122"/>
              <a:ea typeface="SimHei" panose="02010609060101010101" pitchFamily="49" charset="-122"/>
            </a:rPr>
            <a:t>构造方法内可以调用其他方法，包括其他构造方法。</a:t>
          </a:r>
          <a:endParaRPr lang="zh-CN" altLang="en-US" sz="1400" b="0" kern="1200" dirty="0">
            <a:latin typeface="SimHei" panose="02010609060101010101" pitchFamily="49" charset="-122"/>
            <a:ea typeface="SimHei" panose="02010609060101010101" pitchFamily="49" charset="-122"/>
          </a:endParaRPr>
        </a:p>
      </dsp:txBody>
      <dsp:txXfrm>
        <a:off x="1733952" y="2203473"/>
        <a:ext cx="6330943" cy="518464"/>
      </dsp:txXfrm>
    </dsp:sp>
    <dsp:sp modelId="{0F5D2419-1F4E-274D-875E-DFEE2E963899}">
      <dsp:nvSpPr>
        <dsp:cNvPr id="0" name=""/>
        <dsp:cNvSpPr/>
      </dsp:nvSpPr>
      <dsp:spPr>
        <a:xfrm>
          <a:off x="1612979" y="2721938"/>
          <a:ext cx="645191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6C8D55F-9C41-4949-B9F2-14E05BECB06E}">
      <dsp:nvSpPr>
        <dsp:cNvPr id="0" name=""/>
        <dsp:cNvSpPr/>
      </dsp:nvSpPr>
      <dsp:spPr>
        <a:xfrm>
          <a:off x="1733952" y="2747861"/>
          <a:ext cx="6330943" cy="5184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itchFamily="2" charset="2"/>
            <a:buNone/>
          </a:pPr>
          <a:r>
            <a:rPr lang="zh-CN" altLang="en-US" sz="1400" b="0" kern="1200" dirty="0">
              <a:solidFill>
                <a:schemeClr val="accent2">
                  <a:lumMod val="75000"/>
                </a:schemeClr>
              </a:solidFill>
              <a:latin typeface="SimHei" panose="02010609060101010101" pitchFamily="49" charset="-122"/>
              <a:ea typeface="SimHei" panose="02010609060101010101" pitchFamily="49" charset="-122"/>
            </a:rPr>
            <a:t>构造方法内可以调用其他方法，包括其他构造方法。</a:t>
          </a:r>
          <a:endParaRPr lang="zh-CN" altLang="en-US" sz="1400" b="0" kern="1200" dirty="0">
            <a:latin typeface="SimHei" panose="02010609060101010101" pitchFamily="49" charset="-122"/>
            <a:ea typeface="SimHei" panose="02010609060101010101" pitchFamily="49" charset="-122"/>
          </a:endParaRPr>
        </a:p>
      </dsp:txBody>
      <dsp:txXfrm>
        <a:off x="1733952" y="2747861"/>
        <a:ext cx="6330943" cy="518464"/>
      </dsp:txXfrm>
    </dsp:sp>
    <dsp:sp modelId="{2D439A16-B4F9-6B43-A053-1680B0B5C001}">
      <dsp:nvSpPr>
        <dsp:cNvPr id="0" name=""/>
        <dsp:cNvSpPr/>
      </dsp:nvSpPr>
      <dsp:spPr>
        <a:xfrm>
          <a:off x="1612979" y="3266325"/>
          <a:ext cx="645191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smtClean="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smtClean="0"/>
            </a:lvl1pPr>
          </a:lstStyle>
          <a:p>
            <a:pPr>
              <a:defRPr/>
            </a:pPr>
            <a:fld id="{B6C0AAD1-B8BD-43C4-AD38-276847129620}" type="datetimeFigureOut">
              <a:rPr lang="zh-CN" altLang="en-US"/>
              <a:pPr>
                <a:defRPr/>
              </a:pPr>
              <a:t>2025/3/19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448800"/>
            <a:ext cx="29718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smtClean="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9448800"/>
            <a:ext cx="29718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smtClean="0"/>
            </a:lvl1pPr>
          </a:lstStyle>
          <a:p>
            <a:pPr>
              <a:defRPr/>
            </a:pPr>
            <a:fld id="{0BA62DDB-11EA-4788-AF0F-7A6A5D599C3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697174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96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96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63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" y="746125"/>
            <a:ext cx="6629400" cy="37306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2048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724400"/>
            <a:ext cx="5029200" cy="4476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2048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50388"/>
            <a:ext cx="2971800" cy="496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048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9450388"/>
            <a:ext cx="2971800" cy="496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8F4BA8F3-2950-4F7A-BE7D-4437F2E9985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1414447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F4BA8F3-2950-4F7A-BE7D-4437F2E99851}" type="slidenum">
              <a:rPr lang="en-US" altLang="zh-CN" smtClean="0"/>
              <a:pPr>
                <a:defRPr/>
              </a:pPr>
              <a:t>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122908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F4BA8F3-2950-4F7A-BE7D-4437F2E99851}" type="slidenum">
              <a:rPr lang="en-US" altLang="zh-CN" smtClean="0"/>
              <a:pPr>
                <a:defRPr/>
              </a:pPr>
              <a:t>12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380370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F4BA8F3-2950-4F7A-BE7D-4437F2E99851}" type="slidenum">
              <a:rPr lang="en-US" altLang="zh-CN" smtClean="0"/>
              <a:pPr>
                <a:defRPr/>
              </a:pPr>
              <a:t>13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875144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F4BA8F3-2950-4F7A-BE7D-4437F2E99851}" type="slidenum">
              <a:rPr lang="en-US" altLang="zh-CN" smtClean="0"/>
              <a:pPr>
                <a:defRPr/>
              </a:pPr>
              <a:t>14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632999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F4BA8F3-2950-4F7A-BE7D-4437F2E99851}" type="slidenum">
              <a:rPr lang="en-US" altLang="zh-CN" smtClean="0"/>
              <a:pPr>
                <a:defRPr/>
              </a:pPr>
              <a:t>15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884429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F4BA8F3-2950-4F7A-BE7D-4437F2E99851}" type="slidenum">
              <a:rPr lang="en-US" altLang="zh-CN" smtClean="0"/>
              <a:pPr>
                <a:defRPr/>
              </a:pPr>
              <a:t>16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74680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F4BA8F3-2950-4F7A-BE7D-4437F2E99851}" type="slidenum">
              <a:rPr lang="en-US" altLang="zh-CN" smtClean="0"/>
              <a:pPr>
                <a:defRPr/>
              </a:pPr>
              <a:t>17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208078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F4BA8F3-2950-4F7A-BE7D-4437F2E99851}" type="slidenum">
              <a:rPr lang="en-US" altLang="zh-CN" smtClean="0"/>
              <a:pPr>
                <a:defRPr/>
              </a:pPr>
              <a:t>18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252958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F4BA8F3-2950-4F7A-BE7D-4437F2E99851}" type="slidenum">
              <a:rPr lang="en-US" altLang="zh-CN" smtClean="0"/>
              <a:pPr>
                <a:defRPr/>
              </a:pPr>
              <a:t>19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803174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F4BA8F3-2950-4F7A-BE7D-4437F2E99851}" type="slidenum">
              <a:rPr lang="en-US" altLang="zh-CN" smtClean="0"/>
              <a:pPr>
                <a:defRPr/>
              </a:pPr>
              <a:t>20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690730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F4BA8F3-2950-4F7A-BE7D-4437F2E99851}" type="slidenum">
              <a:rPr lang="en-US" altLang="zh-CN" smtClean="0"/>
              <a:pPr>
                <a:defRPr/>
              </a:pPr>
              <a:t>21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369645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F4BA8F3-2950-4F7A-BE7D-4437F2E99851}" type="slidenum">
              <a:rPr lang="en-US" altLang="zh-CN" smtClean="0"/>
              <a:pPr>
                <a:defRPr/>
              </a:pPr>
              <a:t>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0323426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F4BA8F3-2950-4F7A-BE7D-4437F2E99851}" type="slidenum">
              <a:rPr lang="en-US" altLang="zh-CN" smtClean="0"/>
              <a:pPr>
                <a:defRPr/>
              </a:pPr>
              <a:t>22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4229399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F4BA8F3-2950-4F7A-BE7D-4437F2E99851}" type="slidenum">
              <a:rPr lang="en-US" altLang="zh-CN" smtClean="0"/>
              <a:pPr>
                <a:defRPr/>
              </a:pPr>
              <a:t>23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4211019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F4BA8F3-2950-4F7A-BE7D-4437F2E99851}" type="slidenum">
              <a:rPr lang="en-US" altLang="zh-CN" smtClean="0"/>
              <a:pPr>
                <a:defRPr/>
              </a:pPr>
              <a:t>24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7755759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F4BA8F3-2950-4F7A-BE7D-4437F2E99851}" type="slidenum">
              <a:rPr lang="en-US" altLang="zh-CN" smtClean="0"/>
              <a:pPr>
                <a:defRPr/>
              </a:pPr>
              <a:t>25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2999850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F4BA8F3-2950-4F7A-BE7D-4437F2E99851}" type="slidenum">
              <a:rPr lang="en-US" altLang="zh-CN" smtClean="0"/>
              <a:pPr>
                <a:defRPr/>
              </a:pPr>
              <a:t>26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9370510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F4BA8F3-2950-4F7A-BE7D-4437F2E99851}" type="slidenum">
              <a:rPr lang="en-US" altLang="zh-CN" smtClean="0"/>
              <a:pPr>
                <a:defRPr/>
              </a:pPr>
              <a:t>27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0335092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F4BA8F3-2950-4F7A-BE7D-4437F2E99851}" type="slidenum">
              <a:rPr lang="en-US" altLang="zh-CN" smtClean="0"/>
              <a:pPr>
                <a:defRPr/>
              </a:pPr>
              <a:t>28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8720392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F4BA8F3-2950-4F7A-BE7D-4437F2E99851}" type="slidenum">
              <a:rPr lang="en-US" altLang="zh-CN" smtClean="0"/>
              <a:pPr>
                <a:defRPr/>
              </a:pPr>
              <a:t>29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3000207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F4BA8F3-2950-4F7A-BE7D-4437F2E99851}" type="slidenum">
              <a:rPr lang="en-US" altLang="zh-CN" smtClean="0"/>
              <a:pPr>
                <a:defRPr/>
              </a:pPr>
              <a:t>30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1607705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F4BA8F3-2950-4F7A-BE7D-4437F2E99851}" type="slidenum">
              <a:rPr lang="en-US" altLang="zh-CN" smtClean="0"/>
              <a:pPr>
                <a:defRPr/>
              </a:pPr>
              <a:t>31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410719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F4BA8F3-2950-4F7A-BE7D-4437F2E99851}" type="slidenum">
              <a:rPr lang="en-US" altLang="zh-CN" smtClean="0"/>
              <a:pPr>
                <a:defRPr/>
              </a:pPr>
              <a:t>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6592012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F4BA8F3-2950-4F7A-BE7D-4437F2E99851}" type="slidenum">
              <a:rPr lang="en-US" altLang="zh-CN" smtClean="0"/>
              <a:pPr>
                <a:defRPr/>
              </a:pPr>
              <a:t>32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8673288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F4BA8F3-2950-4F7A-BE7D-4437F2E99851}" type="slidenum">
              <a:rPr lang="en-US" altLang="zh-CN" smtClean="0"/>
              <a:pPr>
                <a:defRPr/>
              </a:pPr>
              <a:t>33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8215888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F4BA8F3-2950-4F7A-BE7D-4437F2E99851}" type="slidenum">
              <a:rPr lang="en-US" altLang="zh-CN" smtClean="0"/>
              <a:pPr>
                <a:defRPr/>
              </a:pPr>
              <a:t>34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679180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F4BA8F3-2950-4F7A-BE7D-4437F2E99851}" type="slidenum">
              <a:rPr lang="en-US" altLang="zh-CN" smtClean="0"/>
              <a:pPr>
                <a:defRPr/>
              </a:pPr>
              <a:t>35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6449286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F4BA8F3-2950-4F7A-BE7D-4437F2E99851}" type="slidenum">
              <a:rPr lang="en-US" altLang="zh-CN" smtClean="0"/>
              <a:pPr>
                <a:defRPr/>
              </a:pPr>
              <a:t>36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3177786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F4BA8F3-2950-4F7A-BE7D-4437F2E99851}" type="slidenum">
              <a:rPr lang="en-US" altLang="zh-CN" smtClean="0"/>
              <a:pPr>
                <a:defRPr/>
              </a:pPr>
              <a:t>37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1229089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F4BA8F3-2950-4F7A-BE7D-4437F2E99851}" type="slidenum">
              <a:rPr lang="en-US" altLang="zh-CN" smtClean="0"/>
              <a:pPr>
                <a:defRPr/>
              </a:pPr>
              <a:t>38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8031745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F4BA8F3-2950-4F7A-BE7D-4437F2E99851}" type="slidenum">
              <a:rPr lang="en-US" altLang="zh-CN" smtClean="0"/>
              <a:pPr>
                <a:defRPr/>
              </a:pPr>
              <a:t>39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4229399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F4BA8F3-2950-4F7A-BE7D-4437F2E99851}" type="slidenum">
              <a:rPr lang="en-US" altLang="zh-CN" smtClean="0"/>
              <a:pPr>
                <a:defRPr/>
              </a:pPr>
              <a:t>41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6704976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F4BA8F3-2950-4F7A-BE7D-4437F2E99851}" type="slidenum">
              <a:rPr lang="en-US" altLang="zh-CN" smtClean="0"/>
              <a:pPr>
                <a:defRPr/>
              </a:pPr>
              <a:t>42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142880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F4BA8F3-2950-4F7A-BE7D-4437F2E99851}" type="slidenum">
              <a:rPr lang="en-US" altLang="zh-CN" smtClean="0"/>
              <a:pPr>
                <a:defRPr/>
              </a:pPr>
              <a:t>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8192178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F4BA8F3-2950-4F7A-BE7D-4437F2E99851}" type="slidenum">
              <a:rPr lang="en-US" altLang="zh-CN" smtClean="0"/>
              <a:pPr>
                <a:defRPr/>
              </a:pPr>
              <a:t>43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4378494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F4BA8F3-2950-4F7A-BE7D-4437F2E99851}" type="slidenum">
              <a:rPr lang="en-US" altLang="zh-CN" smtClean="0"/>
              <a:pPr>
                <a:defRPr/>
              </a:pPr>
              <a:t>44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218888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F4BA8F3-2950-4F7A-BE7D-4437F2E99851}" type="slidenum">
              <a:rPr lang="en-US" altLang="zh-CN" smtClean="0"/>
              <a:pPr>
                <a:defRPr/>
              </a:pPr>
              <a:t>45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9033302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F4BA8F3-2950-4F7A-BE7D-4437F2E99851}" type="slidenum">
              <a:rPr lang="en-US" altLang="zh-CN" smtClean="0"/>
              <a:pPr>
                <a:defRPr/>
              </a:pPr>
              <a:t>46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440624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F4BA8F3-2950-4F7A-BE7D-4437F2E99851}" type="slidenum">
              <a:rPr lang="en-US" altLang="zh-CN" smtClean="0"/>
              <a:pPr>
                <a:defRPr/>
              </a:pPr>
              <a:t>47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489161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F4BA8F3-2950-4F7A-BE7D-4437F2E99851}" type="slidenum">
              <a:rPr lang="en-US" altLang="zh-CN" smtClean="0"/>
              <a:pPr>
                <a:defRPr/>
              </a:pPr>
              <a:t>48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9015733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F4BA8F3-2950-4F7A-BE7D-4437F2E99851}" type="slidenum">
              <a:rPr lang="en-US" altLang="zh-CN" smtClean="0"/>
              <a:pPr>
                <a:defRPr/>
              </a:pPr>
              <a:t>49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7300456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F4BA8F3-2950-4F7A-BE7D-4437F2E99851}" type="slidenum">
              <a:rPr lang="en-US" altLang="zh-CN" smtClean="0"/>
              <a:pPr>
                <a:defRPr/>
              </a:pPr>
              <a:t>50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8147754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F4BA8F3-2950-4F7A-BE7D-4437F2E99851}" type="slidenum">
              <a:rPr lang="en-US" altLang="zh-CN" smtClean="0"/>
              <a:pPr>
                <a:defRPr/>
              </a:pPr>
              <a:t>51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1010309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F4BA8F3-2950-4F7A-BE7D-4437F2E99851}" type="slidenum">
              <a:rPr lang="en-US" altLang="zh-CN" smtClean="0"/>
              <a:pPr>
                <a:defRPr/>
              </a:pPr>
              <a:t>52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312104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F4BA8F3-2950-4F7A-BE7D-4437F2E99851}" type="slidenum">
              <a:rPr lang="en-US" altLang="zh-CN" smtClean="0"/>
              <a:pPr>
                <a:defRPr/>
              </a:pPr>
              <a:t>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218888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F4BA8F3-2950-4F7A-BE7D-4437F2E99851}" type="slidenum">
              <a:rPr lang="en-US" altLang="zh-CN" smtClean="0"/>
              <a:pPr>
                <a:defRPr/>
              </a:pPr>
              <a:t>53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6834384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F4BA8F3-2950-4F7A-BE7D-4437F2E99851}" type="slidenum">
              <a:rPr lang="en-US" altLang="zh-CN" smtClean="0"/>
              <a:pPr>
                <a:defRPr/>
              </a:pPr>
              <a:t>54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0321732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F4BA8F3-2950-4F7A-BE7D-4437F2E99851}" type="slidenum">
              <a:rPr lang="en-US" altLang="zh-CN" smtClean="0"/>
              <a:pPr>
                <a:defRPr/>
              </a:pPr>
              <a:t>55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1112603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F4BA8F3-2950-4F7A-BE7D-4437F2E99851}" type="slidenum">
              <a:rPr lang="en-US" altLang="zh-CN" smtClean="0"/>
              <a:pPr>
                <a:defRPr/>
              </a:pPr>
              <a:t>56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02842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F4BA8F3-2950-4F7A-BE7D-4437F2E99851}" type="slidenum">
              <a:rPr lang="en-US" altLang="zh-CN" smtClean="0"/>
              <a:pPr>
                <a:defRPr/>
              </a:pPr>
              <a:t>57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471754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F4BA8F3-2950-4F7A-BE7D-4437F2E99851}" type="slidenum">
              <a:rPr lang="en-US" altLang="zh-CN" smtClean="0"/>
              <a:pPr>
                <a:defRPr/>
              </a:pPr>
              <a:t>58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7711980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F4BA8F3-2950-4F7A-BE7D-4437F2E99851}" type="slidenum">
              <a:rPr lang="en-US" altLang="zh-CN" smtClean="0"/>
              <a:pPr>
                <a:defRPr/>
              </a:pPr>
              <a:t>59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4994493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F4BA8F3-2950-4F7A-BE7D-4437F2E99851}" type="slidenum">
              <a:rPr lang="en-US" altLang="zh-CN" smtClean="0"/>
              <a:pPr>
                <a:defRPr/>
              </a:pPr>
              <a:t>60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722192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F4BA8F3-2950-4F7A-BE7D-4437F2E99851}" type="slidenum">
              <a:rPr lang="en-US" altLang="zh-CN" smtClean="0"/>
              <a:pPr>
                <a:defRPr/>
              </a:pPr>
              <a:t>61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6304275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F4BA8F3-2950-4F7A-BE7D-4437F2E99851}" type="slidenum">
              <a:rPr lang="en-US" altLang="zh-CN" smtClean="0"/>
              <a:pPr>
                <a:defRPr/>
              </a:pPr>
              <a:t>62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356103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F4BA8F3-2950-4F7A-BE7D-4437F2E99851}" type="slidenum">
              <a:rPr lang="en-US" altLang="zh-CN" smtClean="0"/>
              <a:pPr>
                <a:defRPr/>
              </a:pPr>
              <a:t>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8153141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F4BA8F3-2950-4F7A-BE7D-4437F2E99851}" type="slidenum">
              <a:rPr lang="en-US" altLang="zh-CN" smtClean="0"/>
              <a:pPr>
                <a:defRPr/>
              </a:pPr>
              <a:t>63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518132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F4BA8F3-2950-4F7A-BE7D-4437F2E99851}" type="slidenum">
              <a:rPr lang="en-US" altLang="zh-CN" smtClean="0"/>
              <a:pPr>
                <a:defRPr/>
              </a:pPr>
              <a:t>64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9586235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F4BA8F3-2950-4F7A-BE7D-4437F2E99851}" type="slidenum">
              <a:rPr lang="en-US" altLang="zh-CN" smtClean="0"/>
              <a:pPr>
                <a:defRPr/>
              </a:pPr>
              <a:t>65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4822987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F4BA8F3-2950-4F7A-BE7D-4437F2E99851}" type="slidenum">
              <a:rPr lang="en-US" altLang="zh-CN" smtClean="0"/>
              <a:pPr>
                <a:defRPr/>
              </a:pPr>
              <a:t>66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707226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F4BA8F3-2950-4F7A-BE7D-4437F2E99851}" type="slidenum">
              <a:rPr lang="en-US" altLang="zh-CN" smtClean="0"/>
              <a:pPr>
                <a:defRPr/>
              </a:pPr>
              <a:t>67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2535325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F4BA8F3-2950-4F7A-BE7D-4437F2E99851}" type="slidenum">
              <a:rPr lang="en-US" altLang="zh-CN" smtClean="0"/>
              <a:pPr>
                <a:defRPr/>
              </a:pPr>
              <a:t>68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13858523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F4BA8F3-2950-4F7A-BE7D-4437F2E99851}" type="slidenum">
              <a:rPr lang="en-US" altLang="zh-CN" smtClean="0"/>
              <a:pPr>
                <a:defRPr/>
              </a:pPr>
              <a:t>69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04410656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F4BA8F3-2950-4F7A-BE7D-4437F2E99851}" type="slidenum">
              <a:rPr lang="en-US" altLang="zh-CN" smtClean="0"/>
              <a:pPr>
                <a:defRPr/>
              </a:pPr>
              <a:t>70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98886646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F4BA8F3-2950-4F7A-BE7D-4437F2E99851}" type="slidenum">
              <a:rPr lang="en-US" altLang="zh-CN" smtClean="0"/>
              <a:pPr>
                <a:defRPr/>
              </a:pPr>
              <a:t>71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61522673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F4BA8F3-2950-4F7A-BE7D-4437F2E99851}" type="slidenum">
              <a:rPr lang="en-US" altLang="zh-CN" smtClean="0"/>
              <a:pPr>
                <a:defRPr/>
              </a:pPr>
              <a:t>72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453708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F4BA8F3-2950-4F7A-BE7D-4437F2E99851}" type="slidenum">
              <a:rPr lang="en-US" altLang="zh-CN" smtClean="0"/>
              <a:pPr>
                <a:defRPr/>
              </a:pPr>
              <a:t>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56598049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F4BA8F3-2950-4F7A-BE7D-4437F2E99851}" type="slidenum">
              <a:rPr lang="en-US" altLang="zh-CN" smtClean="0"/>
              <a:pPr>
                <a:defRPr/>
              </a:pPr>
              <a:t>73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6529809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F4BA8F3-2950-4F7A-BE7D-4437F2E99851}" type="slidenum">
              <a:rPr lang="en-US" altLang="zh-CN" smtClean="0"/>
              <a:pPr>
                <a:defRPr/>
              </a:pPr>
              <a:t>74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2151820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F4BA8F3-2950-4F7A-BE7D-4437F2E99851}" type="slidenum">
              <a:rPr lang="en-US" altLang="zh-CN" smtClean="0"/>
              <a:pPr>
                <a:defRPr/>
              </a:pPr>
              <a:t>75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143392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F4BA8F3-2950-4F7A-BE7D-4437F2E99851}" type="slidenum">
              <a:rPr lang="en-US" altLang="zh-CN" smtClean="0"/>
              <a:pPr>
                <a:defRPr/>
              </a:pPr>
              <a:t>10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525057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F4BA8F3-2950-4F7A-BE7D-4437F2E99851}" type="slidenum">
              <a:rPr lang="en-US" altLang="zh-CN" smtClean="0"/>
              <a:pPr>
                <a:defRPr/>
              </a:pPr>
              <a:t>11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310610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199DB6B-E7DD-415D-961B-A7410E17116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108235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15100" y="457200"/>
            <a:ext cx="1943100" cy="41148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85800" y="457200"/>
            <a:ext cx="5676900" cy="41148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29D073A-28EE-4E22-9680-B0A749E43FD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377706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5800" y="457200"/>
            <a:ext cx="7772400" cy="5715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685800" y="1485900"/>
            <a:ext cx="7772400" cy="3086100"/>
          </a:xfrm>
        </p:spPr>
        <p:txBody>
          <a:bodyPr/>
          <a:lstStyle/>
          <a:p>
            <a:pPr lvl="0"/>
            <a:endParaRPr lang="zh-CN" altLang="en-US" noProof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77EA514-5EC4-4B8F-B844-830A1FD3682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476600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2678D6E-3735-43A5-A689-D1D8D71630F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746440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2D8C20A-A0FF-4A43-AA14-B3BFDFA668B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336178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85800" y="1485900"/>
            <a:ext cx="3810000" cy="30861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485900"/>
            <a:ext cx="3810000" cy="30861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F60E153-589B-49CD-938F-A868FCBE6A8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723095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04F76ED-B896-4459-B045-DAAC3E3CB47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560650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7C97CA6-C042-4E1C-956E-75FF792D260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027614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7E1B5B9-5344-4E86-8C14-E1121558858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725987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095CA8B-3DA5-4614-9364-75A1AFB738A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33502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5A7A9D5-32E7-4945-9EE4-3478F3229C1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436939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0">
          <a:gsLst>
            <a:gs pos="0">
              <a:srgbClr val="0099FF"/>
            </a:gs>
            <a:gs pos="17000">
              <a:schemeClr val="bg1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535782"/>
            <a:ext cx="7772400" cy="571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530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5530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530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4686300"/>
            <a:ext cx="19050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>
              <a:defRPr/>
            </a:pPr>
            <a:fld id="{A0BE1C80-7C89-4E65-ADA3-CE4D1662117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1031" name="Text Box 7"/>
          <p:cNvSpPr txBox="1">
            <a:spLocks noChangeArrowheads="1"/>
          </p:cNvSpPr>
          <p:nvPr/>
        </p:nvSpPr>
        <p:spPr bwMode="auto">
          <a:xfrm>
            <a:off x="-9525" y="4681835"/>
            <a:ext cx="9144000" cy="461665"/>
          </a:xfrm>
          <a:prstGeom prst="rect">
            <a:avLst/>
          </a:prstGeom>
          <a:gradFill rotWithShape="0">
            <a:gsLst>
              <a:gs pos="0">
                <a:srgbClr val="004776"/>
              </a:gs>
              <a:gs pos="50000">
                <a:srgbClr val="0099FF"/>
              </a:gs>
              <a:gs pos="100000">
                <a:srgbClr val="004776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r>
              <a:rPr lang="en-US" altLang="zh-CN" dirty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Java</a:t>
            </a:r>
            <a:r>
              <a:rPr lang="zh-CN" altLang="en-US" dirty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面向对象程序设计</a:t>
            </a:r>
          </a:p>
        </p:txBody>
      </p:sp>
      <p:pic>
        <p:nvPicPr>
          <p:cNvPr id="1032" name="Picture 8" descr="Copy (2) of backup">
            <a:hlinkClick r:id="" action="ppaction://hlinkshowjump?jump=previousslide"/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4808220"/>
            <a:ext cx="3048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3" name="Picture 9" descr="Copy (2) of nextup">
            <a:hlinkClick r:id="" action="ppaction://hlinkshowjump?jump=nextslide"/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3475" y="4821138"/>
            <a:ext cx="3048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4" name="Picture 10" descr="restart">
            <a:hlinkClick r:id="" action="ppaction://hlinkshowjump?jump=firstslide"/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8825" y="4821138"/>
            <a:ext cx="3048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5" name="Picture 11" descr="001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1451"/>
            <a:ext cx="9144000" cy="364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片 5"/>
          <p:cNvPicPr>
            <a:picLocks noChangeAspect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4677856"/>
            <a:ext cx="465644" cy="46564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55" r:id="rId4"/>
    <p:sldLayoutId id="2147483656" r:id="rId5"/>
    <p:sldLayoutId id="2147483658" r:id="rId6"/>
    <p:sldLayoutId id="2147483659" r:id="rId7"/>
    <p:sldLayoutId id="2147483660" r:id="rId8"/>
    <p:sldLayoutId id="2147483661" r:id="rId9"/>
    <p:sldLayoutId id="2147483662" r:id="rId10"/>
    <p:sldLayoutId id="2147483663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000" b="1">
          <a:solidFill>
            <a:srgbClr val="CC0000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000" b="1">
          <a:solidFill>
            <a:srgbClr val="CC0000"/>
          </a:solidFill>
          <a:latin typeface="Times New Roman" pitchFamily="18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000" b="1">
          <a:solidFill>
            <a:srgbClr val="CC0000"/>
          </a:solidFill>
          <a:latin typeface="Times New Roman" pitchFamily="18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000" b="1">
          <a:solidFill>
            <a:srgbClr val="CC0000"/>
          </a:solidFill>
          <a:latin typeface="Times New Roman" pitchFamily="18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000" b="1">
          <a:solidFill>
            <a:srgbClr val="CC0000"/>
          </a:solidFill>
          <a:latin typeface="Times New Roman" pitchFamily="18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4000" b="1">
          <a:solidFill>
            <a:srgbClr val="CC0000"/>
          </a:solidFill>
          <a:latin typeface="Times New Roman" pitchFamily="18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4000" b="1">
          <a:solidFill>
            <a:srgbClr val="CC0000"/>
          </a:solidFill>
          <a:latin typeface="Times New Roman" pitchFamily="18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4000" b="1">
          <a:solidFill>
            <a:srgbClr val="CC0000"/>
          </a:solidFill>
          <a:latin typeface="Times New Roman" pitchFamily="18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4000" b="1">
          <a:solidFill>
            <a:srgbClr val="CC0000"/>
          </a:solidFill>
          <a:latin typeface="Times New Roman" pitchFamily="18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kumimoji="1" sz="32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kumimoji="1" sz="2800" b="1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400" b="1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 b="1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 b="1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 sz="2000" b="1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 sz="2000" b="1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 sz="2000" b="1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 sz="2000" b="1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1.jpeg"/><Relationship Id="rId4" Type="http://schemas.openxmlformats.org/officeDocument/2006/relationships/image" Target="../media/image3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.jpeg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0">
          <a:gsLst>
            <a:gs pos="0">
              <a:srgbClr val="0099FF"/>
            </a:gs>
            <a:gs pos="100000">
              <a:schemeClr val="bg1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/>
          </p:cNvSpPr>
          <p:nvPr/>
        </p:nvSpPr>
        <p:spPr>
          <a:xfrm>
            <a:off x="0" y="1923678"/>
            <a:ext cx="9144000" cy="72008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CC0000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CC0000"/>
                </a:solidFill>
                <a:latin typeface="Times New Roman" pitchFamily="18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CC0000"/>
                </a:solidFill>
                <a:latin typeface="Times New Roman" pitchFamily="18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CC0000"/>
                </a:solidFill>
                <a:latin typeface="Times New Roman" pitchFamily="18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CC0000"/>
                </a:solidFill>
                <a:latin typeface="Times New Roman" pitchFamily="18" charset="0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CC0000"/>
                </a:solidFill>
                <a:latin typeface="Times New Roman" pitchFamily="18" charset="0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CC0000"/>
                </a:solidFill>
                <a:latin typeface="Times New Roman" pitchFamily="18" charset="0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CC0000"/>
                </a:solidFill>
                <a:latin typeface="Times New Roman" pitchFamily="18" charset="0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CC0000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r>
              <a:rPr lang="en-US" altLang="zh-CN" kern="0" dirty="0">
                <a:solidFill>
                  <a:srgbClr val="2D499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 </a:t>
            </a:r>
            <a:r>
              <a:rPr lang="zh-CN" altLang="en-US" kern="0" dirty="0">
                <a:solidFill>
                  <a:srgbClr val="2D499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类的定义与对象创建</a:t>
            </a:r>
            <a:endParaRPr lang="en-US" altLang="zh-CN" kern="0" dirty="0">
              <a:solidFill>
                <a:srgbClr val="2D499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kern="0" dirty="0">
                <a:solidFill>
                  <a:srgbClr val="2D499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 and object</a:t>
            </a:r>
            <a:endParaRPr lang="zh-CN" altLang="en-US" kern="0" dirty="0">
              <a:solidFill>
                <a:srgbClr val="2D499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3264624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6788" y="0"/>
            <a:ext cx="5364088" cy="504000"/>
            <a:chOff x="0" y="0"/>
            <a:chExt cx="5364088" cy="504000"/>
          </a:xfrm>
        </p:grpSpPr>
        <p:sp>
          <p:nvSpPr>
            <p:cNvPr id="3" name="矩形 2"/>
            <p:cNvSpPr/>
            <p:nvPr/>
          </p:nvSpPr>
          <p:spPr>
            <a:xfrm>
              <a:off x="0" y="0"/>
              <a:ext cx="763957" cy="504000"/>
            </a:xfrm>
            <a:prstGeom prst="rect">
              <a:avLst/>
            </a:prstGeom>
            <a:solidFill>
              <a:srgbClr val="036E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4" name="矩形 3"/>
            <p:cNvSpPr/>
            <p:nvPr/>
          </p:nvSpPr>
          <p:spPr>
            <a:xfrm>
              <a:off x="993144" y="0"/>
              <a:ext cx="114593" cy="504000"/>
            </a:xfrm>
            <a:prstGeom prst="rect">
              <a:avLst/>
            </a:prstGeom>
            <a:solidFill>
              <a:srgbClr val="036E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1336924" y="51945"/>
              <a:ext cx="402716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indent="0">
                <a:buNone/>
              </a:pPr>
              <a:r>
                <a:rPr lang="zh-CN" altLang="en-US" sz="2000" b="1" dirty="0">
                  <a:ln w="0"/>
                  <a:latin typeface="微软雅黑" panose="020B0503020204020204" pitchFamily="34" charset="-122"/>
                  <a:ea typeface="微软雅黑" panose="020B0503020204020204" pitchFamily="34" charset="-122"/>
                </a:rPr>
                <a:t>类的方法</a:t>
              </a:r>
              <a:endParaRPr lang="en-US" altLang="zh-CN" sz="2000" b="1" dirty="0">
                <a:ln w="0"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6" name="矩形 5"/>
          <p:cNvSpPr/>
          <p:nvPr/>
        </p:nvSpPr>
        <p:spPr>
          <a:xfrm>
            <a:off x="1642863" y="1134654"/>
            <a:ext cx="537905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int</a:t>
            </a:r>
            <a:r>
              <a:rPr lang="en-US" altLang="zh-CN" sz="1600" kern="0" dirty="0">
                <a:solidFill>
                  <a:srgbClr val="2D499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en-US" altLang="zh-CN" sz="1600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square</a:t>
            </a:r>
            <a:r>
              <a:rPr lang="en-US" altLang="zh-CN" sz="1600" kern="0" dirty="0">
                <a:solidFill>
                  <a:srgbClr val="2D499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(int  </a:t>
            </a:r>
            <a:r>
              <a:rPr lang="en-US" altLang="zh-CN" sz="1600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en-US" altLang="zh-CN" sz="1600" kern="0" dirty="0">
                <a:solidFill>
                  <a:srgbClr val="2D499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    </a:t>
            </a:r>
            <a:r>
              <a:rPr lang="en-US" altLang="zh-CN" sz="16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//</a:t>
            </a:r>
            <a:r>
              <a:rPr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定义一个计算平方值的方法</a:t>
            </a:r>
            <a:endParaRPr lang="en-US" altLang="zh-CN" sz="16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kern="0" dirty="0">
                <a:solidFill>
                  <a:srgbClr val="2D499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{          </a:t>
            </a:r>
            <a:r>
              <a:rPr lang="en-US" altLang="zh-CN" sz="1600" kern="0" dirty="0" err="1">
                <a:solidFill>
                  <a:srgbClr val="2D499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int</a:t>
            </a:r>
            <a:r>
              <a:rPr lang="en-US" altLang="zh-CN" sz="1600" kern="0" dirty="0">
                <a:solidFill>
                  <a:srgbClr val="2D499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en-US" altLang="zh-CN" sz="1600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en-US" altLang="zh-CN" sz="16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;            //</a:t>
            </a:r>
            <a:r>
              <a:rPr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局部变量，仅在本方法体内有效</a:t>
            </a:r>
            <a:endParaRPr lang="en-US" altLang="zh-CN" sz="16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kern="0" dirty="0">
                <a:solidFill>
                  <a:srgbClr val="2D499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           s=x*x;</a:t>
            </a:r>
          </a:p>
          <a:p>
            <a:pPr>
              <a:lnSpc>
                <a:spcPct val="150000"/>
              </a:lnSpc>
            </a:pPr>
            <a:r>
              <a:rPr lang="en-US" altLang="zh-CN" sz="1600" kern="0" dirty="0">
                <a:solidFill>
                  <a:srgbClr val="2D499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          </a:t>
            </a:r>
            <a:r>
              <a:rPr lang="en-US" altLang="zh-CN" sz="1600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return</a:t>
            </a:r>
            <a:r>
              <a:rPr lang="en-US" altLang="zh-CN" sz="1600" kern="0" dirty="0">
                <a:solidFill>
                  <a:srgbClr val="2D499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s;      </a:t>
            </a:r>
          </a:p>
          <a:p>
            <a:pPr>
              <a:lnSpc>
                <a:spcPct val="150000"/>
              </a:lnSpc>
            </a:pPr>
            <a:r>
              <a:rPr lang="en-US" altLang="zh-CN" sz="1600" kern="0" dirty="0">
                <a:solidFill>
                  <a:srgbClr val="2D499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 }</a:t>
            </a:r>
          </a:p>
        </p:txBody>
      </p:sp>
      <p:sp>
        <p:nvSpPr>
          <p:cNvPr id="8" name="矩形 7"/>
          <p:cNvSpPr/>
          <p:nvPr/>
        </p:nvSpPr>
        <p:spPr>
          <a:xfrm>
            <a:off x="683568" y="626773"/>
            <a:ext cx="3168352" cy="3965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eaLnBrk="1" hangingPunct="1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zh-CN" altLang="en-US" sz="1800" b="1" dirty="0">
                <a:solidFill>
                  <a:schemeClr val="hlin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方法定义的详解</a:t>
            </a:r>
            <a:r>
              <a:rPr lang="en-US" altLang="zh-CN" sz="1800" b="1" dirty="0">
                <a:solidFill>
                  <a:schemeClr val="hlin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657820" y="3319772"/>
            <a:ext cx="622654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kern="0" dirty="0" err="1">
                <a:solidFill>
                  <a:schemeClr val="hlin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int</a:t>
            </a:r>
            <a:r>
              <a:rPr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是方法返回值类型， </a:t>
            </a:r>
            <a:r>
              <a:rPr lang="en-US" altLang="zh-CN" sz="1600" kern="0" dirty="0">
                <a:solidFill>
                  <a:schemeClr val="hlin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square</a:t>
            </a:r>
            <a:r>
              <a:rPr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是方法的名字；</a:t>
            </a:r>
            <a:r>
              <a:rPr lang="en-US" altLang="zh-CN" sz="1600" kern="0" dirty="0">
                <a:solidFill>
                  <a:srgbClr val="223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 </a:t>
            </a:r>
            <a:r>
              <a:rPr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是方法的形式参数，</a:t>
            </a:r>
            <a:r>
              <a:rPr lang="en-US" altLang="zh-CN" sz="1600" kern="0" dirty="0">
                <a:solidFill>
                  <a:srgbClr val="223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 </a:t>
            </a:r>
            <a:r>
              <a:rPr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是方法体内的局部变量；用</a:t>
            </a:r>
            <a:r>
              <a:rPr lang="en-US" altLang="zh-CN" sz="1600" kern="0" dirty="0">
                <a:solidFill>
                  <a:srgbClr val="223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return</a:t>
            </a:r>
            <a:r>
              <a:rPr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语句返回计算的结果。</a:t>
            </a:r>
          </a:p>
        </p:txBody>
      </p:sp>
      <p:cxnSp>
        <p:nvCxnSpPr>
          <p:cNvPr id="10" name="直接箭头连接符 9"/>
          <p:cNvCxnSpPr>
            <a:cxnSpLocks/>
          </p:cNvCxnSpPr>
          <p:nvPr/>
        </p:nvCxnSpPr>
        <p:spPr bwMode="auto">
          <a:xfrm flipV="1">
            <a:off x="1944941" y="1475047"/>
            <a:ext cx="0" cy="2016225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直接箭头连接符 11"/>
          <p:cNvCxnSpPr>
            <a:cxnSpLocks/>
          </p:cNvCxnSpPr>
          <p:nvPr/>
        </p:nvCxnSpPr>
        <p:spPr bwMode="auto">
          <a:xfrm flipH="1" flipV="1">
            <a:off x="2541913" y="1475048"/>
            <a:ext cx="2289483" cy="2016224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直接箭头连接符 13"/>
          <p:cNvCxnSpPr>
            <a:cxnSpLocks/>
          </p:cNvCxnSpPr>
          <p:nvPr/>
        </p:nvCxnSpPr>
        <p:spPr bwMode="auto">
          <a:xfrm flipH="1" flipV="1">
            <a:off x="3131810" y="1491630"/>
            <a:ext cx="2997414" cy="1999642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" name="直接箭头连接符 15"/>
          <p:cNvCxnSpPr>
            <a:cxnSpLocks/>
          </p:cNvCxnSpPr>
          <p:nvPr/>
        </p:nvCxnSpPr>
        <p:spPr bwMode="auto">
          <a:xfrm flipH="1" flipV="1">
            <a:off x="2955648" y="2562330"/>
            <a:ext cx="1428453" cy="130250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直接箭头连接符 17"/>
          <p:cNvCxnSpPr>
            <a:cxnSpLocks/>
          </p:cNvCxnSpPr>
          <p:nvPr/>
        </p:nvCxnSpPr>
        <p:spPr bwMode="auto">
          <a:xfrm flipV="1">
            <a:off x="2243347" y="2209306"/>
            <a:ext cx="181748" cy="1544674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650236918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0" y="0"/>
            <a:ext cx="5364088" cy="504000"/>
            <a:chOff x="0" y="0"/>
            <a:chExt cx="5364088" cy="504000"/>
          </a:xfrm>
        </p:grpSpPr>
        <p:sp>
          <p:nvSpPr>
            <p:cNvPr id="3" name="矩形 2"/>
            <p:cNvSpPr/>
            <p:nvPr/>
          </p:nvSpPr>
          <p:spPr>
            <a:xfrm>
              <a:off x="0" y="0"/>
              <a:ext cx="763957" cy="504000"/>
            </a:xfrm>
            <a:prstGeom prst="rect">
              <a:avLst/>
            </a:prstGeom>
            <a:solidFill>
              <a:srgbClr val="036E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4" name="矩形 3"/>
            <p:cNvSpPr/>
            <p:nvPr/>
          </p:nvSpPr>
          <p:spPr>
            <a:xfrm>
              <a:off x="993144" y="0"/>
              <a:ext cx="114593" cy="504000"/>
            </a:xfrm>
            <a:prstGeom prst="rect">
              <a:avLst/>
            </a:prstGeom>
            <a:solidFill>
              <a:srgbClr val="036E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1336924" y="51945"/>
              <a:ext cx="402716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indent="0">
                <a:buNone/>
              </a:pPr>
              <a:r>
                <a:rPr lang="zh-CN" altLang="en-US" sz="2000" b="1" dirty="0">
                  <a:ln w="0"/>
                  <a:latin typeface="微软雅黑" panose="020B0503020204020204" pitchFamily="34" charset="-122"/>
                  <a:ea typeface="微软雅黑" panose="020B0503020204020204" pitchFamily="34" charset="-122"/>
                </a:rPr>
                <a:t>类的方法</a:t>
              </a:r>
              <a:endParaRPr lang="en-US" altLang="zh-CN" sz="2000" b="1" dirty="0">
                <a:ln w="0"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7" name="矩形 6"/>
          <p:cNvSpPr/>
          <p:nvPr/>
        </p:nvSpPr>
        <p:spPr>
          <a:xfrm>
            <a:off x="883608" y="624753"/>
            <a:ext cx="3168352" cy="3965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eaLnBrk="1" hangingPunct="1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zh-CN" altLang="en-US" sz="1800" b="1" dirty="0">
                <a:solidFill>
                  <a:schemeClr val="hlin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方法定义</a:t>
            </a:r>
            <a:r>
              <a:rPr lang="en-US" altLang="zh-CN" sz="1800" b="1" dirty="0">
                <a:solidFill>
                  <a:schemeClr val="hlin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CN" altLang="en-US" sz="1800" b="1" dirty="0">
                <a:solidFill>
                  <a:schemeClr val="hlin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无参数：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971600" y="1142089"/>
            <a:ext cx="3474527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lnSpc>
                <a:spcPct val="150000"/>
              </a:lnSpc>
              <a:buFontTx/>
              <a:buNone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例：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Helvetica" pitchFamily="2" charset="0"/>
              </a:rPr>
              <a:t>public class </a:t>
            </a:r>
            <a:r>
              <a:rPr lang="en-US" altLang="zh-CN" sz="1600" dirty="0" err="1">
                <a:latin typeface="Helvetica" pitchFamily="2" charset="0"/>
              </a:rPr>
              <a:t>ElectricOven</a:t>
            </a:r>
            <a:r>
              <a:rPr lang="en-US" altLang="zh-CN" sz="1600" dirty="0">
                <a:latin typeface="Helvetica" pitchFamily="2" charset="0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accent5">
                    <a:lumMod val="50000"/>
                  </a:schemeClr>
                </a:solidFill>
                <a:latin typeface="Helvetica" pitchFamily="2" charset="0"/>
              </a:rPr>
              <a:t>       </a:t>
            </a:r>
            <a:r>
              <a:rPr lang="en-US" altLang="zh-CN" sz="1600" dirty="0">
                <a:solidFill>
                  <a:schemeClr val="accent5">
                    <a:lumMod val="50000"/>
                  </a:schemeClr>
                </a:solidFill>
                <a:latin typeface="Helvetica" pitchFamily="2" charset="0"/>
              </a:rPr>
              <a:t>public</a:t>
            </a:r>
            <a:r>
              <a:rPr lang="en-US" altLang="zh-CN" sz="1600" dirty="0">
                <a:latin typeface="Helvetica" pitchFamily="2" charset="0"/>
              </a:rPr>
              <a:t> int length;</a:t>
            </a:r>
            <a:r>
              <a:rPr lang="zh-CN" altLang="en-US" sz="1600" dirty="0">
                <a:latin typeface="Helvetica" pitchFamily="2" charset="0"/>
              </a:rPr>
              <a:t> </a:t>
            </a:r>
            <a:r>
              <a:rPr lang="en-US" altLang="zh-CN" sz="1600" dirty="0">
                <a:latin typeface="Helvetica" pitchFamily="2" charset="0"/>
              </a:rPr>
              <a:t>//</a:t>
            </a:r>
            <a:r>
              <a:rPr lang="zh-CN" altLang="en-US" sz="1600" dirty="0">
                <a:latin typeface="Helvetica" pitchFamily="2" charset="0"/>
              </a:rPr>
              <a:t> 长 </a:t>
            </a:r>
            <a:r>
              <a:rPr lang="en-US" altLang="zh-CN" sz="1600" dirty="0">
                <a:latin typeface="Helvetica" pitchFamily="2" charset="0"/>
              </a:rPr>
              <a:t>mm</a:t>
            </a:r>
          </a:p>
          <a:p>
            <a:r>
              <a:rPr lang="en-US" altLang="zh-CN" sz="1600" dirty="0">
                <a:latin typeface="Helvetica" pitchFamily="2" charset="0"/>
              </a:rPr>
              <a:t>       </a:t>
            </a:r>
            <a:r>
              <a:rPr lang="en-US" altLang="zh-CN" sz="1600" dirty="0">
                <a:solidFill>
                  <a:schemeClr val="accent5">
                    <a:lumMod val="50000"/>
                  </a:schemeClr>
                </a:solidFill>
                <a:latin typeface="Helvetica" pitchFamily="2" charset="0"/>
              </a:rPr>
              <a:t>public</a:t>
            </a:r>
            <a:r>
              <a:rPr lang="en-US" altLang="zh-CN" sz="1600" dirty="0">
                <a:latin typeface="Helvetica" pitchFamily="2" charset="0"/>
              </a:rPr>
              <a:t> int width;</a:t>
            </a:r>
            <a:r>
              <a:rPr lang="zh-CN" altLang="en-US" sz="1600" dirty="0">
                <a:latin typeface="Helvetica" pitchFamily="2" charset="0"/>
              </a:rPr>
              <a:t> </a:t>
            </a:r>
            <a:r>
              <a:rPr lang="en-US" altLang="zh-CN" sz="1600" dirty="0">
                <a:latin typeface="Helvetica" pitchFamily="2" charset="0"/>
              </a:rPr>
              <a:t>//</a:t>
            </a:r>
            <a:r>
              <a:rPr lang="zh-CN" altLang="en-US" sz="1600" dirty="0">
                <a:latin typeface="Helvetica" pitchFamily="2" charset="0"/>
              </a:rPr>
              <a:t> 宽</a:t>
            </a:r>
            <a:r>
              <a:rPr lang="en-US" altLang="zh-CN" sz="1600" dirty="0">
                <a:latin typeface="Helvetica" pitchFamily="2" charset="0"/>
              </a:rPr>
              <a:t> mm</a:t>
            </a:r>
          </a:p>
          <a:p>
            <a:r>
              <a:rPr lang="en-US" altLang="zh-CN" sz="1600" dirty="0">
                <a:latin typeface="Helvetica" pitchFamily="2" charset="0"/>
              </a:rPr>
              <a:t>       </a:t>
            </a:r>
            <a:r>
              <a:rPr lang="en-US" altLang="zh-CN" sz="1600" dirty="0">
                <a:solidFill>
                  <a:schemeClr val="accent5">
                    <a:lumMod val="50000"/>
                  </a:schemeClr>
                </a:solidFill>
                <a:latin typeface="Helvetica" pitchFamily="2" charset="0"/>
              </a:rPr>
              <a:t>public</a:t>
            </a:r>
            <a:r>
              <a:rPr lang="en-US" altLang="zh-CN" sz="1600" dirty="0">
                <a:latin typeface="Helvetica" pitchFamily="2" charset="0"/>
              </a:rPr>
              <a:t> int height;</a:t>
            </a:r>
            <a:r>
              <a:rPr lang="zh-CN" altLang="en-US" sz="1600" dirty="0">
                <a:latin typeface="Helvetica" pitchFamily="2" charset="0"/>
              </a:rPr>
              <a:t> </a:t>
            </a:r>
            <a:r>
              <a:rPr lang="en-US" altLang="zh-CN" sz="1600" dirty="0">
                <a:latin typeface="Helvetica" pitchFamily="2" charset="0"/>
              </a:rPr>
              <a:t>//</a:t>
            </a:r>
            <a:r>
              <a:rPr lang="zh-CN" altLang="en-US" sz="1600" dirty="0">
                <a:latin typeface="Helvetica" pitchFamily="2" charset="0"/>
              </a:rPr>
              <a:t> 高</a:t>
            </a:r>
            <a:r>
              <a:rPr lang="en-US" altLang="zh-CN" sz="1600" dirty="0">
                <a:latin typeface="Helvetica" pitchFamily="2" charset="0"/>
              </a:rPr>
              <a:t> mm</a:t>
            </a:r>
          </a:p>
          <a:p>
            <a:r>
              <a:rPr lang="en-US" altLang="zh-CN" sz="1600" dirty="0">
                <a:latin typeface="Helvetica" pitchFamily="2" charset="0"/>
              </a:rPr>
              <a:t>       </a:t>
            </a:r>
            <a:r>
              <a:rPr lang="en-US" altLang="zh-CN" sz="1600" dirty="0">
                <a:solidFill>
                  <a:srgbClr val="7030A0"/>
                </a:solidFill>
                <a:latin typeface="Helvetica" pitchFamily="2" charset="0"/>
              </a:rPr>
              <a:t>private</a:t>
            </a:r>
            <a:r>
              <a:rPr lang="en-US" altLang="zh-CN" sz="1600" dirty="0">
                <a:latin typeface="Helvetica" pitchFamily="2" charset="0"/>
              </a:rPr>
              <a:t> int volume;</a:t>
            </a:r>
            <a:r>
              <a:rPr lang="zh-CN" altLang="en-US" sz="1600" dirty="0">
                <a:latin typeface="Helvetica" pitchFamily="2" charset="0"/>
              </a:rPr>
              <a:t> </a:t>
            </a:r>
            <a:r>
              <a:rPr lang="en-US" altLang="zh-CN" sz="1600" dirty="0">
                <a:latin typeface="Helvetica" pitchFamily="2" charset="0"/>
              </a:rPr>
              <a:t>//</a:t>
            </a:r>
            <a:r>
              <a:rPr lang="zh-CN" altLang="en-US" sz="1600" dirty="0">
                <a:latin typeface="Helvetica" pitchFamily="2" charset="0"/>
              </a:rPr>
              <a:t> 体积</a:t>
            </a:r>
            <a:r>
              <a:rPr lang="en-US" altLang="zh-CN" sz="1600" dirty="0">
                <a:latin typeface="Helvetica" pitchFamily="2" charset="0"/>
              </a:rPr>
              <a:t> mm</a:t>
            </a:r>
          </a:p>
          <a:p>
            <a:pPr>
              <a:lnSpc>
                <a:spcPct val="150000"/>
              </a:lnSpc>
            </a:pPr>
            <a:r>
              <a:rPr lang="zh-CN" altLang="en-US" sz="1600" dirty="0">
                <a:latin typeface="Helvetica" pitchFamily="2" charset="0"/>
              </a:rPr>
              <a:t>       </a:t>
            </a:r>
            <a:r>
              <a:rPr lang="en-US" altLang="zh-CN" sz="1600" dirty="0">
                <a:latin typeface="Helvetica" pitchFamily="2" charset="0"/>
              </a:rPr>
              <a:t>…</a:t>
            </a:r>
          </a:p>
          <a:p>
            <a:pPr>
              <a:lnSpc>
                <a:spcPct val="150000"/>
              </a:lnSpc>
            </a:pPr>
            <a:r>
              <a:rPr lang="zh-CN" altLang="en-US" sz="1600" dirty="0">
                <a:latin typeface="Helvetica" pitchFamily="2" charset="0"/>
              </a:rPr>
              <a:t>         </a:t>
            </a:r>
            <a:r>
              <a:rPr lang="en-US" altLang="zh-CN" sz="1600" dirty="0">
                <a:latin typeface="Helvetica" pitchFamily="2" charset="0"/>
              </a:rPr>
              <a:t>//</a:t>
            </a:r>
            <a:r>
              <a:rPr lang="zh-CN" altLang="en-US" sz="1600" dirty="0">
                <a:latin typeface="Helvetica" pitchFamily="2" charset="0"/>
              </a:rPr>
              <a:t>返回体积</a:t>
            </a:r>
            <a:endParaRPr lang="en-US" altLang="zh-CN" sz="1600" dirty="0">
              <a:latin typeface="Helvetica" pitchFamily="2" charset="0"/>
            </a:endParaRPr>
          </a:p>
          <a:p>
            <a:pPr lvl="1"/>
            <a:r>
              <a:rPr lang="en-US" altLang="zh-CN" sz="1600" dirty="0">
                <a:solidFill>
                  <a:srgbClr val="C00000"/>
                </a:solidFill>
                <a:latin typeface="Helvetica" pitchFamily="2" charset="0"/>
              </a:rPr>
              <a:t>public</a:t>
            </a:r>
            <a:r>
              <a:rPr lang="en-US" altLang="zh-CN" sz="1600" dirty="0">
                <a:solidFill>
                  <a:srgbClr val="0070C0"/>
                </a:solidFill>
                <a:latin typeface="Helvetica" pitchFamily="2" charset="0"/>
              </a:rPr>
              <a:t> int </a:t>
            </a:r>
            <a:r>
              <a:rPr lang="en-US" altLang="zh-CN" sz="1600" dirty="0" err="1">
                <a:solidFill>
                  <a:schemeClr val="tx2"/>
                </a:solidFill>
                <a:latin typeface="Helvetica" pitchFamily="2" charset="0"/>
              </a:rPr>
              <a:t>getVolume</a:t>
            </a:r>
            <a:r>
              <a:rPr lang="en-US" altLang="zh-CN" sz="1600" dirty="0">
                <a:solidFill>
                  <a:srgbClr val="0070C0"/>
                </a:solidFill>
                <a:latin typeface="Helvetica" pitchFamily="2" charset="0"/>
              </a:rPr>
              <a:t>() {</a:t>
            </a:r>
          </a:p>
          <a:p>
            <a:pPr lvl="1"/>
            <a:r>
              <a:rPr lang="en-US" altLang="zh-CN" sz="1600" dirty="0">
                <a:solidFill>
                  <a:srgbClr val="0070C0"/>
                </a:solidFill>
                <a:latin typeface="Helvetica" pitchFamily="2" charset="0"/>
              </a:rPr>
              <a:t>    volume=length*width*height;</a:t>
            </a:r>
          </a:p>
          <a:p>
            <a:pPr lvl="1"/>
            <a:r>
              <a:rPr lang="en-US" altLang="zh-CN" sz="1600" dirty="0">
                <a:solidFill>
                  <a:srgbClr val="0070C0"/>
                </a:solidFill>
                <a:latin typeface="Helvetica" pitchFamily="2" charset="0"/>
              </a:rPr>
              <a:t>    </a:t>
            </a:r>
            <a:r>
              <a:rPr lang="en-US" altLang="zh-CN" sz="1600" dirty="0">
                <a:solidFill>
                  <a:srgbClr val="00B050"/>
                </a:solidFill>
                <a:latin typeface="Helvetica" pitchFamily="2" charset="0"/>
              </a:rPr>
              <a:t>return</a:t>
            </a:r>
            <a:r>
              <a:rPr lang="en-US" altLang="zh-CN" sz="1600" dirty="0">
                <a:solidFill>
                  <a:srgbClr val="0070C0"/>
                </a:solidFill>
                <a:latin typeface="Helvetica" pitchFamily="2" charset="0"/>
              </a:rPr>
              <a:t> volume;</a:t>
            </a:r>
          </a:p>
          <a:p>
            <a:pPr lvl="1"/>
            <a:r>
              <a:rPr lang="en-US" altLang="zh-CN" sz="1600" dirty="0">
                <a:solidFill>
                  <a:srgbClr val="0070C0"/>
                </a:solidFill>
                <a:latin typeface="Helvetica" pitchFamily="2" charset="0"/>
              </a:rPr>
              <a:t>}</a:t>
            </a:r>
          </a:p>
          <a:p>
            <a:pPr marL="0" indent="0">
              <a:lnSpc>
                <a:spcPct val="150000"/>
              </a:lnSpc>
              <a:buFontTx/>
              <a:buNone/>
            </a:pPr>
            <a:r>
              <a:rPr lang="en-US" altLang="zh-CN" sz="1600" dirty="0">
                <a:latin typeface="Helvetica" pitchFamily="2" charset="0"/>
                <a:ea typeface="微软雅黑" panose="020B0503020204020204" pitchFamily="34" charset="-122"/>
              </a:rPr>
              <a:t>}</a:t>
            </a:r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787687142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0" y="0"/>
            <a:ext cx="5364088" cy="504000"/>
            <a:chOff x="0" y="0"/>
            <a:chExt cx="5364088" cy="504000"/>
          </a:xfrm>
        </p:grpSpPr>
        <p:sp>
          <p:nvSpPr>
            <p:cNvPr id="3" name="矩形 2"/>
            <p:cNvSpPr/>
            <p:nvPr/>
          </p:nvSpPr>
          <p:spPr>
            <a:xfrm>
              <a:off x="0" y="0"/>
              <a:ext cx="763957" cy="504000"/>
            </a:xfrm>
            <a:prstGeom prst="rect">
              <a:avLst/>
            </a:prstGeom>
            <a:solidFill>
              <a:srgbClr val="036E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4" name="矩形 3"/>
            <p:cNvSpPr/>
            <p:nvPr/>
          </p:nvSpPr>
          <p:spPr>
            <a:xfrm>
              <a:off x="993144" y="0"/>
              <a:ext cx="114593" cy="504000"/>
            </a:xfrm>
            <a:prstGeom prst="rect">
              <a:avLst/>
            </a:prstGeom>
            <a:solidFill>
              <a:srgbClr val="036E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1336924" y="51945"/>
              <a:ext cx="402716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indent="0">
                <a:buNone/>
              </a:pPr>
              <a:r>
                <a:rPr lang="zh-CN" altLang="en-US" sz="2000" b="1" dirty="0">
                  <a:ln w="0"/>
                  <a:latin typeface="微软雅黑" panose="020B0503020204020204" pitchFamily="34" charset="-122"/>
                  <a:ea typeface="微软雅黑" panose="020B0503020204020204" pitchFamily="34" charset="-122"/>
                </a:rPr>
                <a:t>类的方法</a:t>
              </a:r>
              <a:endParaRPr lang="en-US" altLang="zh-CN" sz="2000" b="1" dirty="0">
                <a:ln w="0"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7" name="矩形 6"/>
          <p:cNvSpPr/>
          <p:nvPr/>
        </p:nvSpPr>
        <p:spPr>
          <a:xfrm>
            <a:off x="883608" y="624753"/>
            <a:ext cx="3168352" cy="3965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eaLnBrk="1" hangingPunct="1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zh-CN" altLang="en-US" sz="1800" b="1" dirty="0">
                <a:solidFill>
                  <a:schemeClr val="hlin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方法定义</a:t>
            </a:r>
            <a:r>
              <a:rPr lang="en-US" altLang="zh-CN" sz="1800" b="1" dirty="0">
                <a:solidFill>
                  <a:schemeClr val="hlin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CN" altLang="en-US" sz="1800" b="1" dirty="0">
                <a:solidFill>
                  <a:schemeClr val="hlin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有参数：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88898" y="1275606"/>
            <a:ext cx="4083102" cy="3077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lnSpc>
                <a:spcPct val="150000"/>
              </a:lnSpc>
              <a:buFontTx/>
              <a:buNone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例：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Helvetica" pitchFamily="2" charset="0"/>
              </a:rPr>
              <a:t>public class </a:t>
            </a:r>
            <a:r>
              <a:rPr lang="en-US" altLang="zh-CN" sz="1600" dirty="0" err="1">
                <a:latin typeface="Helvetica" pitchFamily="2" charset="0"/>
              </a:rPr>
              <a:t>ElectricOven</a:t>
            </a:r>
            <a:r>
              <a:rPr lang="en-US" altLang="zh-CN" sz="1600" dirty="0">
                <a:latin typeface="Helvetica" pitchFamily="2" charset="0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zh-CN" altLang="en-US" sz="1600" dirty="0">
                <a:latin typeface="Helvetica" pitchFamily="2" charset="0"/>
              </a:rPr>
              <a:t>      </a:t>
            </a:r>
            <a:r>
              <a:rPr lang="en-US" altLang="zh-CN" sz="1600" dirty="0">
                <a:latin typeface="Helvetica" pitchFamily="2" charset="0"/>
              </a:rPr>
              <a:t>  …</a:t>
            </a:r>
          </a:p>
          <a:p>
            <a:pPr>
              <a:lnSpc>
                <a:spcPct val="150000"/>
              </a:lnSpc>
            </a:pPr>
            <a:r>
              <a:rPr lang="en-US" altLang="zh-CN" sz="1400" dirty="0">
                <a:latin typeface="Helvetica" pitchFamily="2" charset="0"/>
              </a:rPr>
              <a:t>         private int temperature;</a:t>
            </a:r>
          </a:p>
          <a:p>
            <a:pPr lvl="1"/>
            <a:r>
              <a:rPr lang="en-US" altLang="zh-CN" sz="1400" b="1" dirty="0">
                <a:latin typeface="Helvetica" pitchFamily="2" charset="0"/>
              </a:rPr>
              <a:t>public</a:t>
            </a:r>
            <a:r>
              <a:rPr lang="en-US" altLang="zh-CN" sz="1400" dirty="0">
                <a:latin typeface="Helvetica" pitchFamily="2" charset="0"/>
              </a:rPr>
              <a:t> </a:t>
            </a:r>
            <a:r>
              <a:rPr lang="en-US" altLang="zh-CN" sz="1400" b="1" dirty="0">
                <a:latin typeface="Helvetica" pitchFamily="2" charset="0"/>
              </a:rPr>
              <a:t>void</a:t>
            </a:r>
            <a:r>
              <a:rPr lang="en-US" altLang="zh-CN" sz="1400" dirty="0">
                <a:latin typeface="Helvetica" pitchFamily="2" charset="0"/>
              </a:rPr>
              <a:t> </a:t>
            </a:r>
            <a:r>
              <a:rPr lang="en-US" altLang="zh-CN" sz="1400" dirty="0" err="1">
                <a:latin typeface="Helvetica" pitchFamily="2" charset="0"/>
              </a:rPr>
              <a:t>setTemperature</a:t>
            </a:r>
            <a:r>
              <a:rPr lang="en-US" altLang="zh-CN" sz="1400" dirty="0">
                <a:latin typeface="Helvetica" pitchFamily="2" charset="0"/>
              </a:rPr>
              <a:t>(</a:t>
            </a:r>
            <a:r>
              <a:rPr lang="en-US" altLang="zh-CN" sz="1400" b="1" dirty="0">
                <a:latin typeface="Helvetica" pitchFamily="2" charset="0"/>
              </a:rPr>
              <a:t>int</a:t>
            </a:r>
            <a:r>
              <a:rPr lang="en-US" altLang="zh-CN" sz="1400" dirty="0">
                <a:latin typeface="Helvetica" pitchFamily="2" charset="0"/>
              </a:rPr>
              <a:t> temper)</a:t>
            </a:r>
          </a:p>
          <a:p>
            <a:pPr lvl="1"/>
            <a:r>
              <a:rPr lang="en-US" altLang="zh-CN" sz="1400" dirty="0">
                <a:latin typeface="Helvetica" pitchFamily="2" charset="0"/>
              </a:rPr>
              <a:t> {</a:t>
            </a:r>
          </a:p>
          <a:p>
            <a:pPr lvl="1"/>
            <a:r>
              <a:rPr lang="en-US" altLang="zh-CN" sz="1400" dirty="0">
                <a:latin typeface="Helvetica" pitchFamily="2" charset="0"/>
              </a:rPr>
              <a:t>    </a:t>
            </a:r>
            <a:r>
              <a:rPr lang="en-US" altLang="zh-CN" sz="1400" b="1" dirty="0" err="1">
                <a:solidFill>
                  <a:srgbClr val="C00000"/>
                </a:solidFill>
                <a:latin typeface="Helvetica" pitchFamily="2" charset="0"/>
              </a:rPr>
              <a:t>this</a:t>
            </a:r>
            <a:r>
              <a:rPr lang="en-US" altLang="zh-CN" sz="1400" dirty="0" err="1">
                <a:solidFill>
                  <a:srgbClr val="C00000"/>
                </a:solidFill>
                <a:latin typeface="Helvetica" pitchFamily="2" charset="0"/>
              </a:rPr>
              <a:t>.</a:t>
            </a:r>
            <a:r>
              <a:rPr lang="en-US" altLang="zh-CN" sz="1400" dirty="0" err="1">
                <a:latin typeface="Helvetica" pitchFamily="2" charset="0"/>
              </a:rPr>
              <a:t>temperature</a:t>
            </a:r>
            <a:r>
              <a:rPr lang="en-US" altLang="zh-CN" sz="1400" dirty="0">
                <a:latin typeface="Helvetica" pitchFamily="2" charset="0"/>
              </a:rPr>
              <a:t>=temper;</a:t>
            </a:r>
          </a:p>
          <a:p>
            <a:pPr lvl="1"/>
            <a:r>
              <a:rPr lang="en-US" altLang="zh-CN" sz="1400" dirty="0">
                <a:latin typeface="Helvetica" pitchFamily="2" charset="0"/>
              </a:rPr>
              <a:t>}</a:t>
            </a:r>
          </a:p>
          <a:p>
            <a:pPr marL="0" indent="0">
              <a:lnSpc>
                <a:spcPct val="150000"/>
              </a:lnSpc>
              <a:buFontTx/>
              <a:buNone/>
            </a:pPr>
            <a:r>
              <a:rPr lang="en-US" altLang="zh-CN" sz="1400" dirty="0">
                <a:latin typeface="Helvetica" pitchFamily="2" charset="0"/>
                <a:ea typeface="微软雅黑" panose="020B0503020204020204" pitchFamily="34" charset="-122"/>
              </a:rPr>
              <a:t>}</a:t>
            </a:r>
          </a:p>
          <a:p>
            <a:endParaRPr lang="en-US" altLang="zh-CN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8B3A617-F206-7A43-919C-057948C2C7E0}"/>
              </a:ext>
            </a:extLst>
          </p:cNvPr>
          <p:cNvSpPr txBox="1"/>
          <p:nvPr/>
        </p:nvSpPr>
        <p:spPr>
          <a:xfrm>
            <a:off x="2267744" y="4287914"/>
            <a:ext cx="4680520" cy="46166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dirty="0"/>
              <a:t>t</a:t>
            </a:r>
            <a:r>
              <a:rPr kumimoji="1" lang="en-US" altLang="zh-CN" dirty="0"/>
              <a:t>his </a:t>
            </a:r>
            <a:r>
              <a:rPr kumimoji="1" lang="zh-CN" altLang="en-US" dirty="0"/>
              <a:t>关键字，始终</a:t>
            </a:r>
            <a:r>
              <a:rPr lang="zh-CN" altLang="en-US" dirty="0"/>
              <a:t>代表当前的对象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1748499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0" y="0"/>
            <a:ext cx="5364088" cy="504000"/>
            <a:chOff x="0" y="0"/>
            <a:chExt cx="5364088" cy="504000"/>
          </a:xfrm>
        </p:grpSpPr>
        <p:sp>
          <p:nvSpPr>
            <p:cNvPr id="3" name="矩形 2"/>
            <p:cNvSpPr/>
            <p:nvPr/>
          </p:nvSpPr>
          <p:spPr>
            <a:xfrm>
              <a:off x="0" y="0"/>
              <a:ext cx="763957" cy="504000"/>
            </a:xfrm>
            <a:prstGeom prst="rect">
              <a:avLst/>
            </a:prstGeom>
            <a:solidFill>
              <a:srgbClr val="036E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4" name="矩形 3"/>
            <p:cNvSpPr/>
            <p:nvPr/>
          </p:nvSpPr>
          <p:spPr>
            <a:xfrm>
              <a:off x="993144" y="0"/>
              <a:ext cx="114593" cy="504000"/>
            </a:xfrm>
            <a:prstGeom prst="rect">
              <a:avLst/>
            </a:prstGeom>
            <a:solidFill>
              <a:srgbClr val="036E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1336924" y="51945"/>
              <a:ext cx="402716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indent="0">
                <a:buNone/>
              </a:pPr>
              <a:r>
                <a:rPr lang="zh-CN" altLang="en-US" sz="2000" b="1" dirty="0">
                  <a:ln w="0"/>
                  <a:latin typeface="微软雅黑" panose="020B0503020204020204" pitchFamily="34" charset="-122"/>
                  <a:ea typeface="微软雅黑" panose="020B0503020204020204" pitchFamily="34" charset="-122"/>
                </a:rPr>
                <a:t>对象的创建</a:t>
              </a:r>
              <a:endParaRPr lang="en-US" altLang="zh-CN" sz="2000" b="1" dirty="0">
                <a:ln w="0"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575556" y="771550"/>
            <a:ext cx="7992888" cy="485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类是对象的模版，对象是类的具体化。对象的定义和创建：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16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 err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ClassName</a:t>
            </a: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obj      </a:t>
            </a: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=</a:t>
            </a:r>
            <a:r>
              <a:rPr lang="en-US" altLang="zh-CN" sz="1600" dirty="0">
                <a:solidFill>
                  <a:srgbClr val="FF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new</a:t>
            </a: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 err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ClassName</a:t>
            </a:r>
            <a:r>
              <a:rPr lang="en-US" altLang="zh-CN" sz="16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 )</a:t>
            </a:r>
            <a:r>
              <a:rPr lang="zh-CN" altLang="en-US" sz="16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]</a:t>
            </a:r>
            <a:r>
              <a:rPr lang="en-US" altLang="zh-CN" sz="16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</a:p>
          <a:p>
            <a:pPr>
              <a:lnSpc>
                <a:spcPct val="150000"/>
              </a:lnSpc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声明变量的类型：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String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str;   </a:t>
            </a:r>
            <a:r>
              <a:rPr lang="en-US" altLang="zh-CN" sz="16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//str</a:t>
            </a:r>
            <a:r>
              <a:rPr lang="zh-CN" altLang="en-US" sz="16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</a:t>
            </a:r>
            <a:r>
              <a:rPr lang="en-US" altLang="zh-CN" sz="16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String</a:t>
            </a:r>
            <a:r>
              <a:rPr lang="zh-CN" altLang="en-US" sz="16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类型（的引用）</a:t>
            </a:r>
            <a:endParaRPr lang="en-US" altLang="zh-CN" sz="16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ArrayList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list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； </a:t>
            </a:r>
            <a:r>
              <a:rPr lang="en-US" altLang="zh-CN" sz="16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//list</a:t>
            </a:r>
            <a:r>
              <a:rPr lang="zh-CN" altLang="en-US" sz="16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</a:t>
            </a:r>
            <a:r>
              <a:rPr lang="en-US" altLang="zh-CN" sz="1600" dirty="0" err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ArrayList</a:t>
            </a:r>
            <a:r>
              <a:rPr lang="zh-CN" altLang="en-US" sz="16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类型（的引用）</a:t>
            </a:r>
            <a:endParaRPr lang="en-US" altLang="zh-CN" sz="16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创建新的对象：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new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String(“Hello world!”);  </a:t>
            </a:r>
            <a:r>
              <a:rPr lang="en-US" altLang="zh-CN" sz="16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//new</a:t>
            </a:r>
            <a:r>
              <a:rPr lang="zh-CN" altLang="en-US" sz="16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操作符创建</a:t>
            </a:r>
            <a:r>
              <a:rPr lang="en-US" altLang="zh-CN" sz="16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String</a:t>
            </a:r>
            <a:r>
              <a:rPr lang="zh-CN" altLang="en-US" sz="16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类型的对象</a:t>
            </a:r>
            <a:endParaRPr lang="en-US" altLang="zh-CN" sz="16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new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ArrayList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（）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; </a:t>
            </a:r>
            <a:r>
              <a:rPr lang="en-US" altLang="zh-CN" sz="16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// new</a:t>
            </a:r>
            <a:r>
              <a:rPr lang="zh-CN" altLang="en-US" sz="16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操作符创建</a:t>
            </a:r>
            <a:r>
              <a:rPr lang="en-US" altLang="zh-CN" sz="1600" dirty="0" err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ArrayList</a:t>
            </a:r>
            <a:r>
              <a:rPr lang="zh-CN" altLang="en-US" sz="16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类型的对象</a:t>
            </a:r>
            <a:endParaRPr lang="en-US" altLang="zh-CN" sz="16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2447C00B-8B2D-2C4A-9E3D-0E1EC180B098}"/>
              </a:ext>
            </a:extLst>
          </p:cNvPr>
          <p:cNvGrpSpPr/>
          <p:nvPr/>
        </p:nvGrpSpPr>
        <p:grpSpPr>
          <a:xfrm>
            <a:off x="254690" y="1934736"/>
            <a:ext cx="2376264" cy="307777"/>
            <a:chOff x="683568" y="1894978"/>
            <a:chExt cx="2376264" cy="307777"/>
          </a:xfrm>
        </p:grpSpPr>
        <p:cxnSp>
          <p:nvCxnSpPr>
            <p:cNvPr id="20" name="直线连接符 19">
              <a:extLst>
                <a:ext uri="{FF2B5EF4-FFF2-40B4-BE49-F238E27FC236}">
                  <a16:creationId xmlns:a16="http://schemas.microsoft.com/office/drawing/2014/main" id="{33830905-FD38-6A45-A229-CB69644943FC}"/>
                </a:ext>
              </a:extLst>
            </p:cNvPr>
            <p:cNvCxnSpPr/>
            <p:nvPr/>
          </p:nvCxnSpPr>
          <p:spPr bwMode="auto">
            <a:xfrm>
              <a:off x="683568" y="1923678"/>
              <a:ext cx="2376264" cy="0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4939ABEC-9BD1-0C49-AF82-6989466CAE54}"/>
                </a:ext>
              </a:extLst>
            </p:cNvPr>
            <p:cNvSpPr txBox="1"/>
            <p:nvPr/>
          </p:nvSpPr>
          <p:spPr>
            <a:xfrm>
              <a:off x="1189678" y="1894978"/>
              <a:ext cx="126188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1400" dirty="0">
                  <a:solidFill>
                    <a:srgbClr val="7030A0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定义对象变量</a:t>
              </a:r>
            </a:p>
          </p:txBody>
        </p: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65C7A298-4031-364F-9355-DD8EE0956B97}"/>
              </a:ext>
            </a:extLst>
          </p:cNvPr>
          <p:cNvGrpSpPr/>
          <p:nvPr/>
        </p:nvGrpSpPr>
        <p:grpSpPr>
          <a:xfrm>
            <a:off x="2787588" y="1934735"/>
            <a:ext cx="1944216" cy="307777"/>
            <a:chOff x="957299" y="1894978"/>
            <a:chExt cx="2102533" cy="307777"/>
          </a:xfrm>
        </p:grpSpPr>
        <p:cxnSp>
          <p:nvCxnSpPr>
            <p:cNvPr id="25" name="直线连接符 24">
              <a:extLst>
                <a:ext uri="{FF2B5EF4-FFF2-40B4-BE49-F238E27FC236}">
                  <a16:creationId xmlns:a16="http://schemas.microsoft.com/office/drawing/2014/main" id="{8F74B3A4-74A6-064F-8641-0938B1C547C4}"/>
                </a:ext>
              </a:extLst>
            </p:cNvPr>
            <p:cNvCxnSpPr/>
            <p:nvPr/>
          </p:nvCxnSpPr>
          <p:spPr bwMode="auto">
            <a:xfrm>
              <a:off x="957299" y="1923678"/>
              <a:ext cx="2102533" cy="0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B5BD8F3E-AF13-3E4A-AF78-0C779BA96CE4}"/>
                </a:ext>
              </a:extLst>
            </p:cNvPr>
            <p:cNvSpPr txBox="1"/>
            <p:nvPr/>
          </p:nvSpPr>
          <p:spPr>
            <a:xfrm>
              <a:off x="1189678" y="1894978"/>
              <a:ext cx="13646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>
                  <a:solidFill>
                    <a:srgbClr val="7030A0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创建类的</a:t>
              </a:r>
              <a:r>
                <a:rPr kumimoji="1" lang="zh-CN" altLang="en-US" sz="1400" dirty="0">
                  <a:solidFill>
                    <a:srgbClr val="7030A0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对象</a:t>
              </a:r>
            </a:p>
          </p:txBody>
        </p:sp>
      </p:grpSp>
      <p:sp>
        <p:nvSpPr>
          <p:cNvPr id="16" name="文本框 15">
            <a:extLst>
              <a:ext uri="{FF2B5EF4-FFF2-40B4-BE49-F238E27FC236}">
                <a16:creationId xmlns:a16="http://schemas.microsoft.com/office/drawing/2014/main" id="{87CDED2E-3623-DE8A-4CF4-2E30AB0C2962}"/>
              </a:ext>
            </a:extLst>
          </p:cNvPr>
          <p:cNvSpPr txBox="1"/>
          <p:nvPr/>
        </p:nvSpPr>
        <p:spPr>
          <a:xfrm>
            <a:off x="5864345" y="1303467"/>
            <a:ext cx="3062694" cy="101566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en-US" altLang="zh-CN" sz="2000" dirty="0"/>
              <a:t>java</a:t>
            </a:r>
            <a:r>
              <a:rPr kumimoji="1" lang="zh-CN" altLang="en-US" sz="2000" dirty="0"/>
              <a:t>中的声明的</a:t>
            </a:r>
            <a:r>
              <a:rPr kumimoji="1" lang="en-US" altLang="zh-CN" sz="2000" dirty="0"/>
              <a:t>class</a:t>
            </a:r>
            <a:r>
              <a:rPr kumimoji="1" lang="zh-CN" altLang="en-US" sz="2000" dirty="0"/>
              <a:t>类型</a:t>
            </a:r>
            <a:r>
              <a:rPr lang="zh-CN" altLang="en-US" sz="2000" dirty="0"/>
              <a:t>的</a:t>
            </a:r>
            <a:r>
              <a:rPr kumimoji="1" lang="zh-CN" altLang="en-US" sz="2000" dirty="0"/>
              <a:t>变量都是引用（</a:t>
            </a:r>
            <a:r>
              <a:rPr kumimoji="1" lang="en-US" altLang="zh-CN" sz="2000" dirty="0"/>
              <a:t>reference</a:t>
            </a:r>
            <a:r>
              <a:rPr kumimoji="1" lang="zh-CN" altLang="en-US" sz="2000" dirty="0"/>
              <a:t>）类型</a:t>
            </a:r>
          </a:p>
        </p:txBody>
      </p:sp>
    </p:spTree>
    <p:extLst>
      <p:ext uri="{BB962C8B-B14F-4D97-AF65-F5344CB8AC3E}">
        <p14:creationId xmlns:p14="http://schemas.microsoft.com/office/powerpoint/2010/main" val="208324227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0" y="0"/>
            <a:ext cx="5364088" cy="551505"/>
            <a:chOff x="0" y="0"/>
            <a:chExt cx="5364088" cy="551505"/>
          </a:xfrm>
        </p:grpSpPr>
        <p:sp>
          <p:nvSpPr>
            <p:cNvPr id="3" name="矩形 2"/>
            <p:cNvSpPr/>
            <p:nvPr/>
          </p:nvSpPr>
          <p:spPr>
            <a:xfrm>
              <a:off x="0" y="0"/>
              <a:ext cx="763957" cy="504000"/>
            </a:xfrm>
            <a:prstGeom prst="rect">
              <a:avLst/>
            </a:prstGeom>
            <a:solidFill>
              <a:srgbClr val="036E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4" name="矩形 3"/>
            <p:cNvSpPr/>
            <p:nvPr/>
          </p:nvSpPr>
          <p:spPr>
            <a:xfrm>
              <a:off x="993144" y="0"/>
              <a:ext cx="114593" cy="504000"/>
            </a:xfrm>
            <a:prstGeom prst="rect">
              <a:avLst/>
            </a:prstGeom>
            <a:solidFill>
              <a:srgbClr val="036E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1336924" y="51945"/>
              <a:ext cx="4027164" cy="4995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0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对象引用与对象创建</a:t>
              </a:r>
              <a:endPara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671335" y="551505"/>
            <a:ext cx="8172908" cy="28187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US" altLang="zh-CN" sz="16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>
                <a:solidFill>
                  <a:srgbClr val="2230FF"/>
                </a:solidFill>
                <a:latin typeface="Helvetica" pitchFamily="2" charset="0"/>
              </a:rPr>
              <a:t>  </a:t>
            </a:r>
            <a:r>
              <a:rPr lang="en-US" altLang="zh-CN" sz="1800" dirty="0" err="1">
                <a:latin typeface="Helvetica" pitchFamily="2" charset="0"/>
              </a:rPr>
              <a:t>ElectricOven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oven;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en-US" altLang="zh-CN" sz="1800" dirty="0">
                <a:solidFill>
                  <a:srgbClr val="223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// </a:t>
            </a:r>
            <a:r>
              <a:rPr lang="zh-CN" altLang="en-US" sz="1800" dirty="0">
                <a:solidFill>
                  <a:srgbClr val="2230FF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声明</a:t>
            </a:r>
            <a:r>
              <a:rPr lang="en-US" altLang="zh-CN" sz="1800" dirty="0">
                <a:solidFill>
                  <a:srgbClr val="2230FF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oven</a:t>
            </a:r>
            <a:r>
              <a:rPr lang="zh-CN" altLang="en-US" sz="1800" dirty="0">
                <a:solidFill>
                  <a:srgbClr val="2230FF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的类型是</a:t>
            </a:r>
            <a:r>
              <a:rPr lang="en-US" altLang="zh-CN" sz="1800" dirty="0" err="1">
                <a:solidFill>
                  <a:srgbClr val="2230FF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ElectricOven</a:t>
            </a:r>
            <a:r>
              <a:rPr lang="zh-CN" altLang="en-US" sz="1800" dirty="0">
                <a:solidFill>
                  <a:srgbClr val="2230FF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，但没有对象的被创建。</a:t>
            </a:r>
            <a:r>
              <a:rPr lang="en-US" altLang="zh-CN" sz="1800" dirty="0">
                <a:solidFill>
                  <a:srgbClr val="2230FF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oven</a:t>
            </a:r>
            <a:r>
              <a:rPr lang="zh-CN" altLang="en-US" sz="1800" dirty="0">
                <a:solidFill>
                  <a:srgbClr val="2230FF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此时引用的是</a:t>
            </a:r>
            <a:r>
              <a:rPr lang="en-US" altLang="zh-CN" sz="1800" dirty="0">
                <a:solidFill>
                  <a:srgbClr val="2230FF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NULL</a:t>
            </a:r>
            <a:r>
              <a:rPr lang="zh-CN" altLang="en-US" sz="1800" dirty="0">
                <a:solidFill>
                  <a:srgbClr val="2230FF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对象（空对象）。</a:t>
            </a:r>
            <a:endParaRPr lang="en-US" altLang="zh-CN" sz="18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oven =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800" dirty="0">
                <a:solidFill>
                  <a:srgbClr val="FF0000"/>
                </a:solidFill>
                <a:latin typeface="Helvetica" pitchFamily="2" charset="0"/>
              </a:rPr>
              <a:t>new</a:t>
            </a:r>
            <a:r>
              <a:rPr lang="en-US" altLang="zh-CN" sz="1800" dirty="0">
                <a:latin typeface="Helvetica" pitchFamily="2" charset="0"/>
              </a:rPr>
              <a:t> </a:t>
            </a:r>
            <a:r>
              <a:rPr lang="en-US" altLang="zh-CN" sz="1800" dirty="0" err="1">
                <a:latin typeface="Helvetica" pitchFamily="2" charset="0"/>
              </a:rPr>
              <a:t>ElectricOven</a:t>
            </a:r>
            <a:r>
              <a:rPr lang="en-US" altLang="zh-CN" sz="1800" dirty="0">
                <a:latin typeface="Helvetica" pitchFamily="2" charset="0"/>
              </a:rPr>
              <a:t>()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en-US" altLang="zh-CN" sz="1800" dirty="0">
                <a:solidFill>
                  <a:srgbClr val="223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// new</a:t>
            </a:r>
            <a:r>
              <a:rPr lang="zh-CN" altLang="en-US" sz="1800" dirty="0">
                <a:solidFill>
                  <a:srgbClr val="223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操作符创建了一个</a:t>
            </a:r>
            <a:r>
              <a:rPr lang="en-US" altLang="zh-CN" sz="1800" dirty="0" err="1">
                <a:solidFill>
                  <a:srgbClr val="2230FF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ElectricOven</a:t>
            </a:r>
            <a:r>
              <a:rPr lang="zh-CN" altLang="en-US" sz="1800" dirty="0">
                <a:solidFill>
                  <a:srgbClr val="2230FF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类型的对象，并由</a:t>
            </a:r>
            <a:r>
              <a:rPr lang="en-US" altLang="zh-CN" sz="1800" dirty="0">
                <a:solidFill>
                  <a:srgbClr val="2230FF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oven</a:t>
            </a:r>
            <a:r>
              <a:rPr lang="zh-CN" altLang="en-US" sz="1800" dirty="0">
                <a:solidFill>
                  <a:srgbClr val="2230FF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来引用（</a:t>
            </a:r>
            <a:r>
              <a:rPr lang="en-US" altLang="zh-CN" sz="1800" dirty="0">
                <a:solidFill>
                  <a:srgbClr val="2230FF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oven</a:t>
            </a:r>
            <a:r>
              <a:rPr lang="zh-CN" altLang="en-US" sz="1800" dirty="0">
                <a:solidFill>
                  <a:srgbClr val="2230FF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不再是引用</a:t>
            </a:r>
            <a:r>
              <a:rPr lang="en-US" altLang="zh-CN" sz="1800" dirty="0">
                <a:solidFill>
                  <a:srgbClr val="2230FF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NULL</a:t>
            </a:r>
            <a:r>
              <a:rPr lang="zh-CN" altLang="en-US" sz="1800" dirty="0">
                <a:solidFill>
                  <a:srgbClr val="2230FF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）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</a:p>
          <a:p>
            <a:pPr>
              <a:lnSpc>
                <a:spcPct val="150000"/>
              </a:lnSpc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752465E6-C920-2EE4-E14E-A94C3C013960}"/>
              </a:ext>
            </a:extLst>
          </p:cNvPr>
          <p:cNvSpPr txBox="1"/>
          <p:nvPr/>
        </p:nvSpPr>
        <p:spPr>
          <a:xfrm>
            <a:off x="665566" y="2395209"/>
            <a:ext cx="7992888" cy="1895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例如：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 err="1">
                <a:solidFill>
                  <a:srgbClr val="2230FF"/>
                </a:solidFill>
                <a:latin typeface="Helvetica" pitchFamily="2" charset="0"/>
              </a:rPr>
              <a:t>ElectricOven</a:t>
            </a:r>
            <a:r>
              <a:rPr lang="en-US" altLang="zh-CN" sz="1600" dirty="0">
                <a:solidFill>
                  <a:schemeClr val="tx2"/>
                </a:solidFill>
                <a:latin typeface="Helvetica" pitchFamily="2" charset="0"/>
              </a:rPr>
              <a:t> </a:t>
            </a:r>
            <a:r>
              <a:rPr lang="zh-CN" altLang="en-US" sz="1600" dirty="0">
                <a:solidFill>
                  <a:schemeClr val="tx2"/>
                </a:solidFill>
                <a:latin typeface="Helvetica" pitchFamily="2" charset="0"/>
              </a:rPr>
              <a:t> </a:t>
            </a:r>
            <a:r>
              <a:rPr lang="en-US" altLang="zh-CN" sz="1600" dirty="0">
                <a:solidFill>
                  <a:schemeClr val="tx2"/>
                </a:solidFill>
                <a:latin typeface="Helvetica" pitchFamily="2" charset="0"/>
              </a:rPr>
              <a:t>obj1; </a:t>
            </a:r>
            <a:endParaRPr lang="en-US" altLang="zh-CN" sz="1600" dirty="0">
              <a:solidFill>
                <a:srgbClr val="2230FF"/>
              </a:solidFill>
              <a:latin typeface="Helvetica" pitchFamily="2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 err="1">
                <a:solidFill>
                  <a:srgbClr val="2230FF"/>
                </a:solidFill>
                <a:latin typeface="Helvetica" pitchFamily="2" charset="0"/>
              </a:rPr>
              <a:t>ElectricOven</a:t>
            </a:r>
            <a:r>
              <a:rPr lang="en-US" altLang="zh-CN" sz="1600" dirty="0">
                <a:solidFill>
                  <a:schemeClr val="tx2"/>
                </a:solidFill>
                <a:latin typeface="Helvetica" pitchFamily="2" charset="0"/>
              </a:rPr>
              <a:t>  obj2</a:t>
            </a:r>
            <a:r>
              <a:rPr lang="zh-CN" altLang="en-US" sz="1600" dirty="0">
                <a:solidFill>
                  <a:schemeClr val="tx2"/>
                </a:solidFill>
                <a:latin typeface="Helvetica" pitchFamily="2" charset="0"/>
              </a:rPr>
              <a:t> </a:t>
            </a:r>
            <a:r>
              <a:rPr lang="en-US" altLang="zh-CN" sz="1600" dirty="0">
                <a:solidFill>
                  <a:schemeClr val="tx2"/>
                </a:solidFill>
                <a:latin typeface="Helvetica" pitchFamily="2" charset="0"/>
              </a:rPr>
              <a:t>=</a:t>
            </a:r>
            <a:r>
              <a:rPr lang="zh-CN" altLang="en-US" sz="1600" dirty="0">
                <a:solidFill>
                  <a:schemeClr val="tx2"/>
                </a:solidFill>
                <a:latin typeface="Helvetica" pitchFamily="2" charset="0"/>
              </a:rPr>
              <a:t> </a:t>
            </a:r>
            <a:r>
              <a:rPr lang="en-US" altLang="zh-CN" sz="1600" dirty="0">
                <a:solidFill>
                  <a:srgbClr val="FF0000"/>
                </a:solidFill>
                <a:latin typeface="Helvetica" pitchFamily="2" charset="0"/>
              </a:rPr>
              <a:t>new</a:t>
            </a:r>
            <a:r>
              <a:rPr lang="en-US" altLang="zh-CN" sz="1600" dirty="0">
                <a:solidFill>
                  <a:schemeClr val="tx2"/>
                </a:solidFill>
                <a:latin typeface="Helvetica" pitchFamily="2" charset="0"/>
              </a:rPr>
              <a:t> </a:t>
            </a:r>
            <a:r>
              <a:rPr lang="en-US" altLang="zh-CN" sz="1600" dirty="0" err="1">
                <a:solidFill>
                  <a:srgbClr val="2230FF"/>
                </a:solidFill>
                <a:latin typeface="Helvetica" pitchFamily="2" charset="0"/>
              </a:rPr>
              <a:t>ElectricOven</a:t>
            </a:r>
            <a:r>
              <a:rPr lang="en-US" altLang="zh-CN" sz="1600" dirty="0">
                <a:solidFill>
                  <a:schemeClr val="tx2"/>
                </a:solidFill>
                <a:latin typeface="Helvetica" pitchFamily="2" charset="0"/>
              </a:rPr>
              <a:t>();</a:t>
            </a:r>
          </a:p>
          <a:p>
            <a:pPr>
              <a:lnSpc>
                <a:spcPct val="150000"/>
              </a:lnSpc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1" name="图片 30">
            <a:extLst>
              <a:ext uri="{FF2B5EF4-FFF2-40B4-BE49-F238E27FC236}">
                <a16:creationId xmlns:a16="http://schemas.microsoft.com/office/drawing/2014/main" id="{B8929DA0-86F0-3CFF-1112-6D4B11F082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9639" y="3105279"/>
            <a:ext cx="1080120" cy="812183"/>
          </a:xfrm>
          <a:prstGeom prst="rect">
            <a:avLst/>
          </a:prstGeom>
        </p:spPr>
      </p:pic>
      <p:sp>
        <p:nvSpPr>
          <p:cNvPr id="32" name="右箭头 31">
            <a:extLst>
              <a:ext uri="{FF2B5EF4-FFF2-40B4-BE49-F238E27FC236}">
                <a16:creationId xmlns:a16="http://schemas.microsoft.com/office/drawing/2014/main" id="{2652CCB8-AB16-A08E-224A-59AEA7BDC603}"/>
              </a:ext>
            </a:extLst>
          </p:cNvPr>
          <p:cNvSpPr/>
          <p:nvPr/>
        </p:nvSpPr>
        <p:spPr bwMode="auto">
          <a:xfrm>
            <a:off x="2759192" y="3857885"/>
            <a:ext cx="3653688" cy="45719"/>
          </a:xfrm>
          <a:prstGeom prst="rightArrow">
            <a:avLst/>
          </a:prstGeom>
          <a:solidFill>
            <a:srgbClr val="99CCFF"/>
          </a:solidFill>
          <a:ln w="9525" cap="flat" cmpd="sng" algn="ctr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rgbClr val="66CCFF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33" name="上弧形箭头 32">
            <a:extLst>
              <a:ext uri="{FF2B5EF4-FFF2-40B4-BE49-F238E27FC236}">
                <a16:creationId xmlns:a16="http://schemas.microsoft.com/office/drawing/2014/main" id="{2388DCB2-A0BD-147F-0493-85D2785DA372}"/>
              </a:ext>
            </a:extLst>
          </p:cNvPr>
          <p:cNvSpPr/>
          <p:nvPr/>
        </p:nvSpPr>
        <p:spPr bwMode="auto">
          <a:xfrm>
            <a:off x="2247440" y="3833503"/>
            <a:ext cx="4649120" cy="683766"/>
          </a:xfrm>
          <a:prstGeom prst="curvedUp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C704F7C2-264B-B73F-CEC6-5BDD83CFA41C}"/>
              </a:ext>
            </a:extLst>
          </p:cNvPr>
          <p:cNvSpPr txBox="1"/>
          <p:nvPr/>
        </p:nvSpPr>
        <p:spPr>
          <a:xfrm>
            <a:off x="2605776" y="3227993"/>
            <a:ext cx="3544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dirty="0">
                <a:solidFill>
                  <a:srgbClr val="2230FF"/>
                </a:solidFill>
                <a:latin typeface="Helvetica" pitchFamily="2" charset="0"/>
              </a:rPr>
              <a:t>//</a:t>
            </a:r>
            <a:r>
              <a:rPr lang="zh-CN" altLang="en-US" sz="1800" dirty="0">
                <a:solidFill>
                  <a:srgbClr val="2230FF"/>
                </a:solidFill>
                <a:latin typeface="Helvetica" pitchFamily="2" charset="0"/>
              </a:rPr>
              <a:t>未初始化，未关联到具体的对象</a:t>
            </a:r>
            <a:endParaRPr kumimoji="1" lang="zh-CN" altLang="en-US" sz="1800" dirty="0"/>
          </a:p>
        </p:txBody>
      </p: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7C2B5221-6AF9-187F-D57D-6262204E17D7}"/>
              </a:ext>
            </a:extLst>
          </p:cNvPr>
          <p:cNvGrpSpPr/>
          <p:nvPr/>
        </p:nvGrpSpPr>
        <p:grpSpPr>
          <a:xfrm>
            <a:off x="1778271" y="4538788"/>
            <a:ext cx="5118289" cy="707877"/>
            <a:chOff x="1403648" y="4413770"/>
            <a:chExt cx="5118289" cy="707877"/>
          </a:xfrm>
        </p:grpSpPr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32C4D744-22BD-FD95-B736-2F793CACAE6D}"/>
                </a:ext>
              </a:extLst>
            </p:cNvPr>
            <p:cNvSpPr txBox="1"/>
            <p:nvPr/>
          </p:nvSpPr>
          <p:spPr>
            <a:xfrm>
              <a:off x="1403648" y="4413770"/>
              <a:ext cx="202170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 err="1">
                  <a:solidFill>
                    <a:srgbClr val="2230FF"/>
                  </a:solidFill>
                  <a:latin typeface="Helvetica" pitchFamily="2" charset="0"/>
                </a:rPr>
                <a:t>ElectricOven</a:t>
              </a:r>
              <a:r>
                <a:rPr lang="en-US" altLang="zh-CN" sz="1600" dirty="0">
                  <a:solidFill>
                    <a:schemeClr val="tx2"/>
                  </a:solidFill>
                  <a:latin typeface="Helvetica" pitchFamily="2" charset="0"/>
                </a:rPr>
                <a:t> </a:t>
              </a:r>
              <a:r>
                <a:rPr lang="zh-CN" altLang="en-US" sz="1600" dirty="0">
                  <a:solidFill>
                    <a:schemeClr val="tx2"/>
                  </a:solidFill>
                  <a:latin typeface="Helvetica" pitchFamily="2" charset="0"/>
                </a:rPr>
                <a:t> </a:t>
              </a:r>
              <a:r>
                <a:rPr lang="en-US" altLang="zh-CN" sz="1600" dirty="0">
                  <a:solidFill>
                    <a:schemeClr val="tx2"/>
                  </a:solidFill>
                  <a:latin typeface="Helvetica" pitchFamily="2" charset="0"/>
                </a:rPr>
                <a:t>obj1;  </a:t>
              </a:r>
              <a:endParaRPr kumimoji="1" lang="zh-CN" altLang="en-US" sz="1600" dirty="0"/>
            </a:p>
          </p:txBody>
        </p: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4BF21A44-930B-A79B-3D5E-7FA7A50B3225}"/>
                </a:ext>
              </a:extLst>
            </p:cNvPr>
            <p:cNvSpPr txBox="1"/>
            <p:nvPr/>
          </p:nvSpPr>
          <p:spPr>
            <a:xfrm>
              <a:off x="4420080" y="4413770"/>
              <a:ext cx="210185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 err="1">
                  <a:solidFill>
                    <a:srgbClr val="2230FF"/>
                  </a:solidFill>
                  <a:latin typeface="Helvetica" pitchFamily="2" charset="0"/>
                </a:rPr>
                <a:t>ElectricOven</a:t>
              </a:r>
              <a:r>
                <a:rPr lang="en-US" altLang="zh-CN" sz="1600" dirty="0">
                  <a:solidFill>
                    <a:schemeClr val="tx2"/>
                  </a:solidFill>
                  <a:latin typeface="Helvetica" pitchFamily="2" charset="0"/>
                </a:rPr>
                <a:t> </a:t>
              </a:r>
              <a:r>
                <a:rPr lang="zh-CN" altLang="en-US" sz="1600" dirty="0">
                  <a:solidFill>
                    <a:schemeClr val="tx2"/>
                  </a:solidFill>
                  <a:latin typeface="Helvetica" pitchFamily="2" charset="0"/>
                </a:rPr>
                <a:t> </a:t>
              </a:r>
              <a:r>
                <a:rPr lang="en-US" altLang="zh-CN" sz="1600" dirty="0">
                  <a:solidFill>
                    <a:schemeClr val="tx2"/>
                  </a:solidFill>
                  <a:latin typeface="Helvetica" pitchFamily="2" charset="0"/>
                </a:rPr>
                <a:t>*obj1;  </a:t>
              </a:r>
              <a:endParaRPr kumimoji="1" lang="zh-CN" altLang="en-US" sz="1600" dirty="0"/>
            </a:p>
          </p:txBody>
        </p: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989F4EB7-D4DA-DECA-E7EC-489E2317552C}"/>
                </a:ext>
              </a:extLst>
            </p:cNvPr>
            <p:cNvSpPr txBox="1"/>
            <p:nvPr/>
          </p:nvSpPr>
          <p:spPr>
            <a:xfrm>
              <a:off x="2110921" y="4656938"/>
              <a:ext cx="73129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/>
                <a:t>Java</a:t>
              </a:r>
              <a:endParaRPr kumimoji="1" lang="zh-CN" altLang="en-US" dirty="0"/>
            </a:p>
          </p:txBody>
        </p: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D8CC0452-3C14-27FD-D010-AD55C9A063D8}"/>
                </a:ext>
              </a:extLst>
            </p:cNvPr>
            <p:cNvSpPr txBox="1"/>
            <p:nvPr/>
          </p:nvSpPr>
          <p:spPr>
            <a:xfrm>
              <a:off x="5076056" y="4659982"/>
              <a:ext cx="73609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/>
                <a:t>C++</a:t>
              </a:r>
              <a:endParaRPr kumimoji="1" lang="zh-CN" altLang="en-US" dirty="0"/>
            </a:p>
          </p:txBody>
        </p:sp>
        <p:sp>
          <p:nvSpPr>
            <p:cNvPr id="40" name="左右箭头 39">
              <a:extLst>
                <a:ext uri="{FF2B5EF4-FFF2-40B4-BE49-F238E27FC236}">
                  <a16:creationId xmlns:a16="http://schemas.microsoft.com/office/drawing/2014/main" id="{A84895FB-A94A-6DAA-7640-DEA739908FE2}"/>
                </a:ext>
              </a:extLst>
            </p:cNvPr>
            <p:cNvSpPr/>
            <p:nvPr/>
          </p:nvSpPr>
          <p:spPr bwMode="auto">
            <a:xfrm>
              <a:off x="3619877" y="4583047"/>
              <a:ext cx="736099" cy="271228"/>
            </a:xfrm>
            <a:prstGeom prst="leftRightArrow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</a:endParaRPr>
            </a:p>
          </p:txBody>
        </p:sp>
      </p:grpSp>
      <p:sp>
        <p:nvSpPr>
          <p:cNvPr id="41" name="文本框 40">
            <a:extLst>
              <a:ext uri="{FF2B5EF4-FFF2-40B4-BE49-F238E27FC236}">
                <a16:creationId xmlns:a16="http://schemas.microsoft.com/office/drawing/2014/main" id="{8C9E80F1-F4CE-EF59-C5AB-1D60D65607FA}"/>
              </a:ext>
            </a:extLst>
          </p:cNvPr>
          <p:cNvSpPr txBox="1"/>
          <p:nvPr/>
        </p:nvSpPr>
        <p:spPr>
          <a:xfrm>
            <a:off x="649075" y="3890554"/>
            <a:ext cx="13756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Helvetica" pitchFamily="2" charset="0"/>
              </a:rPr>
              <a:t>obj1=obj2;</a:t>
            </a:r>
            <a:endParaRPr kumimoji="1" lang="zh-CN" altLang="en-US" sz="2000" dirty="0">
              <a:latin typeface="Helvetica" pitchFamily="2" charset="0"/>
            </a:endParaRPr>
          </a:p>
        </p:txBody>
      </p:sp>
      <p:sp>
        <p:nvSpPr>
          <p:cNvPr id="42" name="下弧形箭头 41">
            <a:extLst>
              <a:ext uri="{FF2B5EF4-FFF2-40B4-BE49-F238E27FC236}">
                <a16:creationId xmlns:a16="http://schemas.microsoft.com/office/drawing/2014/main" id="{3AA92FFC-B840-05CF-0858-E31731C0EF9B}"/>
              </a:ext>
            </a:extLst>
          </p:cNvPr>
          <p:cNvSpPr/>
          <p:nvPr/>
        </p:nvSpPr>
        <p:spPr bwMode="auto">
          <a:xfrm>
            <a:off x="2250916" y="2825940"/>
            <a:ext cx="4392488" cy="432048"/>
          </a:xfrm>
          <a:prstGeom prst="curved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9490394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34" grpId="0"/>
      <p:bldP spid="41" grpId="0"/>
      <p:bldP spid="4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0" y="0"/>
            <a:ext cx="5364088" cy="504000"/>
            <a:chOff x="0" y="0"/>
            <a:chExt cx="5364088" cy="504000"/>
          </a:xfrm>
        </p:grpSpPr>
        <p:sp>
          <p:nvSpPr>
            <p:cNvPr id="3" name="矩形 2"/>
            <p:cNvSpPr/>
            <p:nvPr/>
          </p:nvSpPr>
          <p:spPr>
            <a:xfrm>
              <a:off x="0" y="0"/>
              <a:ext cx="763957" cy="504000"/>
            </a:xfrm>
            <a:prstGeom prst="rect">
              <a:avLst/>
            </a:prstGeom>
            <a:solidFill>
              <a:srgbClr val="036E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4" name="矩形 3"/>
            <p:cNvSpPr/>
            <p:nvPr/>
          </p:nvSpPr>
          <p:spPr>
            <a:xfrm>
              <a:off x="993144" y="0"/>
              <a:ext cx="114593" cy="504000"/>
            </a:xfrm>
            <a:prstGeom prst="rect">
              <a:avLst/>
            </a:prstGeom>
            <a:solidFill>
              <a:srgbClr val="036E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1336924" y="51945"/>
              <a:ext cx="402716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indent="0">
                <a:buNone/>
              </a:pPr>
              <a:r>
                <a:rPr lang="zh-CN" altLang="en-US" sz="2000" b="1" dirty="0">
                  <a:ln w="0"/>
                  <a:latin typeface="微软雅黑" panose="020B0503020204020204" pitchFamily="34" charset="-122"/>
                  <a:ea typeface="微软雅黑" panose="020B0503020204020204" pitchFamily="34" charset="-122"/>
                </a:rPr>
                <a:t>访问成员变量</a:t>
              </a:r>
              <a:endParaRPr lang="en-US" altLang="zh-CN" sz="2000" b="1" dirty="0">
                <a:ln w="0"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3" name="矩形 12"/>
          <p:cNvSpPr/>
          <p:nvPr/>
        </p:nvSpPr>
        <p:spPr>
          <a:xfrm>
            <a:off x="539552" y="1396233"/>
            <a:ext cx="8280920" cy="29484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lnSpc>
                <a:spcPct val="120000"/>
              </a:lnSpc>
              <a:buFontTx/>
              <a:buNone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例：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20000"/>
              </a:lnSpc>
              <a:buFontTx/>
              <a:buNone/>
            </a:pPr>
            <a:r>
              <a:rPr lang="en-US" altLang="zh-CN" sz="1600" dirty="0">
                <a:latin typeface="Helvetica" pitchFamily="2" charset="0"/>
                <a:ea typeface="微软雅黑" panose="020B0503020204020204" pitchFamily="34" charset="-122"/>
              </a:rPr>
              <a:t>public</a:t>
            </a:r>
            <a:r>
              <a:rPr lang="zh-CN" altLang="en-US" sz="1600" dirty="0">
                <a:latin typeface="Helvetica" pitchFamily="2" charset="0"/>
                <a:ea typeface="微软雅黑" panose="020B0503020204020204" pitchFamily="34" charset="-122"/>
              </a:rPr>
              <a:t> </a:t>
            </a:r>
            <a:r>
              <a:rPr lang="en-US" altLang="zh-CN" sz="1600" dirty="0">
                <a:latin typeface="Helvetica" pitchFamily="2" charset="0"/>
                <a:ea typeface="微软雅黑" panose="020B0503020204020204" pitchFamily="34" charset="-122"/>
              </a:rPr>
              <a:t>class</a:t>
            </a:r>
            <a:r>
              <a:rPr lang="zh-CN" altLang="en-US" sz="1600" dirty="0">
                <a:latin typeface="Helvetica" pitchFamily="2" charset="0"/>
                <a:ea typeface="微软雅黑" panose="020B0503020204020204" pitchFamily="34" charset="-122"/>
              </a:rPr>
              <a:t> </a:t>
            </a:r>
            <a:r>
              <a:rPr lang="en-US" altLang="zh-CN" sz="1600" b="1" dirty="0">
                <a:latin typeface="Helvetica" pitchFamily="2" charset="0"/>
              </a:rPr>
              <a:t>kitchen</a:t>
            </a:r>
            <a:r>
              <a:rPr lang="zh-CN" altLang="en-US" sz="1600" dirty="0">
                <a:latin typeface="Helvetica" pitchFamily="2" charset="0"/>
                <a:ea typeface="微软雅黑" panose="020B0503020204020204" pitchFamily="34" charset="-122"/>
              </a:rPr>
              <a:t> </a:t>
            </a:r>
            <a:r>
              <a:rPr lang="en-US" altLang="zh-CN" sz="1600" dirty="0">
                <a:latin typeface="Helvetica" pitchFamily="2" charset="0"/>
                <a:ea typeface="微软雅黑" panose="020B0503020204020204" pitchFamily="34" charset="-122"/>
              </a:rPr>
              <a:t>{</a:t>
            </a:r>
          </a:p>
          <a:p>
            <a:pPr lvl="1">
              <a:lnSpc>
                <a:spcPct val="120000"/>
              </a:lnSpc>
            </a:pPr>
            <a:r>
              <a:rPr lang="en-US" altLang="zh-CN" sz="1600" dirty="0">
                <a:latin typeface="Helvetica" pitchFamily="2" charset="0"/>
                <a:ea typeface="微软雅黑" panose="020B0503020204020204" pitchFamily="34" charset="-122"/>
              </a:rPr>
              <a:t>  public void cook(){</a:t>
            </a:r>
          </a:p>
          <a:p>
            <a:pPr lvl="2"/>
            <a:r>
              <a:rPr lang="zh-CN" altLang="en-US" sz="1600" dirty="0">
                <a:solidFill>
                  <a:srgbClr val="2D499E"/>
                </a:solidFill>
                <a:latin typeface="Helvetica" pitchFamily="2" charset="0"/>
                <a:ea typeface="微软雅黑" panose="020B0503020204020204" pitchFamily="34" charset="-122"/>
              </a:rPr>
              <a:t>  </a:t>
            </a:r>
            <a:r>
              <a:rPr lang="en-US" altLang="zh-CN" sz="1600" dirty="0">
                <a:solidFill>
                  <a:srgbClr val="2D499E"/>
                </a:solidFill>
                <a:latin typeface="Helvetica" pitchFamily="2" charset="0"/>
                <a:ea typeface="微软雅黑" panose="020B0503020204020204" pitchFamily="34" charset="-122"/>
              </a:rPr>
              <a:t> </a:t>
            </a:r>
            <a:r>
              <a:rPr lang="en-US" altLang="zh-CN" sz="1600" dirty="0" err="1">
                <a:latin typeface="Helvetica" pitchFamily="2" charset="0"/>
              </a:rPr>
              <a:t>ElectricOven</a:t>
            </a:r>
            <a:r>
              <a:rPr lang="en-US" altLang="zh-CN" sz="1600" dirty="0">
                <a:latin typeface="Helvetica" pitchFamily="2" charset="0"/>
              </a:rPr>
              <a:t> </a:t>
            </a:r>
            <a:r>
              <a:rPr lang="en-US" altLang="zh-CN" sz="1600" dirty="0" err="1">
                <a:latin typeface="Helvetica" pitchFamily="2" charset="0"/>
              </a:rPr>
              <a:t>elo</a:t>
            </a:r>
            <a:r>
              <a:rPr lang="zh-CN" altLang="en-US" sz="1600" dirty="0">
                <a:latin typeface="Helvetica" pitchFamily="2" charset="0"/>
              </a:rPr>
              <a:t> </a:t>
            </a:r>
            <a:r>
              <a:rPr lang="en-US" altLang="zh-CN" sz="1600" dirty="0">
                <a:latin typeface="Helvetica" pitchFamily="2" charset="0"/>
              </a:rPr>
              <a:t>=</a:t>
            </a:r>
            <a:r>
              <a:rPr lang="zh-CN" altLang="en-US" sz="1600" dirty="0">
                <a:latin typeface="Helvetica" pitchFamily="2" charset="0"/>
              </a:rPr>
              <a:t> </a:t>
            </a:r>
            <a:r>
              <a:rPr lang="en-US" altLang="zh-CN" sz="1600" dirty="0">
                <a:latin typeface="Helvetica" pitchFamily="2" charset="0"/>
              </a:rPr>
              <a:t>new </a:t>
            </a:r>
            <a:r>
              <a:rPr lang="en-US" altLang="zh-CN" sz="1600" dirty="0" err="1">
                <a:latin typeface="Helvetica" pitchFamily="2" charset="0"/>
              </a:rPr>
              <a:t>ElectricOven</a:t>
            </a:r>
            <a:r>
              <a:rPr lang="en-US" altLang="zh-CN" sz="1600" dirty="0">
                <a:latin typeface="Helvetica" pitchFamily="2" charset="0"/>
              </a:rPr>
              <a:t>(); </a:t>
            </a:r>
            <a:r>
              <a:rPr lang="en-US" altLang="zh-CN" sz="1600" dirty="0">
                <a:solidFill>
                  <a:srgbClr val="0070C0"/>
                </a:solidFill>
                <a:latin typeface="Helvetica" pitchFamily="2" charset="0"/>
              </a:rPr>
              <a:t>//</a:t>
            </a:r>
            <a:r>
              <a:rPr lang="zh-CN" altLang="en-US" sz="1600" dirty="0">
                <a:solidFill>
                  <a:srgbClr val="00B0F0"/>
                </a:solidFill>
                <a:latin typeface="Helvetica" pitchFamily="2" charset="0"/>
              </a:rPr>
              <a:t>创建了一个新的电烤箱</a:t>
            </a:r>
            <a:r>
              <a:rPr lang="en-US" altLang="zh-CN" sz="1600" dirty="0">
                <a:solidFill>
                  <a:srgbClr val="00B0F0"/>
                </a:solidFill>
                <a:latin typeface="Helvetica" pitchFamily="2" charset="0"/>
              </a:rPr>
              <a:t>,</a:t>
            </a:r>
            <a:r>
              <a:rPr lang="en-US" altLang="zh-CN" sz="1600" dirty="0" err="1">
                <a:solidFill>
                  <a:srgbClr val="00B0F0"/>
                </a:solidFill>
                <a:latin typeface="Helvetica" pitchFamily="2" charset="0"/>
              </a:rPr>
              <a:t>elo</a:t>
            </a:r>
            <a:r>
              <a:rPr lang="zh-CN" altLang="en-US" sz="1600" dirty="0">
                <a:solidFill>
                  <a:srgbClr val="00B0F0"/>
                </a:solidFill>
                <a:latin typeface="Helvetica" pitchFamily="2" charset="0"/>
              </a:rPr>
              <a:t>是其引用</a:t>
            </a:r>
            <a:endParaRPr lang="en-US" altLang="zh-CN" sz="1600" dirty="0">
              <a:solidFill>
                <a:srgbClr val="00B0F0"/>
              </a:solidFill>
              <a:latin typeface="Helvetica" pitchFamily="2" charset="0"/>
            </a:endParaRPr>
          </a:p>
          <a:p>
            <a:pPr lvl="2"/>
            <a:r>
              <a:rPr lang="en-US" altLang="zh-CN" sz="1600" dirty="0">
                <a:latin typeface="Helvetica" pitchFamily="2" charset="0"/>
              </a:rPr>
              <a:t>   </a:t>
            </a:r>
            <a:r>
              <a:rPr lang="en-US" altLang="zh-CN" sz="1600" dirty="0" err="1">
                <a:latin typeface="Helvetica" pitchFamily="2" charset="0"/>
              </a:rPr>
              <a:t>elo.brand</a:t>
            </a:r>
            <a:r>
              <a:rPr lang="en-US" altLang="zh-CN" sz="1600" dirty="0">
                <a:latin typeface="Helvetica" pitchFamily="2" charset="0"/>
              </a:rPr>
              <a:t>=“</a:t>
            </a:r>
            <a:r>
              <a:rPr lang="en-US" altLang="zh-CN" sz="1600" dirty="0" err="1">
                <a:latin typeface="Helvetica" pitchFamily="2" charset="0"/>
              </a:rPr>
              <a:t>Mediea</a:t>
            </a:r>
            <a:r>
              <a:rPr lang="en-US" altLang="zh-CN" sz="1600" dirty="0">
                <a:latin typeface="Helvetica" pitchFamily="2" charset="0"/>
              </a:rPr>
              <a:t>”;  </a:t>
            </a:r>
            <a:r>
              <a:rPr lang="en-US" altLang="zh-CN" sz="1600" dirty="0">
                <a:solidFill>
                  <a:srgbClr val="0070C0"/>
                </a:solidFill>
                <a:latin typeface="Helvetica" pitchFamily="2" charset="0"/>
              </a:rPr>
              <a:t>//</a:t>
            </a:r>
            <a:r>
              <a:rPr lang="zh-CN" altLang="en-US" sz="1600" dirty="0">
                <a:solidFill>
                  <a:srgbClr val="0070C0"/>
                </a:solidFill>
                <a:latin typeface="Helvetica" pitchFamily="2" charset="0"/>
              </a:rPr>
              <a:t>访问 </a:t>
            </a:r>
            <a:r>
              <a:rPr lang="en-US" altLang="zh-CN" sz="1600" dirty="0">
                <a:solidFill>
                  <a:srgbClr val="0070C0"/>
                </a:solidFill>
                <a:latin typeface="Helvetica" pitchFamily="2" charset="0"/>
              </a:rPr>
              <a:t>public</a:t>
            </a:r>
            <a:r>
              <a:rPr lang="zh-CN" altLang="en-US" sz="1600" dirty="0">
                <a:solidFill>
                  <a:srgbClr val="0070C0"/>
                </a:solidFill>
                <a:latin typeface="Helvetica" pitchFamily="2" charset="0"/>
              </a:rPr>
              <a:t> 成员是允许的</a:t>
            </a:r>
            <a:endParaRPr lang="en-US" altLang="zh-CN" sz="1600" dirty="0">
              <a:solidFill>
                <a:srgbClr val="0070C0"/>
              </a:solidFill>
              <a:latin typeface="Helvetica" pitchFamily="2" charset="0"/>
            </a:endParaRPr>
          </a:p>
          <a:p>
            <a:pPr lvl="2"/>
            <a:r>
              <a:rPr lang="en-US" altLang="zh-CN" sz="1600" dirty="0">
                <a:latin typeface="Helvetica" pitchFamily="2" charset="0"/>
              </a:rPr>
              <a:t>   </a:t>
            </a:r>
            <a:r>
              <a:rPr lang="en-US" altLang="zh-CN" sz="1600" dirty="0" err="1">
                <a:latin typeface="Helvetica" pitchFamily="2" charset="0"/>
              </a:rPr>
              <a:t>elo</a:t>
            </a:r>
            <a:r>
              <a:rPr lang="en-US" altLang="zh-CN" sz="1600" strike="sngStrike" dirty="0" err="1">
                <a:solidFill>
                  <a:srgbClr val="FF0000"/>
                </a:solidFill>
                <a:latin typeface="Helvetica" pitchFamily="2" charset="0"/>
              </a:rPr>
              <a:t>.volume</a:t>
            </a:r>
            <a:r>
              <a:rPr lang="en-US" altLang="zh-CN" sz="1600" strike="sngStrike" dirty="0">
                <a:solidFill>
                  <a:srgbClr val="FF0000"/>
                </a:solidFill>
                <a:latin typeface="Helvetica" pitchFamily="2" charset="0"/>
              </a:rPr>
              <a:t>=1000</a:t>
            </a:r>
            <a:r>
              <a:rPr lang="en-US" altLang="zh-CN" sz="1600" strike="sngStrike" dirty="0">
                <a:solidFill>
                  <a:srgbClr val="0070C0"/>
                </a:solidFill>
                <a:latin typeface="Helvetica" pitchFamily="2" charset="0"/>
              </a:rPr>
              <a:t>;</a:t>
            </a:r>
            <a:r>
              <a:rPr lang="zh-CN" altLang="en-US" sz="1600" strike="sngStrike" dirty="0">
                <a:solidFill>
                  <a:srgbClr val="0070C0"/>
                </a:solidFill>
                <a:latin typeface="Helvetica" pitchFamily="2" charset="0"/>
              </a:rPr>
              <a:t> </a:t>
            </a:r>
            <a:r>
              <a:rPr lang="zh-CN" altLang="en-US" sz="1600" dirty="0">
                <a:solidFill>
                  <a:srgbClr val="0070C0"/>
                </a:solidFill>
                <a:latin typeface="Helvetica" pitchFamily="2" charset="0"/>
              </a:rPr>
              <a:t>     </a:t>
            </a:r>
            <a:r>
              <a:rPr lang="en-US" altLang="zh-CN" sz="1600" dirty="0">
                <a:solidFill>
                  <a:srgbClr val="0070C0"/>
                </a:solidFill>
                <a:latin typeface="Helvetica" pitchFamily="2" charset="0"/>
              </a:rPr>
              <a:t>//</a:t>
            </a:r>
            <a:r>
              <a:rPr lang="zh-CN" altLang="en-US" sz="1600" dirty="0">
                <a:solidFill>
                  <a:srgbClr val="0070C0"/>
                </a:solidFill>
                <a:latin typeface="Helvetica" pitchFamily="2" charset="0"/>
              </a:rPr>
              <a:t>访问 </a:t>
            </a:r>
            <a:r>
              <a:rPr lang="en-US" altLang="zh-CN" sz="1600" dirty="0">
                <a:solidFill>
                  <a:srgbClr val="0070C0"/>
                </a:solidFill>
                <a:latin typeface="Helvetica" pitchFamily="2" charset="0"/>
              </a:rPr>
              <a:t>private</a:t>
            </a:r>
            <a:r>
              <a:rPr lang="zh-CN" altLang="en-US" sz="1600" dirty="0">
                <a:solidFill>
                  <a:srgbClr val="0070C0"/>
                </a:solidFill>
                <a:latin typeface="Helvetica" pitchFamily="2" charset="0"/>
              </a:rPr>
              <a:t> 成员是不允许的</a:t>
            </a:r>
            <a:endParaRPr lang="en-US" altLang="zh-CN" sz="1600" dirty="0">
              <a:solidFill>
                <a:srgbClr val="0070C0"/>
              </a:solidFill>
              <a:latin typeface="Helvetica" pitchFamily="2" charset="0"/>
            </a:endParaRPr>
          </a:p>
          <a:p>
            <a:pPr lvl="2"/>
            <a:r>
              <a:rPr lang="zh-CN" altLang="en-US" sz="1600" dirty="0">
                <a:latin typeface="Helvetica" pitchFamily="2" charset="0"/>
              </a:rPr>
              <a:t>                                     </a:t>
            </a:r>
            <a:r>
              <a:rPr lang="en-US" altLang="zh-CN" sz="1600" dirty="0">
                <a:solidFill>
                  <a:srgbClr val="0070C0"/>
                </a:solidFill>
                <a:latin typeface="Helvetica" pitchFamily="2" charset="0"/>
              </a:rPr>
              <a:t>// The field </a:t>
            </a:r>
            <a:r>
              <a:rPr lang="zh-CN" altLang="en-US" sz="1600" dirty="0">
                <a:solidFill>
                  <a:srgbClr val="0070C0"/>
                </a:solidFill>
                <a:latin typeface="Helvetica" pitchFamily="2" charset="0"/>
              </a:rPr>
              <a:t> </a:t>
            </a:r>
            <a:r>
              <a:rPr lang="en-US" altLang="zh-CN" sz="1600" dirty="0" err="1">
                <a:solidFill>
                  <a:srgbClr val="0070C0"/>
                </a:solidFill>
                <a:latin typeface="Helvetica" pitchFamily="2" charset="0"/>
              </a:rPr>
              <a:t>ElectricOven.volume</a:t>
            </a:r>
            <a:r>
              <a:rPr lang="en-US" altLang="zh-CN" sz="1600" dirty="0">
                <a:solidFill>
                  <a:srgbClr val="0070C0"/>
                </a:solidFill>
                <a:latin typeface="Helvetica" pitchFamily="2" charset="0"/>
              </a:rPr>
              <a:t> is not visible</a:t>
            </a:r>
          </a:p>
          <a:p>
            <a:pPr lvl="2"/>
            <a:endParaRPr lang="en-US" altLang="zh-CN" sz="1600" dirty="0">
              <a:latin typeface="Helvetica" pitchFamily="2" charset="0"/>
            </a:endParaRPr>
          </a:p>
          <a:p>
            <a:pPr lvl="2"/>
            <a:r>
              <a:rPr lang="en-US" altLang="zh-CN" sz="1600" dirty="0">
                <a:latin typeface="Helvetica" pitchFamily="2" charset="0"/>
              </a:rPr>
              <a:t>   </a:t>
            </a:r>
            <a:r>
              <a:rPr lang="en-US" altLang="zh-CN" sz="1600" dirty="0" err="1">
                <a:latin typeface="Helvetica" pitchFamily="2" charset="0"/>
              </a:rPr>
              <a:t>elo.voltage</a:t>
            </a:r>
            <a:r>
              <a:rPr lang="en-US" altLang="zh-CN" sz="1600" dirty="0">
                <a:latin typeface="Helvetica" pitchFamily="2" charset="0"/>
              </a:rPr>
              <a:t>=220</a:t>
            </a:r>
            <a:r>
              <a:rPr lang="en-US" altLang="zh-CN" sz="1600" dirty="0">
                <a:solidFill>
                  <a:srgbClr val="0070C0"/>
                </a:solidFill>
                <a:latin typeface="Helvetica" pitchFamily="2" charset="0"/>
              </a:rPr>
              <a:t>;    </a:t>
            </a:r>
            <a:r>
              <a:rPr lang="zh-CN" altLang="en-US" sz="1600" dirty="0">
                <a:solidFill>
                  <a:srgbClr val="0070C0"/>
                </a:solidFill>
                <a:latin typeface="Helvetica" pitchFamily="2" charset="0"/>
              </a:rPr>
              <a:t>   </a:t>
            </a:r>
            <a:r>
              <a:rPr lang="en-US" altLang="zh-CN" sz="1600" dirty="0">
                <a:solidFill>
                  <a:srgbClr val="0070C0"/>
                </a:solidFill>
                <a:latin typeface="Helvetica" pitchFamily="2" charset="0"/>
              </a:rPr>
              <a:t>//</a:t>
            </a:r>
            <a:r>
              <a:rPr lang="zh-CN" altLang="en-US" sz="1400" dirty="0">
                <a:solidFill>
                  <a:srgbClr val="0070C0"/>
                </a:solidFill>
                <a:latin typeface="Helvetica" pitchFamily="2" charset="0"/>
              </a:rPr>
              <a:t>依赖于当前类</a:t>
            </a:r>
            <a:r>
              <a:rPr lang="en-US" altLang="zh-CN" sz="1400" b="1" dirty="0">
                <a:solidFill>
                  <a:srgbClr val="0070C0"/>
                </a:solidFill>
                <a:latin typeface="Helvetica" pitchFamily="2" charset="0"/>
              </a:rPr>
              <a:t>kitchen</a:t>
            </a:r>
            <a:r>
              <a:rPr lang="zh-CN" altLang="en-US" sz="1400" dirty="0">
                <a:solidFill>
                  <a:srgbClr val="0070C0"/>
                </a:solidFill>
                <a:latin typeface="Helvetica" pitchFamily="2" charset="0"/>
              </a:rPr>
              <a:t>是否和</a:t>
            </a:r>
            <a:r>
              <a:rPr lang="en-US" altLang="zh-CN" sz="1400" dirty="0" err="1">
                <a:solidFill>
                  <a:srgbClr val="0070C0"/>
                </a:solidFill>
                <a:latin typeface="Helvetica" pitchFamily="2" charset="0"/>
              </a:rPr>
              <a:t>ElectricOven</a:t>
            </a:r>
            <a:r>
              <a:rPr lang="zh-CN" altLang="en-US" sz="1400" dirty="0">
                <a:solidFill>
                  <a:srgbClr val="0070C0"/>
                </a:solidFill>
                <a:latin typeface="Helvetica" pitchFamily="2" charset="0"/>
              </a:rPr>
              <a:t>在同一包中</a:t>
            </a:r>
            <a:endParaRPr lang="en-US" altLang="zh-CN" sz="1400" dirty="0">
              <a:solidFill>
                <a:srgbClr val="0070C0"/>
              </a:solidFill>
              <a:latin typeface="Helvetica" pitchFamily="2" charset="0"/>
            </a:endParaRPr>
          </a:p>
          <a:p>
            <a:pPr lvl="1"/>
            <a:r>
              <a:rPr lang="en-US" altLang="zh-CN" sz="1600" dirty="0">
                <a:latin typeface="Helvetica" pitchFamily="2" charset="0"/>
              </a:rPr>
              <a:t>}</a:t>
            </a:r>
          </a:p>
          <a:p>
            <a:r>
              <a:rPr lang="en-US" altLang="zh-CN" sz="1600" dirty="0">
                <a:latin typeface="Helvetica" pitchFamily="2" charset="0"/>
              </a:rPr>
              <a:t>}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ACDAB5E-6175-0F43-B516-395990E4DE2C}"/>
              </a:ext>
            </a:extLst>
          </p:cNvPr>
          <p:cNvSpPr txBox="1"/>
          <p:nvPr/>
        </p:nvSpPr>
        <p:spPr>
          <a:xfrm>
            <a:off x="611560" y="824764"/>
            <a:ext cx="5112568" cy="461665"/>
          </a:xfrm>
          <a:prstGeom prst="rect">
            <a:avLst/>
          </a:prstGeom>
          <a:noFill/>
          <a:ln>
            <a:solidFill>
              <a:srgbClr val="CC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>
                <a:highlight>
                  <a:srgbClr val="00FF00"/>
                </a:highlight>
              </a:rPr>
              <a:t>对象访问： 对象名</a:t>
            </a:r>
            <a:r>
              <a:rPr lang="en-US" altLang="zh-CN" dirty="0">
                <a:highlight>
                  <a:srgbClr val="00FF00"/>
                </a:highlight>
              </a:rPr>
              <a:t>.</a:t>
            </a:r>
            <a:r>
              <a:rPr lang="zh-CN" altLang="en-US" dirty="0">
                <a:highlight>
                  <a:srgbClr val="00FF00"/>
                </a:highlight>
              </a:rPr>
              <a:t>成员</a:t>
            </a:r>
            <a:r>
              <a:rPr lang="en-US" altLang="zh-CN" dirty="0">
                <a:highlight>
                  <a:srgbClr val="00FF00"/>
                </a:highlight>
              </a:rPr>
              <a:t>(</a:t>
            </a:r>
            <a:r>
              <a:rPr lang="zh-CN" altLang="en-US" dirty="0">
                <a:highlight>
                  <a:srgbClr val="00FF00"/>
                </a:highlight>
              </a:rPr>
              <a:t>变量或方法</a:t>
            </a:r>
            <a:r>
              <a:rPr lang="en-US" altLang="zh-CN" dirty="0">
                <a:highlight>
                  <a:srgbClr val="00FF00"/>
                </a:highlight>
              </a:rPr>
              <a:t>)</a:t>
            </a:r>
            <a:endParaRPr kumimoji="1" lang="zh-CN" altLang="en-US" dirty="0">
              <a:highlight>
                <a:srgbClr val="00FF00"/>
              </a:highlight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B66A574-25B1-924E-AFCE-518A8FBAF8A4}"/>
              </a:ext>
            </a:extLst>
          </p:cNvPr>
          <p:cNvSpPr txBox="1"/>
          <p:nvPr/>
        </p:nvSpPr>
        <p:spPr>
          <a:xfrm>
            <a:off x="6372200" y="278229"/>
            <a:ext cx="2664296" cy="1754326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rgbClr val="FF0000"/>
                </a:solidFill>
                <a:latin typeface="Helvetica" pitchFamily="2" charset="0"/>
              </a:rPr>
              <a:t>public</a:t>
            </a:r>
            <a:r>
              <a:rPr lang="en-US" altLang="zh-CN" sz="1200" dirty="0">
                <a:latin typeface="Helvetica" pitchFamily="2" charset="0"/>
              </a:rPr>
              <a:t> </a:t>
            </a:r>
            <a:r>
              <a:rPr lang="en-US" altLang="zh-CN" sz="1200" dirty="0">
                <a:solidFill>
                  <a:srgbClr val="2D499E"/>
                </a:solidFill>
                <a:latin typeface="Helvetica" pitchFamily="2" charset="0"/>
              </a:rPr>
              <a:t>class</a:t>
            </a:r>
            <a:r>
              <a:rPr lang="en-US" altLang="zh-CN" sz="1200" dirty="0">
                <a:latin typeface="Helvetica" pitchFamily="2" charset="0"/>
              </a:rPr>
              <a:t> </a:t>
            </a:r>
            <a:r>
              <a:rPr lang="en-US" altLang="zh-CN" sz="1200" dirty="0" err="1">
                <a:latin typeface="Helvetica" pitchFamily="2" charset="0"/>
              </a:rPr>
              <a:t>ElectricOven</a:t>
            </a:r>
            <a:r>
              <a:rPr lang="en-US" altLang="zh-CN" sz="1200" dirty="0">
                <a:latin typeface="Helvetica" pitchFamily="2" charset="0"/>
              </a:rPr>
              <a:t>{</a:t>
            </a:r>
          </a:p>
          <a:p>
            <a:r>
              <a:rPr lang="zh-CN" altLang="en-US" sz="1200" dirty="0">
                <a:latin typeface="Helvetica" pitchFamily="2" charset="0"/>
              </a:rPr>
              <a:t>   </a:t>
            </a:r>
            <a:r>
              <a:rPr lang="en-US" altLang="zh-CN" sz="1200" dirty="0">
                <a:latin typeface="Helvetica" pitchFamily="2" charset="0"/>
              </a:rPr>
              <a:t>    </a:t>
            </a:r>
            <a:r>
              <a:rPr lang="en-US" altLang="zh-CN" sz="1200" dirty="0">
                <a:solidFill>
                  <a:schemeClr val="accent5">
                    <a:lumMod val="50000"/>
                  </a:schemeClr>
                </a:solidFill>
                <a:latin typeface="Helvetica" pitchFamily="2" charset="0"/>
              </a:rPr>
              <a:t>public</a:t>
            </a:r>
            <a:r>
              <a:rPr lang="zh-CN" altLang="en-US" sz="1200" dirty="0">
                <a:latin typeface="Helvetica" pitchFamily="2" charset="0"/>
              </a:rPr>
              <a:t> </a:t>
            </a:r>
            <a:r>
              <a:rPr lang="en-US" altLang="zh-CN" sz="1200" dirty="0">
                <a:latin typeface="Helvetica" pitchFamily="2" charset="0"/>
              </a:rPr>
              <a:t>String brand; //</a:t>
            </a:r>
            <a:r>
              <a:rPr lang="zh-CN" altLang="en-US" sz="1200" dirty="0">
                <a:latin typeface="Helvetica" pitchFamily="2" charset="0"/>
              </a:rPr>
              <a:t>品牌</a:t>
            </a:r>
            <a:endParaRPr lang="en-US" altLang="zh-CN" sz="1200" dirty="0">
              <a:latin typeface="Helvetica" pitchFamily="2" charset="0"/>
            </a:endParaRPr>
          </a:p>
          <a:p>
            <a:r>
              <a:rPr lang="en-US" altLang="zh-CN" sz="1200" dirty="0">
                <a:latin typeface="Helvetica" pitchFamily="2" charset="0"/>
              </a:rPr>
              <a:t>       </a:t>
            </a:r>
            <a:r>
              <a:rPr lang="en-US" altLang="zh-CN" sz="1200" dirty="0">
                <a:solidFill>
                  <a:schemeClr val="accent5">
                    <a:lumMod val="50000"/>
                  </a:schemeClr>
                </a:solidFill>
                <a:latin typeface="Helvetica" pitchFamily="2" charset="0"/>
              </a:rPr>
              <a:t>public</a:t>
            </a:r>
            <a:r>
              <a:rPr lang="en-US" altLang="zh-CN" sz="1200" dirty="0">
                <a:latin typeface="Helvetica" pitchFamily="2" charset="0"/>
              </a:rPr>
              <a:t> int length;</a:t>
            </a:r>
            <a:r>
              <a:rPr lang="zh-CN" altLang="en-US" sz="1200" dirty="0">
                <a:latin typeface="Helvetica" pitchFamily="2" charset="0"/>
              </a:rPr>
              <a:t> </a:t>
            </a:r>
            <a:r>
              <a:rPr lang="en-US" altLang="zh-CN" sz="1200" dirty="0">
                <a:latin typeface="Helvetica" pitchFamily="2" charset="0"/>
              </a:rPr>
              <a:t>//</a:t>
            </a:r>
            <a:r>
              <a:rPr lang="zh-CN" altLang="en-US" sz="1200" dirty="0">
                <a:latin typeface="Helvetica" pitchFamily="2" charset="0"/>
              </a:rPr>
              <a:t> 长 </a:t>
            </a:r>
            <a:r>
              <a:rPr lang="en-US" altLang="zh-CN" sz="1200" dirty="0">
                <a:latin typeface="Helvetica" pitchFamily="2" charset="0"/>
              </a:rPr>
              <a:t>mm</a:t>
            </a:r>
          </a:p>
          <a:p>
            <a:r>
              <a:rPr lang="en-US" altLang="zh-CN" sz="1200" dirty="0">
                <a:latin typeface="Helvetica" pitchFamily="2" charset="0"/>
              </a:rPr>
              <a:t>       </a:t>
            </a:r>
            <a:r>
              <a:rPr lang="en-US" altLang="zh-CN" sz="1200" dirty="0">
                <a:solidFill>
                  <a:schemeClr val="accent5">
                    <a:lumMod val="50000"/>
                  </a:schemeClr>
                </a:solidFill>
                <a:latin typeface="Helvetica" pitchFamily="2" charset="0"/>
              </a:rPr>
              <a:t>public</a:t>
            </a:r>
            <a:r>
              <a:rPr lang="en-US" altLang="zh-CN" sz="1200" dirty="0">
                <a:latin typeface="Helvetica" pitchFamily="2" charset="0"/>
              </a:rPr>
              <a:t> int width;</a:t>
            </a:r>
            <a:r>
              <a:rPr lang="zh-CN" altLang="en-US" sz="1200" dirty="0">
                <a:latin typeface="Helvetica" pitchFamily="2" charset="0"/>
              </a:rPr>
              <a:t> </a:t>
            </a:r>
            <a:r>
              <a:rPr lang="en-US" altLang="zh-CN" sz="1200" dirty="0">
                <a:latin typeface="Helvetica" pitchFamily="2" charset="0"/>
              </a:rPr>
              <a:t>//</a:t>
            </a:r>
            <a:r>
              <a:rPr lang="zh-CN" altLang="en-US" sz="1200" dirty="0">
                <a:latin typeface="Helvetica" pitchFamily="2" charset="0"/>
              </a:rPr>
              <a:t> 宽</a:t>
            </a:r>
            <a:r>
              <a:rPr lang="en-US" altLang="zh-CN" sz="1200" dirty="0">
                <a:latin typeface="Helvetica" pitchFamily="2" charset="0"/>
              </a:rPr>
              <a:t> mm</a:t>
            </a:r>
          </a:p>
          <a:p>
            <a:r>
              <a:rPr lang="en-US" altLang="zh-CN" sz="1200" dirty="0">
                <a:latin typeface="Helvetica" pitchFamily="2" charset="0"/>
              </a:rPr>
              <a:t>       </a:t>
            </a:r>
            <a:r>
              <a:rPr lang="en-US" altLang="zh-CN" sz="1200" dirty="0">
                <a:solidFill>
                  <a:schemeClr val="accent5">
                    <a:lumMod val="50000"/>
                  </a:schemeClr>
                </a:solidFill>
                <a:latin typeface="Helvetica" pitchFamily="2" charset="0"/>
              </a:rPr>
              <a:t>public</a:t>
            </a:r>
            <a:r>
              <a:rPr lang="en-US" altLang="zh-CN" sz="1200" dirty="0">
                <a:latin typeface="Helvetica" pitchFamily="2" charset="0"/>
              </a:rPr>
              <a:t> int height;</a:t>
            </a:r>
            <a:r>
              <a:rPr lang="zh-CN" altLang="en-US" sz="1200" dirty="0">
                <a:latin typeface="Helvetica" pitchFamily="2" charset="0"/>
              </a:rPr>
              <a:t> </a:t>
            </a:r>
            <a:r>
              <a:rPr lang="en-US" altLang="zh-CN" sz="1200" dirty="0">
                <a:latin typeface="Helvetica" pitchFamily="2" charset="0"/>
              </a:rPr>
              <a:t>//</a:t>
            </a:r>
            <a:r>
              <a:rPr lang="zh-CN" altLang="en-US" sz="1200" dirty="0">
                <a:latin typeface="Helvetica" pitchFamily="2" charset="0"/>
              </a:rPr>
              <a:t> 高</a:t>
            </a:r>
            <a:r>
              <a:rPr lang="en-US" altLang="zh-CN" sz="1200" dirty="0">
                <a:latin typeface="Helvetica" pitchFamily="2" charset="0"/>
              </a:rPr>
              <a:t> mm</a:t>
            </a:r>
          </a:p>
          <a:p>
            <a:r>
              <a:rPr lang="en-US" altLang="zh-CN" sz="1200" dirty="0">
                <a:latin typeface="Helvetica" pitchFamily="2" charset="0"/>
              </a:rPr>
              <a:t>       </a:t>
            </a:r>
            <a:r>
              <a:rPr lang="en-US" altLang="zh-CN" sz="1200" dirty="0">
                <a:solidFill>
                  <a:srgbClr val="7030A0"/>
                </a:solidFill>
                <a:latin typeface="Helvetica" pitchFamily="2" charset="0"/>
              </a:rPr>
              <a:t>private</a:t>
            </a:r>
            <a:r>
              <a:rPr lang="en-US" altLang="zh-CN" sz="1200" dirty="0">
                <a:latin typeface="Helvetica" pitchFamily="2" charset="0"/>
              </a:rPr>
              <a:t> int volume;</a:t>
            </a:r>
            <a:r>
              <a:rPr lang="zh-CN" altLang="en-US" sz="1200" dirty="0">
                <a:latin typeface="Helvetica" pitchFamily="2" charset="0"/>
              </a:rPr>
              <a:t> </a:t>
            </a:r>
            <a:r>
              <a:rPr lang="en-US" altLang="zh-CN" sz="1200" dirty="0">
                <a:latin typeface="Helvetica" pitchFamily="2" charset="0"/>
              </a:rPr>
              <a:t>//</a:t>
            </a:r>
            <a:r>
              <a:rPr lang="zh-CN" altLang="en-US" sz="1200" dirty="0">
                <a:latin typeface="Helvetica" pitchFamily="2" charset="0"/>
              </a:rPr>
              <a:t> 体积</a:t>
            </a:r>
            <a:r>
              <a:rPr lang="en-US" altLang="zh-CN" sz="1200" dirty="0">
                <a:latin typeface="Helvetica" pitchFamily="2" charset="0"/>
              </a:rPr>
              <a:t> mm</a:t>
            </a:r>
          </a:p>
          <a:p>
            <a:r>
              <a:rPr lang="zh-CN" altLang="en-US" sz="1200" dirty="0">
                <a:latin typeface="Helvetica" pitchFamily="2" charset="0"/>
              </a:rPr>
              <a:t>       </a:t>
            </a:r>
            <a:r>
              <a:rPr lang="en-US" altLang="zh-CN" sz="1200" dirty="0">
                <a:solidFill>
                  <a:srgbClr val="FF3399"/>
                </a:solidFill>
                <a:latin typeface="Helvetica" pitchFamily="2" charset="0"/>
              </a:rPr>
              <a:t>protected</a:t>
            </a:r>
            <a:r>
              <a:rPr lang="en-US" altLang="zh-CN" sz="1200" dirty="0">
                <a:latin typeface="Helvetica" pitchFamily="2" charset="0"/>
              </a:rPr>
              <a:t> int voltage=220; //</a:t>
            </a:r>
            <a:r>
              <a:rPr lang="zh-CN" altLang="en-US" sz="1200" dirty="0">
                <a:latin typeface="Helvetica" pitchFamily="2" charset="0"/>
              </a:rPr>
              <a:t>电压</a:t>
            </a:r>
            <a:endParaRPr lang="en-US" altLang="zh-CN" sz="1200" dirty="0">
              <a:latin typeface="Helvetica" pitchFamily="2" charset="0"/>
            </a:endParaRPr>
          </a:p>
          <a:p>
            <a:r>
              <a:rPr lang="en-US" altLang="zh-CN" sz="1200" dirty="0">
                <a:latin typeface="Helvetica" pitchFamily="2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74490105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0" y="0"/>
            <a:ext cx="5364088" cy="504000"/>
            <a:chOff x="0" y="0"/>
            <a:chExt cx="5364088" cy="504000"/>
          </a:xfrm>
        </p:grpSpPr>
        <p:sp>
          <p:nvSpPr>
            <p:cNvPr id="3" name="矩形 2"/>
            <p:cNvSpPr/>
            <p:nvPr/>
          </p:nvSpPr>
          <p:spPr>
            <a:xfrm>
              <a:off x="0" y="0"/>
              <a:ext cx="763957" cy="504000"/>
            </a:xfrm>
            <a:prstGeom prst="rect">
              <a:avLst/>
            </a:prstGeom>
            <a:solidFill>
              <a:srgbClr val="036E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4" name="矩形 3"/>
            <p:cNvSpPr/>
            <p:nvPr/>
          </p:nvSpPr>
          <p:spPr>
            <a:xfrm>
              <a:off x="993144" y="0"/>
              <a:ext cx="114593" cy="504000"/>
            </a:xfrm>
            <a:prstGeom prst="rect">
              <a:avLst/>
            </a:prstGeom>
            <a:solidFill>
              <a:srgbClr val="036E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1336924" y="51945"/>
              <a:ext cx="402716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indent="0">
                <a:buNone/>
              </a:pPr>
              <a:r>
                <a:rPr lang="zh-CN" altLang="en-US" sz="2000" b="1" dirty="0">
                  <a:ln w="0"/>
                  <a:latin typeface="微软雅黑" panose="020B0503020204020204" pitchFamily="34" charset="-122"/>
                  <a:ea typeface="微软雅黑" panose="020B0503020204020204" pitchFamily="34" charset="-122"/>
                </a:rPr>
                <a:t>类的方法</a:t>
              </a:r>
              <a:endParaRPr lang="en-US" altLang="zh-CN" sz="2000" b="1" dirty="0">
                <a:ln w="0"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971600" y="1142089"/>
            <a:ext cx="3474527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lnSpc>
                <a:spcPct val="150000"/>
              </a:lnSpc>
              <a:buFontTx/>
              <a:buNone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例：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Helvetica" pitchFamily="2" charset="0"/>
              </a:rPr>
              <a:t>public class </a:t>
            </a:r>
            <a:r>
              <a:rPr lang="en-US" altLang="zh-CN" sz="1600" dirty="0" err="1">
                <a:latin typeface="Helvetica" pitchFamily="2" charset="0"/>
              </a:rPr>
              <a:t>ElectricOven</a:t>
            </a:r>
            <a:r>
              <a:rPr lang="en-US" altLang="zh-CN" sz="1600" dirty="0">
                <a:latin typeface="Helvetica" pitchFamily="2" charset="0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accent5">
                    <a:lumMod val="50000"/>
                  </a:schemeClr>
                </a:solidFill>
                <a:latin typeface="Helvetica" pitchFamily="2" charset="0"/>
              </a:rPr>
              <a:t>       </a:t>
            </a:r>
            <a:r>
              <a:rPr lang="en-US" altLang="zh-CN" sz="1600" dirty="0">
                <a:solidFill>
                  <a:schemeClr val="accent5">
                    <a:lumMod val="50000"/>
                  </a:schemeClr>
                </a:solidFill>
                <a:latin typeface="Helvetica" pitchFamily="2" charset="0"/>
              </a:rPr>
              <a:t>public</a:t>
            </a:r>
            <a:r>
              <a:rPr lang="en-US" altLang="zh-CN" sz="1600" dirty="0">
                <a:latin typeface="Helvetica" pitchFamily="2" charset="0"/>
              </a:rPr>
              <a:t> int length;</a:t>
            </a:r>
            <a:r>
              <a:rPr lang="zh-CN" altLang="en-US" sz="1600" dirty="0">
                <a:latin typeface="Helvetica" pitchFamily="2" charset="0"/>
              </a:rPr>
              <a:t> </a:t>
            </a:r>
            <a:r>
              <a:rPr lang="en-US" altLang="zh-CN" sz="1600" dirty="0">
                <a:latin typeface="Helvetica" pitchFamily="2" charset="0"/>
              </a:rPr>
              <a:t>//</a:t>
            </a:r>
            <a:r>
              <a:rPr lang="zh-CN" altLang="en-US" sz="1600" dirty="0">
                <a:latin typeface="Helvetica" pitchFamily="2" charset="0"/>
              </a:rPr>
              <a:t> 长 </a:t>
            </a:r>
            <a:r>
              <a:rPr lang="en-US" altLang="zh-CN" sz="1600" dirty="0">
                <a:latin typeface="Helvetica" pitchFamily="2" charset="0"/>
              </a:rPr>
              <a:t>mm</a:t>
            </a:r>
          </a:p>
          <a:p>
            <a:r>
              <a:rPr lang="en-US" altLang="zh-CN" sz="1600" dirty="0">
                <a:latin typeface="Helvetica" pitchFamily="2" charset="0"/>
              </a:rPr>
              <a:t>       </a:t>
            </a:r>
            <a:r>
              <a:rPr lang="en-US" altLang="zh-CN" sz="1600" dirty="0">
                <a:solidFill>
                  <a:schemeClr val="accent5">
                    <a:lumMod val="50000"/>
                  </a:schemeClr>
                </a:solidFill>
                <a:latin typeface="Helvetica" pitchFamily="2" charset="0"/>
              </a:rPr>
              <a:t>public</a:t>
            </a:r>
            <a:r>
              <a:rPr lang="en-US" altLang="zh-CN" sz="1600" dirty="0">
                <a:latin typeface="Helvetica" pitchFamily="2" charset="0"/>
              </a:rPr>
              <a:t> int width;</a:t>
            </a:r>
            <a:r>
              <a:rPr lang="zh-CN" altLang="en-US" sz="1600" dirty="0">
                <a:latin typeface="Helvetica" pitchFamily="2" charset="0"/>
              </a:rPr>
              <a:t> </a:t>
            </a:r>
            <a:r>
              <a:rPr lang="en-US" altLang="zh-CN" sz="1600" dirty="0">
                <a:latin typeface="Helvetica" pitchFamily="2" charset="0"/>
              </a:rPr>
              <a:t>//</a:t>
            </a:r>
            <a:r>
              <a:rPr lang="zh-CN" altLang="en-US" sz="1600" dirty="0">
                <a:latin typeface="Helvetica" pitchFamily="2" charset="0"/>
              </a:rPr>
              <a:t> 宽</a:t>
            </a:r>
            <a:r>
              <a:rPr lang="en-US" altLang="zh-CN" sz="1600" dirty="0">
                <a:latin typeface="Helvetica" pitchFamily="2" charset="0"/>
              </a:rPr>
              <a:t> mm</a:t>
            </a:r>
          </a:p>
          <a:p>
            <a:r>
              <a:rPr lang="en-US" altLang="zh-CN" sz="1600" dirty="0">
                <a:latin typeface="Helvetica" pitchFamily="2" charset="0"/>
              </a:rPr>
              <a:t>       </a:t>
            </a:r>
            <a:r>
              <a:rPr lang="en-US" altLang="zh-CN" sz="1600" dirty="0">
                <a:solidFill>
                  <a:schemeClr val="accent5">
                    <a:lumMod val="50000"/>
                  </a:schemeClr>
                </a:solidFill>
                <a:latin typeface="Helvetica" pitchFamily="2" charset="0"/>
              </a:rPr>
              <a:t>public</a:t>
            </a:r>
            <a:r>
              <a:rPr lang="en-US" altLang="zh-CN" sz="1600" dirty="0">
                <a:latin typeface="Helvetica" pitchFamily="2" charset="0"/>
              </a:rPr>
              <a:t> int height;</a:t>
            </a:r>
            <a:r>
              <a:rPr lang="zh-CN" altLang="en-US" sz="1600" dirty="0">
                <a:latin typeface="Helvetica" pitchFamily="2" charset="0"/>
              </a:rPr>
              <a:t> </a:t>
            </a:r>
            <a:r>
              <a:rPr lang="en-US" altLang="zh-CN" sz="1600" dirty="0">
                <a:latin typeface="Helvetica" pitchFamily="2" charset="0"/>
              </a:rPr>
              <a:t>//</a:t>
            </a:r>
            <a:r>
              <a:rPr lang="zh-CN" altLang="en-US" sz="1600" dirty="0">
                <a:latin typeface="Helvetica" pitchFamily="2" charset="0"/>
              </a:rPr>
              <a:t> 高</a:t>
            </a:r>
            <a:r>
              <a:rPr lang="en-US" altLang="zh-CN" sz="1600" dirty="0">
                <a:latin typeface="Helvetica" pitchFamily="2" charset="0"/>
              </a:rPr>
              <a:t> mm</a:t>
            </a:r>
          </a:p>
          <a:p>
            <a:r>
              <a:rPr lang="en-US" altLang="zh-CN" sz="1600" dirty="0">
                <a:latin typeface="Helvetica" pitchFamily="2" charset="0"/>
              </a:rPr>
              <a:t>       </a:t>
            </a:r>
            <a:r>
              <a:rPr lang="en-US" altLang="zh-CN" sz="1600" dirty="0">
                <a:solidFill>
                  <a:srgbClr val="7030A0"/>
                </a:solidFill>
                <a:latin typeface="Helvetica" pitchFamily="2" charset="0"/>
              </a:rPr>
              <a:t>private</a:t>
            </a:r>
            <a:r>
              <a:rPr lang="en-US" altLang="zh-CN" sz="1600" dirty="0">
                <a:latin typeface="Helvetica" pitchFamily="2" charset="0"/>
              </a:rPr>
              <a:t> int volume;</a:t>
            </a:r>
            <a:r>
              <a:rPr lang="zh-CN" altLang="en-US" sz="1600" dirty="0">
                <a:latin typeface="Helvetica" pitchFamily="2" charset="0"/>
              </a:rPr>
              <a:t> </a:t>
            </a:r>
            <a:r>
              <a:rPr lang="en-US" altLang="zh-CN" sz="1600" dirty="0">
                <a:latin typeface="Helvetica" pitchFamily="2" charset="0"/>
              </a:rPr>
              <a:t>//</a:t>
            </a:r>
            <a:r>
              <a:rPr lang="zh-CN" altLang="en-US" sz="1600" dirty="0">
                <a:latin typeface="Helvetica" pitchFamily="2" charset="0"/>
              </a:rPr>
              <a:t> 体积</a:t>
            </a:r>
            <a:r>
              <a:rPr lang="en-US" altLang="zh-CN" sz="1600" dirty="0">
                <a:latin typeface="Helvetica" pitchFamily="2" charset="0"/>
              </a:rPr>
              <a:t> mm</a:t>
            </a:r>
          </a:p>
          <a:p>
            <a:pPr>
              <a:lnSpc>
                <a:spcPct val="150000"/>
              </a:lnSpc>
            </a:pPr>
            <a:r>
              <a:rPr lang="zh-CN" altLang="en-US" sz="1600" dirty="0">
                <a:latin typeface="Helvetica" pitchFamily="2" charset="0"/>
              </a:rPr>
              <a:t>       </a:t>
            </a:r>
            <a:r>
              <a:rPr lang="en-US" altLang="zh-CN" sz="1600" dirty="0">
                <a:latin typeface="Helvetica" pitchFamily="2" charset="0"/>
              </a:rPr>
              <a:t>…</a:t>
            </a:r>
          </a:p>
          <a:p>
            <a:pPr>
              <a:lnSpc>
                <a:spcPct val="150000"/>
              </a:lnSpc>
            </a:pPr>
            <a:r>
              <a:rPr lang="zh-CN" altLang="en-US" sz="1600" dirty="0">
                <a:latin typeface="Helvetica" pitchFamily="2" charset="0"/>
              </a:rPr>
              <a:t>         </a:t>
            </a:r>
            <a:r>
              <a:rPr lang="en-US" altLang="zh-CN" sz="1600" dirty="0">
                <a:latin typeface="Helvetica" pitchFamily="2" charset="0"/>
              </a:rPr>
              <a:t>//</a:t>
            </a:r>
            <a:r>
              <a:rPr lang="zh-CN" altLang="en-US" sz="1600" dirty="0">
                <a:latin typeface="Helvetica" pitchFamily="2" charset="0"/>
              </a:rPr>
              <a:t>返回体积</a:t>
            </a:r>
            <a:endParaRPr lang="en-US" altLang="zh-CN" sz="1600" dirty="0">
              <a:latin typeface="Helvetica" pitchFamily="2" charset="0"/>
            </a:endParaRPr>
          </a:p>
          <a:p>
            <a:pPr lvl="1"/>
            <a:r>
              <a:rPr lang="en-US" altLang="zh-CN" sz="1600" dirty="0">
                <a:solidFill>
                  <a:srgbClr val="C00000"/>
                </a:solidFill>
                <a:latin typeface="Helvetica" pitchFamily="2" charset="0"/>
              </a:rPr>
              <a:t>public</a:t>
            </a:r>
            <a:r>
              <a:rPr lang="en-US" altLang="zh-CN" sz="1600" dirty="0">
                <a:solidFill>
                  <a:srgbClr val="0070C0"/>
                </a:solidFill>
                <a:latin typeface="Helvetica" pitchFamily="2" charset="0"/>
              </a:rPr>
              <a:t> int </a:t>
            </a:r>
            <a:r>
              <a:rPr lang="en-US" altLang="zh-CN" sz="1600" dirty="0" err="1">
                <a:solidFill>
                  <a:schemeClr val="tx2"/>
                </a:solidFill>
                <a:latin typeface="Helvetica" pitchFamily="2" charset="0"/>
              </a:rPr>
              <a:t>getVolume</a:t>
            </a:r>
            <a:r>
              <a:rPr lang="en-US" altLang="zh-CN" sz="1600" dirty="0">
                <a:solidFill>
                  <a:srgbClr val="0070C0"/>
                </a:solidFill>
                <a:latin typeface="Helvetica" pitchFamily="2" charset="0"/>
              </a:rPr>
              <a:t>() {</a:t>
            </a:r>
          </a:p>
          <a:p>
            <a:pPr lvl="1"/>
            <a:r>
              <a:rPr lang="en-US" altLang="zh-CN" sz="1600" dirty="0">
                <a:solidFill>
                  <a:srgbClr val="0070C0"/>
                </a:solidFill>
                <a:latin typeface="Helvetica" pitchFamily="2" charset="0"/>
              </a:rPr>
              <a:t>    volume=length*width*height;</a:t>
            </a:r>
          </a:p>
          <a:p>
            <a:pPr lvl="1"/>
            <a:r>
              <a:rPr lang="en-US" altLang="zh-CN" sz="1600" dirty="0">
                <a:solidFill>
                  <a:srgbClr val="0070C0"/>
                </a:solidFill>
                <a:latin typeface="Helvetica" pitchFamily="2" charset="0"/>
              </a:rPr>
              <a:t>    </a:t>
            </a:r>
            <a:r>
              <a:rPr lang="en-US" altLang="zh-CN" sz="1600" dirty="0">
                <a:solidFill>
                  <a:srgbClr val="00B050"/>
                </a:solidFill>
                <a:latin typeface="Helvetica" pitchFamily="2" charset="0"/>
              </a:rPr>
              <a:t>return</a:t>
            </a:r>
            <a:r>
              <a:rPr lang="en-US" altLang="zh-CN" sz="1600" dirty="0">
                <a:solidFill>
                  <a:srgbClr val="0070C0"/>
                </a:solidFill>
                <a:latin typeface="Helvetica" pitchFamily="2" charset="0"/>
              </a:rPr>
              <a:t> volume;</a:t>
            </a:r>
          </a:p>
          <a:p>
            <a:pPr lvl="1"/>
            <a:r>
              <a:rPr lang="en-US" altLang="zh-CN" sz="1600" dirty="0">
                <a:solidFill>
                  <a:srgbClr val="0070C0"/>
                </a:solidFill>
                <a:latin typeface="Helvetica" pitchFamily="2" charset="0"/>
              </a:rPr>
              <a:t>}</a:t>
            </a:r>
          </a:p>
          <a:p>
            <a:pPr marL="0" indent="0">
              <a:lnSpc>
                <a:spcPct val="150000"/>
              </a:lnSpc>
              <a:buFontTx/>
              <a:buNone/>
            </a:pPr>
            <a:r>
              <a:rPr lang="en-US" altLang="zh-CN" sz="1600" dirty="0">
                <a:latin typeface="Helvetica" pitchFamily="2" charset="0"/>
                <a:ea typeface="微软雅黑" panose="020B0503020204020204" pitchFamily="34" charset="-122"/>
              </a:rPr>
              <a:t>}</a:t>
            </a:r>
          </a:p>
          <a:p>
            <a:endParaRPr lang="en-US" altLang="zh-CN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320396F7-700F-1442-94C6-A8AAAB1F6B48}"/>
              </a:ext>
            </a:extLst>
          </p:cNvPr>
          <p:cNvSpPr/>
          <p:nvPr/>
        </p:nvSpPr>
        <p:spPr>
          <a:xfrm>
            <a:off x="4572000" y="1275606"/>
            <a:ext cx="4248472" cy="256685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 eaLnBrk="1" hangingPunct="1">
              <a:lnSpc>
                <a:spcPct val="120000"/>
              </a:lnSpc>
              <a:buFontTx/>
              <a:buNone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例：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20000"/>
              </a:lnSpc>
              <a:buFontTx/>
              <a:buNone/>
            </a:pPr>
            <a:r>
              <a:rPr lang="en-US" altLang="zh-CN" sz="1500" dirty="0">
                <a:latin typeface="Helvetica" pitchFamily="2" charset="0"/>
                <a:ea typeface="微软雅黑" panose="020B0503020204020204" pitchFamily="34" charset="-122"/>
              </a:rPr>
              <a:t>public</a:t>
            </a:r>
            <a:r>
              <a:rPr lang="zh-CN" altLang="en-US" sz="1500" dirty="0">
                <a:latin typeface="Helvetica" pitchFamily="2" charset="0"/>
                <a:ea typeface="微软雅黑" panose="020B0503020204020204" pitchFamily="34" charset="-122"/>
              </a:rPr>
              <a:t> </a:t>
            </a:r>
            <a:r>
              <a:rPr lang="en-US" altLang="zh-CN" sz="1500" dirty="0">
                <a:latin typeface="Helvetica" pitchFamily="2" charset="0"/>
                <a:ea typeface="微软雅黑" panose="020B0503020204020204" pitchFamily="34" charset="-122"/>
              </a:rPr>
              <a:t>class</a:t>
            </a:r>
            <a:r>
              <a:rPr lang="zh-CN" altLang="en-US" sz="1500" dirty="0">
                <a:latin typeface="Helvetica" pitchFamily="2" charset="0"/>
                <a:ea typeface="微软雅黑" panose="020B0503020204020204" pitchFamily="34" charset="-122"/>
              </a:rPr>
              <a:t> </a:t>
            </a:r>
            <a:r>
              <a:rPr lang="en-US" altLang="zh-CN" sz="1500" dirty="0">
                <a:latin typeface="Helvetica" pitchFamily="2" charset="0"/>
              </a:rPr>
              <a:t>kitchen</a:t>
            </a:r>
            <a:r>
              <a:rPr lang="zh-CN" altLang="en-US" sz="1500" dirty="0">
                <a:latin typeface="Helvetica" pitchFamily="2" charset="0"/>
                <a:ea typeface="微软雅黑" panose="020B0503020204020204" pitchFamily="34" charset="-122"/>
              </a:rPr>
              <a:t> </a:t>
            </a:r>
            <a:r>
              <a:rPr lang="en-US" altLang="zh-CN" sz="1500" dirty="0">
                <a:latin typeface="Helvetica" pitchFamily="2" charset="0"/>
                <a:ea typeface="微软雅黑" panose="020B0503020204020204" pitchFamily="34" charset="-122"/>
              </a:rPr>
              <a:t>{</a:t>
            </a:r>
          </a:p>
          <a:p>
            <a:pPr lvl="1">
              <a:lnSpc>
                <a:spcPct val="120000"/>
              </a:lnSpc>
            </a:pPr>
            <a:r>
              <a:rPr lang="en-US" altLang="zh-CN" sz="1500" dirty="0">
                <a:latin typeface="Helvetica" pitchFamily="2" charset="0"/>
                <a:ea typeface="微软雅黑" panose="020B0503020204020204" pitchFamily="34" charset="-122"/>
              </a:rPr>
              <a:t>  public void setup(){</a:t>
            </a:r>
          </a:p>
          <a:p>
            <a:pPr lvl="1">
              <a:lnSpc>
                <a:spcPct val="120000"/>
              </a:lnSpc>
            </a:pPr>
            <a:r>
              <a:rPr lang="zh-CN" altLang="en-US" sz="1500" dirty="0">
                <a:latin typeface="Helvetica" pitchFamily="2" charset="0"/>
                <a:ea typeface="微软雅黑" panose="020B0503020204020204" pitchFamily="34" charset="-122"/>
              </a:rPr>
              <a:t>       </a:t>
            </a:r>
            <a:r>
              <a:rPr lang="en-US" altLang="zh-CN" sz="1500" dirty="0" err="1">
                <a:latin typeface="Helvetica" pitchFamily="2" charset="0"/>
              </a:rPr>
              <a:t>ElectricOven</a:t>
            </a:r>
            <a:r>
              <a:rPr lang="en-US" altLang="zh-CN" sz="1500" dirty="0">
                <a:latin typeface="Helvetica" pitchFamily="2" charset="0"/>
              </a:rPr>
              <a:t> </a:t>
            </a:r>
            <a:r>
              <a:rPr lang="en-US" altLang="zh-CN" sz="1500" dirty="0" err="1">
                <a:latin typeface="Helvetica" pitchFamily="2" charset="0"/>
              </a:rPr>
              <a:t>mo</a:t>
            </a:r>
            <a:r>
              <a:rPr lang="zh-CN" altLang="en-US" sz="1500" dirty="0">
                <a:latin typeface="Helvetica" pitchFamily="2" charset="0"/>
              </a:rPr>
              <a:t> </a:t>
            </a:r>
            <a:r>
              <a:rPr lang="en-US" altLang="zh-CN" sz="1500" dirty="0">
                <a:latin typeface="Helvetica" pitchFamily="2" charset="0"/>
              </a:rPr>
              <a:t>=</a:t>
            </a:r>
            <a:r>
              <a:rPr lang="zh-CN" altLang="en-US" sz="1500" dirty="0">
                <a:latin typeface="Helvetica" pitchFamily="2" charset="0"/>
              </a:rPr>
              <a:t> </a:t>
            </a:r>
            <a:r>
              <a:rPr lang="en-US" altLang="zh-CN" sz="1500" dirty="0">
                <a:latin typeface="Helvetica" pitchFamily="2" charset="0"/>
              </a:rPr>
              <a:t>new </a:t>
            </a:r>
            <a:r>
              <a:rPr lang="en-US" altLang="zh-CN" sz="1500" dirty="0" err="1">
                <a:latin typeface="Helvetica" pitchFamily="2" charset="0"/>
              </a:rPr>
              <a:t>ElectricOven</a:t>
            </a:r>
            <a:r>
              <a:rPr lang="en-US" altLang="zh-CN" sz="1500" dirty="0">
                <a:latin typeface="Helvetica" pitchFamily="2" charset="0"/>
              </a:rPr>
              <a:t>();</a:t>
            </a:r>
          </a:p>
          <a:p>
            <a:r>
              <a:rPr lang="en-US" altLang="zh-CN" sz="1500" dirty="0">
                <a:latin typeface="Helvetica" pitchFamily="2" charset="0"/>
              </a:rPr>
              <a:t>          </a:t>
            </a:r>
            <a:r>
              <a:rPr lang="zh-CN" altLang="en-US" sz="1500" dirty="0">
                <a:latin typeface="Helvetica" pitchFamily="2" charset="0"/>
              </a:rPr>
              <a:t>      </a:t>
            </a:r>
            <a:r>
              <a:rPr lang="en-US" altLang="zh-CN" sz="1500" dirty="0" err="1">
                <a:latin typeface="Helvetica" pitchFamily="2" charset="0"/>
              </a:rPr>
              <a:t>mo.length</a:t>
            </a:r>
            <a:r>
              <a:rPr lang="en-US" altLang="zh-CN" sz="1500" dirty="0">
                <a:latin typeface="Helvetica" pitchFamily="2" charset="0"/>
              </a:rPr>
              <a:t>=80;</a:t>
            </a:r>
          </a:p>
          <a:p>
            <a:r>
              <a:rPr lang="en-US" altLang="zh-CN" sz="1500" dirty="0">
                <a:latin typeface="Helvetica" pitchFamily="2" charset="0"/>
              </a:rPr>
              <a:t>            </a:t>
            </a:r>
            <a:r>
              <a:rPr lang="zh-CN" altLang="en-US" sz="1500" dirty="0">
                <a:latin typeface="Helvetica" pitchFamily="2" charset="0"/>
              </a:rPr>
              <a:t>    </a:t>
            </a:r>
            <a:r>
              <a:rPr lang="en-US" altLang="zh-CN" sz="1500" dirty="0" err="1">
                <a:latin typeface="Helvetica" pitchFamily="2" charset="0"/>
              </a:rPr>
              <a:t>mo.width</a:t>
            </a:r>
            <a:r>
              <a:rPr lang="en-US" altLang="zh-CN" sz="1500" dirty="0">
                <a:latin typeface="Helvetica" pitchFamily="2" charset="0"/>
              </a:rPr>
              <a:t>=50;</a:t>
            </a:r>
          </a:p>
          <a:p>
            <a:r>
              <a:rPr lang="en-US" altLang="zh-CN" sz="1500" dirty="0">
                <a:latin typeface="Helvetica" pitchFamily="2" charset="0"/>
              </a:rPr>
              <a:t>         </a:t>
            </a:r>
            <a:r>
              <a:rPr lang="zh-CN" altLang="en-US" sz="1500" dirty="0">
                <a:latin typeface="Helvetica" pitchFamily="2" charset="0"/>
              </a:rPr>
              <a:t>       </a:t>
            </a:r>
            <a:r>
              <a:rPr lang="en-US" altLang="zh-CN" sz="1500" dirty="0" err="1">
                <a:latin typeface="Helvetica" pitchFamily="2" charset="0"/>
              </a:rPr>
              <a:t>mo.height</a:t>
            </a:r>
            <a:r>
              <a:rPr lang="en-US" altLang="zh-CN" sz="1500" dirty="0">
                <a:latin typeface="Helvetica" pitchFamily="2" charset="0"/>
              </a:rPr>
              <a:t>=60;</a:t>
            </a:r>
          </a:p>
          <a:p>
            <a:r>
              <a:rPr lang="en-US" altLang="zh-CN" sz="1500" dirty="0">
                <a:latin typeface="Helvetica" pitchFamily="2" charset="0"/>
              </a:rPr>
              <a:t>         </a:t>
            </a:r>
            <a:r>
              <a:rPr lang="zh-CN" altLang="en-US" sz="1500" dirty="0">
                <a:latin typeface="Helvetica" pitchFamily="2" charset="0"/>
              </a:rPr>
              <a:t>       </a:t>
            </a:r>
            <a:r>
              <a:rPr lang="en-US" altLang="zh-CN" sz="1500" dirty="0">
                <a:latin typeface="Helvetica" pitchFamily="2" charset="0"/>
              </a:rPr>
              <a:t>int vol=</a:t>
            </a:r>
            <a:r>
              <a:rPr lang="en-US" altLang="zh-CN" sz="1500" dirty="0" err="1">
                <a:latin typeface="Helvetica" pitchFamily="2" charset="0"/>
              </a:rPr>
              <a:t>mo.getVolume</a:t>
            </a:r>
            <a:r>
              <a:rPr lang="en-US" altLang="zh-CN" sz="1500" dirty="0">
                <a:latin typeface="Helvetica" pitchFamily="2" charset="0"/>
              </a:rPr>
              <a:t>();</a:t>
            </a:r>
          </a:p>
          <a:p>
            <a:pPr lvl="1"/>
            <a:r>
              <a:rPr lang="en-US" altLang="zh-CN" sz="1500" dirty="0">
                <a:latin typeface="Helvetica" pitchFamily="2" charset="0"/>
              </a:rPr>
              <a:t>    }</a:t>
            </a:r>
          </a:p>
          <a:p>
            <a:r>
              <a:rPr lang="en-US" altLang="zh-CN" sz="1500" dirty="0">
                <a:latin typeface="Helvetica" pitchFamily="2" charset="0"/>
              </a:rPr>
              <a:t>}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32125BA-C478-77EA-3EEF-50D93E19A59B}"/>
              </a:ext>
            </a:extLst>
          </p:cNvPr>
          <p:cNvSpPr txBox="1"/>
          <p:nvPr/>
        </p:nvSpPr>
        <p:spPr>
          <a:xfrm>
            <a:off x="539552" y="632998"/>
            <a:ext cx="5112568" cy="461665"/>
          </a:xfrm>
          <a:prstGeom prst="rect">
            <a:avLst/>
          </a:prstGeom>
          <a:noFill/>
          <a:ln>
            <a:solidFill>
              <a:srgbClr val="CC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>
                <a:highlight>
                  <a:srgbClr val="00FF00"/>
                </a:highlight>
              </a:rPr>
              <a:t>对象访问： 对象名</a:t>
            </a:r>
            <a:r>
              <a:rPr lang="en-US" altLang="zh-CN" dirty="0">
                <a:highlight>
                  <a:srgbClr val="00FF00"/>
                </a:highlight>
              </a:rPr>
              <a:t>.</a:t>
            </a:r>
            <a:r>
              <a:rPr lang="zh-CN" altLang="en-US" dirty="0">
                <a:highlight>
                  <a:srgbClr val="00FF00"/>
                </a:highlight>
              </a:rPr>
              <a:t>成员方法</a:t>
            </a:r>
            <a:r>
              <a:rPr lang="en-US" altLang="zh-CN" dirty="0">
                <a:highlight>
                  <a:srgbClr val="00FF00"/>
                </a:highlight>
              </a:rPr>
              <a:t>()</a:t>
            </a:r>
            <a:endParaRPr kumimoji="1" lang="zh-CN" altLang="en-US" dirty="0">
              <a:highlight>
                <a:srgbClr val="00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76382256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0" y="0"/>
            <a:ext cx="5364088" cy="504000"/>
            <a:chOff x="0" y="0"/>
            <a:chExt cx="5364088" cy="504000"/>
          </a:xfrm>
        </p:grpSpPr>
        <p:sp>
          <p:nvSpPr>
            <p:cNvPr id="3" name="矩形 2"/>
            <p:cNvSpPr/>
            <p:nvPr/>
          </p:nvSpPr>
          <p:spPr>
            <a:xfrm>
              <a:off x="0" y="0"/>
              <a:ext cx="763957" cy="504000"/>
            </a:xfrm>
            <a:prstGeom prst="rect">
              <a:avLst/>
            </a:prstGeom>
            <a:solidFill>
              <a:srgbClr val="036E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4" name="矩形 3"/>
            <p:cNvSpPr/>
            <p:nvPr/>
          </p:nvSpPr>
          <p:spPr>
            <a:xfrm>
              <a:off x="993144" y="0"/>
              <a:ext cx="114593" cy="504000"/>
            </a:xfrm>
            <a:prstGeom prst="rect">
              <a:avLst/>
            </a:prstGeom>
            <a:solidFill>
              <a:srgbClr val="036E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1336924" y="51945"/>
              <a:ext cx="402716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indent="0">
                <a:buNone/>
              </a:pPr>
              <a:r>
                <a:rPr lang="zh-CN" altLang="en-US" sz="2000" b="1" dirty="0">
                  <a:ln w="0"/>
                  <a:latin typeface="微软雅黑" panose="020B0503020204020204" pitchFamily="34" charset="-122"/>
                  <a:ea typeface="微软雅黑" panose="020B0503020204020204" pitchFamily="34" charset="-122"/>
                </a:rPr>
                <a:t>类的方法</a:t>
              </a:r>
              <a:endParaRPr lang="en-US" altLang="zh-CN" sz="2000" b="1" dirty="0">
                <a:ln w="0"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488898" y="1275606"/>
            <a:ext cx="4083102" cy="3077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lnSpc>
                <a:spcPct val="150000"/>
              </a:lnSpc>
              <a:buFontTx/>
              <a:buNone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例：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Helvetica" pitchFamily="2" charset="0"/>
              </a:rPr>
              <a:t>public class </a:t>
            </a:r>
            <a:r>
              <a:rPr lang="en-US" altLang="zh-CN" sz="1600" dirty="0" err="1">
                <a:latin typeface="Helvetica" pitchFamily="2" charset="0"/>
              </a:rPr>
              <a:t>ElectricOven</a:t>
            </a:r>
            <a:r>
              <a:rPr lang="en-US" altLang="zh-CN" sz="1600" dirty="0">
                <a:latin typeface="Helvetica" pitchFamily="2" charset="0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zh-CN" altLang="en-US" sz="1600" dirty="0">
                <a:latin typeface="Helvetica" pitchFamily="2" charset="0"/>
              </a:rPr>
              <a:t>      </a:t>
            </a:r>
            <a:r>
              <a:rPr lang="en-US" altLang="zh-CN" sz="1600" dirty="0">
                <a:latin typeface="Helvetica" pitchFamily="2" charset="0"/>
              </a:rPr>
              <a:t>  …</a:t>
            </a:r>
          </a:p>
          <a:p>
            <a:pPr>
              <a:lnSpc>
                <a:spcPct val="150000"/>
              </a:lnSpc>
            </a:pPr>
            <a:r>
              <a:rPr lang="en-US" altLang="zh-CN" sz="1400" dirty="0">
                <a:latin typeface="Helvetica" pitchFamily="2" charset="0"/>
              </a:rPr>
              <a:t>         private int temperature;</a:t>
            </a:r>
          </a:p>
          <a:p>
            <a:pPr lvl="1"/>
            <a:r>
              <a:rPr lang="en-US" altLang="zh-CN" sz="1400" b="1" dirty="0">
                <a:latin typeface="Helvetica" pitchFamily="2" charset="0"/>
              </a:rPr>
              <a:t>public</a:t>
            </a:r>
            <a:r>
              <a:rPr lang="en-US" altLang="zh-CN" sz="1400" dirty="0">
                <a:latin typeface="Helvetica" pitchFamily="2" charset="0"/>
              </a:rPr>
              <a:t> </a:t>
            </a:r>
            <a:r>
              <a:rPr lang="en-US" altLang="zh-CN" sz="1400" b="1" dirty="0">
                <a:latin typeface="Helvetica" pitchFamily="2" charset="0"/>
              </a:rPr>
              <a:t>void</a:t>
            </a:r>
            <a:r>
              <a:rPr lang="en-US" altLang="zh-CN" sz="1400" dirty="0">
                <a:latin typeface="Helvetica" pitchFamily="2" charset="0"/>
              </a:rPr>
              <a:t> </a:t>
            </a:r>
            <a:r>
              <a:rPr lang="en-US" altLang="zh-CN" sz="1400" dirty="0" err="1">
                <a:latin typeface="Helvetica" pitchFamily="2" charset="0"/>
              </a:rPr>
              <a:t>setTemperature</a:t>
            </a:r>
            <a:r>
              <a:rPr lang="en-US" altLang="zh-CN" sz="1400" dirty="0">
                <a:latin typeface="Helvetica" pitchFamily="2" charset="0"/>
              </a:rPr>
              <a:t>(</a:t>
            </a:r>
            <a:r>
              <a:rPr lang="en-US" altLang="zh-CN" sz="1400" b="1" dirty="0">
                <a:latin typeface="Helvetica" pitchFamily="2" charset="0"/>
              </a:rPr>
              <a:t>int</a:t>
            </a:r>
            <a:r>
              <a:rPr lang="en-US" altLang="zh-CN" sz="1400" dirty="0">
                <a:latin typeface="Helvetica" pitchFamily="2" charset="0"/>
              </a:rPr>
              <a:t> temper)</a:t>
            </a:r>
          </a:p>
          <a:p>
            <a:pPr lvl="1"/>
            <a:r>
              <a:rPr lang="en-US" altLang="zh-CN" sz="1400" dirty="0">
                <a:latin typeface="Helvetica" pitchFamily="2" charset="0"/>
              </a:rPr>
              <a:t> {</a:t>
            </a:r>
          </a:p>
          <a:p>
            <a:pPr lvl="1"/>
            <a:r>
              <a:rPr lang="en-US" altLang="zh-CN" sz="1400" dirty="0">
                <a:latin typeface="Helvetica" pitchFamily="2" charset="0"/>
              </a:rPr>
              <a:t>    </a:t>
            </a:r>
            <a:r>
              <a:rPr lang="en-US" altLang="zh-CN" sz="1400" b="1" dirty="0" err="1">
                <a:solidFill>
                  <a:srgbClr val="C00000"/>
                </a:solidFill>
                <a:latin typeface="Helvetica" pitchFamily="2" charset="0"/>
              </a:rPr>
              <a:t>this</a:t>
            </a:r>
            <a:r>
              <a:rPr lang="en-US" altLang="zh-CN" sz="1400" dirty="0" err="1">
                <a:solidFill>
                  <a:srgbClr val="C00000"/>
                </a:solidFill>
                <a:latin typeface="Helvetica" pitchFamily="2" charset="0"/>
              </a:rPr>
              <a:t>.</a:t>
            </a:r>
            <a:r>
              <a:rPr lang="en-US" altLang="zh-CN" sz="1400" dirty="0" err="1">
                <a:latin typeface="Helvetica" pitchFamily="2" charset="0"/>
              </a:rPr>
              <a:t>temperature</a:t>
            </a:r>
            <a:r>
              <a:rPr lang="en-US" altLang="zh-CN" sz="1400" dirty="0">
                <a:latin typeface="Helvetica" pitchFamily="2" charset="0"/>
              </a:rPr>
              <a:t>=temper;</a:t>
            </a:r>
          </a:p>
          <a:p>
            <a:pPr lvl="1"/>
            <a:r>
              <a:rPr lang="en-US" altLang="zh-CN" sz="1400" dirty="0">
                <a:latin typeface="Helvetica" pitchFamily="2" charset="0"/>
              </a:rPr>
              <a:t>}</a:t>
            </a:r>
          </a:p>
          <a:p>
            <a:pPr marL="0" indent="0">
              <a:lnSpc>
                <a:spcPct val="150000"/>
              </a:lnSpc>
              <a:buFontTx/>
              <a:buNone/>
            </a:pPr>
            <a:r>
              <a:rPr lang="en-US" altLang="zh-CN" sz="1400" dirty="0">
                <a:latin typeface="Helvetica" pitchFamily="2" charset="0"/>
                <a:ea typeface="微软雅黑" panose="020B0503020204020204" pitchFamily="34" charset="-122"/>
              </a:rPr>
              <a:t>}</a:t>
            </a:r>
          </a:p>
          <a:p>
            <a:endParaRPr lang="en-US" altLang="zh-CN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320396F7-700F-1442-94C6-A8AAAB1F6B48}"/>
              </a:ext>
            </a:extLst>
          </p:cNvPr>
          <p:cNvSpPr/>
          <p:nvPr/>
        </p:nvSpPr>
        <p:spPr>
          <a:xfrm>
            <a:off x="4716016" y="1634570"/>
            <a:ext cx="4248472" cy="198823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 eaLnBrk="1" hangingPunct="1">
              <a:lnSpc>
                <a:spcPct val="120000"/>
              </a:lnSpc>
              <a:buFontTx/>
              <a:buNone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例：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20000"/>
              </a:lnSpc>
              <a:buFontTx/>
              <a:buNone/>
            </a:pPr>
            <a:r>
              <a:rPr lang="en-US" altLang="zh-CN" sz="1400" dirty="0">
                <a:latin typeface="Helvetica" pitchFamily="2" charset="0"/>
                <a:ea typeface="微软雅黑" panose="020B0503020204020204" pitchFamily="34" charset="-122"/>
              </a:rPr>
              <a:t>public</a:t>
            </a:r>
            <a:r>
              <a:rPr lang="zh-CN" altLang="en-US" sz="1400" dirty="0">
                <a:latin typeface="Helvetica" pitchFamily="2" charset="0"/>
                <a:ea typeface="微软雅黑" panose="020B0503020204020204" pitchFamily="34" charset="-122"/>
              </a:rPr>
              <a:t> </a:t>
            </a:r>
            <a:r>
              <a:rPr lang="en-US" altLang="zh-CN" sz="1400" dirty="0">
                <a:latin typeface="Helvetica" pitchFamily="2" charset="0"/>
                <a:ea typeface="微软雅黑" panose="020B0503020204020204" pitchFamily="34" charset="-122"/>
              </a:rPr>
              <a:t>class</a:t>
            </a:r>
            <a:r>
              <a:rPr lang="zh-CN" altLang="en-US" sz="1400" dirty="0">
                <a:latin typeface="Helvetica" pitchFamily="2" charset="0"/>
                <a:ea typeface="微软雅黑" panose="020B0503020204020204" pitchFamily="34" charset="-122"/>
              </a:rPr>
              <a:t> </a:t>
            </a:r>
            <a:r>
              <a:rPr lang="en-US" altLang="zh-CN" sz="1400" b="1" dirty="0">
                <a:latin typeface="Helvetica" pitchFamily="2" charset="0"/>
              </a:rPr>
              <a:t>kitchen</a:t>
            </a:r>
            <a:r>
              <a:rPr lang="zh-CN" altLang="en-US" sz="1400" dirty="0">
                <a:latin typeface="Helvetica" pitchFamily="2" charset="0"/>
                <a:ea typeface="微软雅黑" panose="020B0503020204020204" pitchFamily="34" charset="-122"/>
              </a:rPr>
              <a:t> </a:t>
            </a:r>
            <a:r>
              <a:rPr lang="en-US" altLang="zh-CN" sz="1400" dirty="0">
                <a:latin typeface="Helvetica" pitchFamily="2" charset="0"/>
                <a:ea typeface="微软雅黑" panose="020B0503020204020204" pitchFamily="34" charset="-122"/>
              </a:rPr>
              <a:t>{</a:t>
            </a:r>
          </a:p>
          <a:p>
            <a:pPr lvl="1">
              <a:lnSpc>
                <a:spcPct val="120000"/>
              </a:lnSpc>
            </a:pPr>
            <a:r>
              <a:rPr lang="en-US" altLang="zh-CN" sz="1400" dirty="0">
                <a:latin typeface="Helvetica" pitchFamily="2" charset="0"/>
                <a:ea typeface="微软雅黑" panose="020B0503020204020204" pitchFamily="34" charset="-122"/>
              </a:rPr>
              <a:t>  public void setup(){</a:t>
            </a:r>
          </a:p>
          <a:p>
            <a:pPr lvl="1">
              <a:lnSpc>
                <a:spcPct val="120000"/>
              </a:lnSpc>
            </a:pPr>
            <a:r>
              <a:rPr lang="zh-CN" altLang="en-US" sz="1400" dirty="0">
                <a:latin typeface="Helvetica" pitchFamily="2" charset="0"/>
                <a:ea typeface="微软雅黑" panose="020B0503020204020204" pitchFamily="34" charset="-122"/>
              </a:rPr>
              <a:t>    </a:t>
            </a:r>
            <a:r>
              <a:rPr lang="en-US" altLang="zh-CN" sz="1400" dirty="0" err="1">
                <a:latin typeface="Helvetica" pitchFamily="2" charset="0"/>
              </a:rPr>
              <a:t>ElectricOven</a:t>
            </a:r>
            <a:r>
              <a:rPr lang="en-US" altLang="zh-CN" sz="1400" dirty="0">
                <a:latin typeface="Helvetica" pitchFamily="2" charset="0"/>
              </a:rPr>
              <a:t> </a:t>
            </a:r>
            <a:r>
              <a:rPr lang="en-US" altLang="zh-CN" sz="1400" dirty="0" err="1">
                <a:latin typeface="Helvetica" pitchFamily="2" charset="0"/>
              </a:rPr>
              <a:t>mo</a:t>
            </a:r>
            <a:r>
              <a:rPr lang="zh-CN" altLang="en-US" sz="1400" dirty="0">
                <a:latin typeface="Helvetica" pitchFamily="2" charset="0"/>
              </a:rPr>
              <a:t> </a:t>
            </a:r>
            <a:r>
              <a:rPr lang="en-US" altLang="zh-CN" sz="1400" dirty="0">
                <a:latin typeface="Helvetica" pitchFamily="2" charset="0"/>
              </a:rPr>
              <a:t>=</a:t>
            </a:r>
            <a:r>
              <a:rPr lang="zh-CN" altLang="en-US" sz="1400" dirty="0">
                <a:latin typeface="Helvetica" pitchFamily="2" charset="0"/>
              </a:rPr>
              <a:t> </a:t>
            </a:r>
            <a:r>
              <a:rPr lang="en-US" altLang="zh-CN" sz="1400" dirty="0">
                <a:latin typeface="Helvetica" pitchFamily="2" charset="0"/>
              </a:rPr>
              <a:t>new </a:t>
            </a:r>
            <a:r>
              <a:rPr lang="en-US" altLang="zh-CN" sz="1400" dirty="0" err="1">
                <a:latin typeface="Helvetica" pitchFamily="2" charset="0"/>
              </a:rPr>
              <a:t>ElectricOven</a:t>
            </a:r>
            <a:r>
              <a:rPr lang="en-US" altLang="zh-CN" sz="1400" dirty="0">
                <a:latin typeface="Helvetica" pitchFamily="2" charset="0"/>
              </a:rPr>
              <a:t>();</a:t>
            </a:r>
          </a:p>
          <a:p>
            <a:r>
              <a:rPr lang="en-US" altLang="zh-CN" sz="1400" b="1" dirty="0"/>
              <a:t>               </a:t>
            </a:r>
            <a:r>
              <a:rPr lang="en-US" altLang="zh-CN" sz="1400" dirty="0" err="1"/>
              <a:t>mo.</a:t>
            </a:r>
            <a:r>
              <a:rPr lang="en-US" altLang="zh-CN" sz="1400" dirty="0" err="1">
                <a:latin typeface="Helvetica" pitchFamily="2" charset="0"/>
              </a:rPr>
              <a:t>setTemperature</a:t>
            </a:r>
            <a:r>
              <a:rPr lang="en-US" altLang="zh-CN" sz="1400" dirty="0">
                <a:latin typeface="Helvetica" pitchFamily="2" charset="0"/>
              </a:rPr>
              <a:t>(300)</a:t>
            </a:r>
            <a:r>
              <a:rPr lang="en-US" altLang="zh-CN" sz="1400" dirty="0"/>
              <a:t>;</a:t>
            </a:r>
          </a:p>
          <a:p>
            <a:r>
              <a:rPr lang="zh-CN" altLang="en-US" sz="1400" dirty="0"/>
              <a:t>               </a:t>
            </a:r>
            <a:r>
              <a:rPr lang="en-US" altLang="zh-CN" sz="1400" dirty="0">
                <a:solidFill>
                  <a:srgbClr val="00B050"/>
                </a:solidFill>
              </a:rPr>
              <a:t>//</a:t>
            </a:r>
            <a:r>
              <a:rPr lang="en-US" altLang="zh-CN" sz="1400" dirty="0" err="1">
                <a:solidFill>
                  <a:srgbClr val="00B050"/>
                </a:solidFill>
              </a:rPr>
              <a:t>mo.</a:t>
            </a:r>
            <a:r>
              <a:rPr lang="en-US" altLang="zh-CN" sz="1400" dirty="0" err="1">
                <a:solidFill>
                  <a:srgbClr val="00B050"/>
                </a:solidFill>
                <a:latin typeface="Helvetica" pitchFamily="2" charset="0"/>
              </a:rPr>
              <a:t>temperature</a:t>
            </a:r>
            <a:r>
              <a:rPr lang="en-US" altLang="zh-CN" sz="1400" dirty="0">
                <a:solidFill>
                  <a:srgbClr val="00B050"/>
                </a:solidFill>
                <a:latin typeface="Helvetica" pitchFamily="2" charset="0"/>
              </a:rPr>
              <a:t>=300;</a:t>
            </a:r>
            <a:endParaRPr lang="en-US" altLang="zh-CN" sz="1400" dirty="0">
              <a:solidFill>
                <a:srgbClr val="00B050"/>
              </a:solidFill>
            </a:endParaRPr>
          </a:p>
          <a:p>
            <a:pPr lvl="1"/>
            <a:r>
              <a:rPr lang="en-US" altLang="zh-CN" sz="1400" dirty="0">
                <a:latin typeface="Helvetica" pitchFamily="2" charset="0"/>
              </a:rPr>
              <a:t>    }</a:t>
            </a:r>
          </a:p>
          <a:p>
            <a:r>
              <a:rPr lang="en-US" altLang="zh-CN" sz="1400" dirty="0">
                <a:latin typeface="Helvetica" pitchFamily="2" charset="0"/>
              </a:rPr>
              <a:t>}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702022C-9D66-AF31-DB50-6318DF1F5465}"/>
              </a:ext>
            </a:extLst>
          </p:cNvPr>
          <p:cNvSpPr txBox="1"/>
          <p:nvPr/>
        </p:nvSpPr>
        <p:spPr>
          <a:xfrm>
            <a:off x="539552" y="632998"/>
            <a:ext cx="5112568" cy="461665"/>
          </a:xfrm>
          <a:prstGeom prst="rect">
            <a:avLst/>
          </a:prstGeom>
          <a:noFill/>
          <a:ln>
            <a:solidFill>
              <a:srgbClr val="CC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>
                <a:highlight>
                  <a:srgbClr val="00FF00"/>
                </a:highlight>
              </a:rPr>
              <a:t>对象访问： 对象名</a:t>
            </a:r>
            <a:r>
              <a:rPr lang="en-US" altLang="zh-CN" dirty="0">
                <a:highlight>
                  <a:srgbClr val="00FF00"/>
                </a:highlight>
              </a:rPr>
              <a:t>.</a:t>
            </a:r>
            <a:r>
              <a:rPr lang="zh-CN" altLang="en-US" dirty="0">
                <a:highlight>
                  <a:srgbClr val="00FF00"/>
                </a:highlight>
              </a:rPr>
              <a:t>成员方法</a:t>
            </a:r>
            <a:r>
              <a:rPr lang="en-US" altLang="zh-CN" dirty="0">
                <a:highlight>
                  <a:srgbClr val="00FF00"/>
                </a:highlight>
              </a:rPr>
              <a:t>()</a:t>
            </a:r>
            <a:endParaRPr kumimoji="1" lang="zh-CN" altLang="en-US" dirty="0">
              <a:highlight>
                <a:srgbClr val="00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65575802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6788" y="0"/>
            <a:ext cx="5364088" cy="504000"/>
            <a:chOff x="0" y="0"/>
            <a:chExt cx="5364088" cy="504000"/>
          </a:xfrm>
        </p:grpSpPr>
        <p:sp>
          <p:nvSpPr>
            <p:cNvPr id="3" name="矩形 2"/>
            <p:cNvSpPr/>
            <p:nvPr/>
          </p:nvSpPr>
          <p:spPr>
            <a:xfrm>
              <a:off x="0" y="0"/>
              <a:ext cx="763957" cy="504000"/>
            </a:xfrm>
            <a:prstGeom prst="rect">
              <a:avLst/>
            </a:prstGeom>
            <a:solidFill>
              <a:srgbClr val="036E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4" name="矩形 3"/>
            <p:cNvSpPr/>
            <p:nvPr/>
          </p:nvSpPr>
          <p:spPr>
            <a:xfrm>
              <a:off x="993144" y="0"/>
              <a:ext cx="114593" cy="504000"/>
            </a:xfrm>
            <a:prstGeom prst="rect">
              <a:avLst/>
            </a:prstGeom>
            <a:solidFill>
              <a:srgbClr val="036E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1336924" y="51945"/>
              <a:ext cx="402716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indent="0">
                <a:buNone/>
              </a:pPr>
              <a:r>
                <a:rPr lang="zh-CN" altLang="en-US" sz="2000" b="1" dirty="0">
                  <a:ln w="0"/>
                  <a:latin typeface="微软雅黑" panose="020B0503020204020204" pitchFamily="34" charset="-122"/>
                  <a:ea typeface="微软雅黑" panose="020B0503020204020204" pitchFamily="34" charset="-122"/>
                </a:rPr>
                <a:t>对象初始化</a:t>
              </a:r>
              <a:endParaRPr lang="en-US" altLang="zh-CN" sz="2000" b="1" dirty="0">
                <a:ln w="0"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467544" y="721204"/>
            <a:ext cx="8064896" cy="7996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lnSpc>
                <a:spcPct val="120000"/>
              </a:lnSpc>
            </a:pPr>
            <a:r>
              <a:rPr lang="zh-CN" altLang="en-US" sz="2000" dirty="0">
                <a:latin typeface="+mn-ea"/>
                <a:ea typeface="+mn-ea"/>
              </a:rPr>
              <a:t>对象一旦被创建，就应该处于一个确定的状态，即所有成员变量应该有初始值。</a:t>
            </a:r>
            <a:r>
              <a:rPr lang="zh-CN" altLang="en-US" sz="2000" i="1" dirty="0">
                <a:solidFill>
                  <a:srgbClr val="C00000"/>
                </a:solidFill>
                <a:latin typeface="+mn-ea"/>
                <a:ea typeface="+mn-ea"/>
              </a:rPr>
              <a:t>通常我们创建的是</a:t>
            </a:r>
            <a:r>
              <a:rPr lang="zh-CN" altLang="en-US" sz="2000" i="1" u="sng" dirty="0">
                <a:solidFill>
                  <a:srgbClr val="C00000"/>
                </a:solidFill>
                <a:latin typeface="+mn-ea"/>
                <a:ea typeface="+mn-ea"/>
              </a:rPr>
              <a:t>特定</a:t>
            </a:r>
            <a:r>
              <a:rPr lang="zh-CN" altLang="en-US" sz="2000" i="1" dirty="0">
                <a:solidFill>
                  <a:srgbClr val="C00000"/>
                </a:solidFill>
                <a:latin typeface="+mn-ea"/>
                <a:ea typeface="+mn-ea"/>
              </a:rPr>
              <a:t>的对象</a:t>
            </a:r>
            <a:r>
              <a:rPr lang="zh-CN" altLang="en-US" sz="2000" dirty="0">
                <a:solidFill>
                  <a:srgbClr val="C00000"/>
                </a:solidFill>
                <a:latin typeface="+mn-ea"/>
                <a:ea typeface="+mn-ea"/>
              </a:rPr>
              <a:t>。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7EB788B-DACC-D947-B495-734EEA0F7E5C}"/>
              </a:ext>
            </a:extLst>
          </p:cNvPr>
          <p:cNvSpPr txBox="1"/>
          <p:nvPr/>
        </p:nvSpPr>
        <p:spPr>
          <a:xfrm>
            <a:off x="266124" y="1923678"/>
            <a:ext cx="51557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1800" dirty="0"/>
              <a:t>不正确的初始化是大多数编程问题的根源！</a:t>
            </a:r>
            <a:endParaRPr lang="en-US" altLang="zh-CN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1800" dirty="0"/>
              <a:t>需要一种方式在对象使用前进行必要的初始化</a:t>
            </a:r>
            <a:endParaRPr lang="en-US" altLang="zh-CN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zh-CN" altLang="en-US" sz="1800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973D87EF-6FC3-FB46-A807-EC705EA471C1}"/>
              </a:ext>
            </a:extLst>
          </p:cNvPr>
          <p:cNvSpPr txBox="1"/>
          <p:nvPr/>
        </p:nvSpPr>
        <p:spPr>
          <a:xfrm>
            <a:off x="5421878" y="1520846"/>
            <a:ext cx="3677746" cy="1815882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rgbClr val="FF0000"/>
                </a:solidFill>
                <a:latin typeface="Helvetica" pitchFamily="2" charset="0"/>
              </a:rPr>
              <a:t>public</a:t>
            </a:r>
            <a:r>
              <a:rPr lang="en-US" altLang="zh-CN" sz="1400" dirty="0">
                <a:latin typeface="Helvetica" pitchFamily="2" charset="0"/>
              </a:rPr>
              <a:t> </a:t>
            </a:r>
            <a:r>
              <a:rPr lang="en-US" altLang="zh-CN" sz="1400" dirty="0">
                <a:solidFill>
                  <a:srgbClr val="2D499E"/>
                </a:solidFill>
                <a:latin typeface="Helvetica" pitchFamily="2" charset="0"/>
              </a:rPr>
              <a:t>class</a:t>
            </a:r>
            <a:r>
              <a:rPr lang="en-US" altLang="zh-CN" sz="1400" dirty="0">
                <a:latin typeface="Helvetica" pitchFamily="2" charset="0"/>
              </a:rPr>
              <a:t> </a:t>
            </a:r>
            <a:r>
              <a:rPr lang="en-US" altLang="zh-CN" sz="1400" dirty="0" err="1">
                <a:latin typeface="Helvetica" pitchFamily="2" charset="0"/>
              </a:rPr>
              <a:t>ElectricOven</a:t>
            </a:r>
            <a:r>
              <a:rPr lang="en-US" altLang="zh-CN" sz="1400" dirty="0">
                <a:latin typeface="Helvetica" pitchFamily="2" charset="0"/>
              </a:rPr>
              <a:t>{</a:t>
            </a:r>
          </a:p>
          <a:p>
            <a:r>
              <a:rPr lang="zh-CN" altLang="en-US" sz="1400" dirty="0">
                <a:latin typeface="Helvetica" pitchFamily="2" charset="0"/>
              </a:rPr>
              <a:t>   </a:t>
            </a:r>
            <a:r>
              <a:rPr lang="en-US" altLang="zh-CN" sz="1400" dirty="0">
                <a:latin typeface="Helvetica" pitchFamily="2" charset="0"/>
              </a:rPr>
              <a:t>    </a:t>
            </a:r>
            <a:r>
              <a:rPr lang="en-US" altLang="zh-CN" sz="1400" dirty="0">
                <a:solidFill>
                  <a:schemeClr val="accent5">
                    <a:lumMod val="50000"/>
                  </a:schemeClr>
                </a:solidFill>
                <a:latin typeface="Helvetica" pitchFamily="2" charset="0"/>
              </a:rPr>
              <a:t>public</a:t>
            </a:r>
            <a:r>
              <a:rPr lang="zh-CN" altLang="en-US" sz="1400" dirty="0">
                <a:latin typeface="Helvetica" pitchFamily="2" charset="0"/>
              </a:rPr>
              <a:t> </a:t>
            </a:r>
            <a:r>
              <a:rPr lang="en-US" altLang="zh-CN" sz="1400" dirty="0">
                <a:latin typeface="Helvetica" pitchFamily="2" charset="0"/>
              </a:rPr>
              <a:t>String brand; //</a:t>
            </a:r>
            <a:r>
              <a:rPr lang="zh-CN" altLang="en-US" sz="1400" dirty="0">
                <a:latin typeface="Helvetica" pitchFamily="2" charset="0"/>
              </a:rPr>
              <a:t>品牌</a:t>
            </a:r>
            <a:endParaRPr lang="en-US" altLang="zh-CN" sz="1400" dirty="0">
              <a:latin typeface="Helvetica" pitchFamily="2" charset="0"/>
            </a:endParaRPr>
          </a:p>
          <a:p>
            <a:r>
              <a:rPr lang="en-US" altLang="zh-CN" sz="1400" dirty="0">
                <a:latin typeface="Helvetica" pitchFamily="2" charset="0"/>
              </a:rPr>
              <a:t>       </a:t>
            </a:r>
            <a:r>
              <a:rPr lang="en-US" altLang="zh-CN" sz="1400" dirty="0">
                <a:solidFill>
                  <a:schemeClr val="accent5">
                    <a:lumMod val="50000"/>
                  </a:schemeClr>
                </a:solidFill>
                <a:latin typeface="Helvetica" pitchFamily="2" charset="0"/>
              </a:rPr>
              <a:t>public</a:t>
            </a:r>
            <a:r>
              <a:rPr lang="en-US" altLang="zh-CN" sz="1400" dirty="0">
                <a:latin typeface="Helvetica" pitchFamily="2" charset="0"/>
              </a:rPr>
              <a:t> int length;</a:t>
            </a:r>
            <a:r>
              <a:rPr lang="zh-CN" altLang="en-US" sz="1400" dirty="0">
                <a:latin typeface="Helvetica" pitchFamily="2" charset="0"/>
              </a:rPr>
              <a:t> </a:t>
            </a:r>
            <a:r>
              <a:rPr lang="en-US" altLang="zh-CN" sz="1400" dirty="0">
                <a:latin typeface="Helvetica" pitchFamily="2" charset="0"/>
              </a:rPr>
              <a:t>//</a:t>
            </a:r>
            <a:r>
              <a:rPr lang="zh-CN" altLang="en-US" sz="1400" dirty="0">
                <a:latin typeface="Helvetica" pitchFamily="2" charset="0"/>
              </a:rPr>
              <a:t> 长 </a:t>
            </a:r>
            <a:r>
              <a:rPr lang="en-US" altLang="zh-CN" sz="1400" dirty="0">
                <a:latin typeface="Helvetica" pitchFamily="2" charset="0"/>
              </a:rPr>
              <a:t>mm</a:t>
            </a:r>
          </a:p>
          <a:p>
            <a:r>
              <a:rPr lang="en-US" altLang="zh-CN" sz="1400" dirty="0">
                <a:latin typeface="Helvetica" pitchFamily="2" charset="0"/>
              </a:rPr>
              <a:t>       </a:t>
            </a:r>
            <a:r>
              <a:rPr lang="en-US" altLang="zh-CN" sz="1400" dirty="0">
                <a:solidFill>
                  <a:schemeClr val="accent5">
                    <a:lumMod val="50000"/>
                  </a:schemeClr>
                </a:solidFill>
                <a:latin typeface="Helvetica" pitchFamily="2" charset="0"/>
              </a:rPr>
              <a:t>public</a:t>
            </a:r>
            <a:r>
              <a:rPr lang="en-US" altLang="zh-CN" sz="1400" dirty="0">
                <a:latin typeface="Helvetica" pitchFamily="2" charset="0"/>
              </a:rPr>
              <a:t> int width;</a:t>
            </a:r>
            <a:r>
              <a:rPr lang="zh-CN" altLang="en-US" sz="1400" dirty="0">
                <a:latin typeface="Helvetica" pitchFamily="2" charset="0"/>
              </a:rPr>
              <a:t> </a:t>
            </a:r>
            <a:r>
              <a:rPr lang="en-US" altLang="zh-CN" sz="1400" dirty="0">
                <a:latin typeface="Helvetica" pitchFamily="2" charset="0"/>
              </a:rPr>
              <a:t>//</a:t>
            </a:r>
            <a:r>
              <a:rPr lang="zh-CN" altLang="en-US" sz="1400" dirty="0">
                <a:latin typeface="Helvetica" pitchFamily="2" charset="0"/>
              </a:rPr>
              <a:t> 宽</a:t>
            </a:r>
            <a:r>
              <a:rPr lang="en-US" altLang="zh-CN" sz="1400" dirty="0">
                <a:latin typeface="Helvetica" pitchFamily="2" charset="0"/>
              </a:rPr>
              <a:t> mm</a:t>
            </a:r>
          </a:p>
          <a:p>
            <a:r>
              <a:rPr lang="en-US" altLang="zh-CN" sz="1400" dirty="0">
                <a:latin typeface="Helvetica" pitchFamily="2" charset="0"/>
              </a:rPr>
              <a:t>       </a:t>
            </a:r>
            <a:r>
              <a:rPr lang="en-US" altLang="zh-CN" sz="1400" dirty="0">
                <a:solidFill>
                  <a:schemeClr val="accent5">
                    <a:lumMod val="50000"/>
                  </a:schemeClr>
                </a:solidFill>
                <a:latin typeface="Helvetica" pitchFamily="2" charset="0"/>
              </a:rPr>
              <a:t>public</a:t>
            </a:r>
            <a:r>
              <a:rPr lang="en-US" altLang="zh-CN" sz="1400" dirty="0">
                <a:latin typeface="Helvetica" pitchFamily="2" charset="0"/>
              </a:rPr>
              <a:t> int height;</a:t>
            </a:r>
            <a:r>
              <a:rPr lang="zh-CN" altLang="en-US" sz="1400" dirty="0">
                <a:latin typeface="Helvetica" pitchFamily="2" charset="0"/>
              </a:rPr>
              <a:t> </a:t>
            </a:r>
            <a:r>
              <a:rPr lang="en-US" altLang="zh-CN" sz="1400" dirty="0">
                <a:latin typeface="Helvetica" pitchFamily="2" charset="0"/>
              </a:rPr>
              <a:t>//</a:t>
            </a:r>
            <a:r>
              <a:rPr lang="zh-CN" altLang="en-US" sz="1400" dirty="0">
                <a:latin typeface="Helvetica" pitchFamily="2" charset="0"/>
              </a:rPr>
              <a:t> 高</a:t>
            </a:r>
            <a:r>
              <a:rPr lang="en-US" altLang="zh-CN" sz="1400" dirty="0">
                <a:latin typeface="Helvetica" pitchFamily="2" charset="0"/>
              </a:rPr>
              <a:t> mm</a:t>
            </a:r>
          </a:p>
          <a:p>
            <a:r>
              <a:rPr lang="en-US" altLang="zh-CN" sz="1400" dirty="0">
                <a:latin typeface="Helvetica" pitchFamily="2" charset="0"/>
              </a:rPr>
              <a:t>       </a:t>
            </a:r>
            <a:r>
              <a:rPr lang="en-US" altLang="zh-CN" sz="1400" dirty="0">
                <a:solidFill>
                  <a:srgbClr val="7030A0"/>
                </a:solidFill>
                <a:latin typeface="Helvetica" pitchFamily="2" charset="0"/>
              </a:rPr>
              <a:t>private</a:t>
            </a:r>
            <a:r>
              <a:rPr lang="en-US" altLang="zh-CN" sz="1400" dirty="0">
                <a:latin typeface="Helvetica" pitchFamily="2" charset="0"/>
              </a:rPr>
              <a:t> int volume;</a:t>
            </a:r>
            <a:r>
              <a:rPr lang="zh-CN" altLang="en-US" sz="1400" dirty="0">
                <a:latin typeface="Helvetica" pitchFamily="2" charset="0"/>
              </a:rPr>
              <a:t> </a:t>
            </a:r>
            <a:r>
              <a:rPr lang="en-US" altLang="zh-CN" sz="1400" dirty="0">
                <a:latin typeface="Helvetica" pitchFamily="2" charset="0"/>
              </a:rPr>
              <a:t>//</a:t>
            </a:r>
            <a:r>
              <a:rPr lang="zh-CN" altLang="en-US" sz="1400" dirty="0">
                <a:latin typeface="Helvetica" pitchFamily="2" charset="0"/>
              </a:rPr>
              <a:t> 体积</a:t>
            </a:r>
            <a:r>
              <a:rPr lang="en-US" altLang="zh-CN" sz="1400" dirty="0">
                <a:latin typeface="Helvetica" pitchFamily="2" charset="0"/>
              </a:rPr>
              <a:t> mm</a:t>
            </a:r>
          </a:p>
          <a:p>
            <a:r>
              <a:rPr lang="zh-CN" altLang="en-US" sz="1400" dirty="0">
                <a:latin typeface="Helvetica" pitchFamily="2" charset="0"/>
              </a:rPr>
              <a:t>       </a:t>
            </a:r>
            <a:r>
              <a:rPr lang="en-US" altLang="zh-CN" sz="1400" dirty="0">
                <a:solidFill>
                  <a:srgbClr val="FF3399"/>
                </a:solidFill>
                <a:latin typeface="Helvetica" pitchFamily="2" charset="0"/>
              </a:rPr>
              <a:t>protected</a:t>
            </a:r>
            <a:r>
              <a:rPr lang="en-US" altLang="zh-CN" sz="1400" dirty="0">
                <a:latin typeface="Helvetica" pitchFamily="2" charset="0"/>
              </a:rPr>
              <a:t> int voltage; //</a:t>
            </a:r>
            <a:r>
              <a:rPr lang="zh-CN" altLang="en-US" sz="1400" dirty="0">
                <a:latin typeface="Helvetica" pitchFamily="2" charset="0"/>
              </a:rPr>
              <a:t>工作电压</a:t>
            </a:r>
            <a:endParaRPr lang="en-US" altLang="zh-CN" sz="1400" dirty="0">
              <a:latin typeface="Helvetica" pitchFamily="2" charset="0"/>
            </a:endParaRPr>
          </a:p>
          <a:p>
            <a:r>
              <a:rPr lang="en-US" altLang="zh-CN" sz="1400" dirty="0">
                <a:latin typeface="Helvetica" pitchFamily="2" charset="0"/>
              </a:rPr>
              <a:t>}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951175BA-CE7F-6F47-9611-CAAAF0B310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8224" y="3363838"/>
            <a:ext cx="1574428" cy="157442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45FAF24E-D149-9B5C-3AE2-FAB7C070A389}"/>
              </a:ext>
            </a:extLst>
          </p:cNvPr>
          <p:cNvSpPr txBox="1"/>
          <p:nvPr/>
        </p:nvSpPr>
        <p:spPr>
          <a:xfrm>
            <a:off x="266124" y="3791726"/>
            <a:ext cx="6202339" cy="83099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CN" sz="2400" dirty="0" err="1">
                <a:latin typeface="Helvetica" pitchFamily="2" charset="0"/>
              </a:rPr>
              <a:t>ElectricOven</a:t>
            </a:r>
            <a:r>
              <a:rPr lang="en-US" altLang="zh-CN" sz="2400" dirty="0">
                <a:latin typeface="Helvetica" pitchFamily="2" charset="0"/>
              </a:rPr>
              <a:t> </a:t>
            </a:r>
            <a:r>
              <a:rPr lang="en-US" altLang="zh-CN" sz="2400" dirty="0" err="1">
                <a:latin typeface="Helvetica" pitchFamily="2" charset="0"/>
              </a:rPr>
              <a:t>mo</a:t>
            </a:r>
            <a:r>
              <a:rPr lang="en-US" altLang="zh-CN" sz="2400" dirty="0">
                <a:latin typeface="Helvetica" pitchFamily="2" charset="0"/>
              </a:rPr>
              <a:t>=new </a:t>
            </a:r>
            <a:r>
              <a:rPr lang="en-US" altLang="zh-CN" sz="2400" dirty="0" err="1">
                <a:latin typeface="Helvetica" pitchFamily="2" charset="0"/>
              </a:rPr>
              <a:t>ElectricOven</a:t>
            </a:r>
            <a:r>
              <a:rPr lang="en-US" altLang="zh-CN" sz="2400" dirty="0">
                <a:latin typeface="Helvetica" pitchFamily="2" charset="0"/>
              </a:rPr>
              <a:t>();</a:t>
            </a:r>
          </a:p>
          <a:p>
            <a:r>
              <a:rPr lang="en-US" altLang="zh-CN" dirty="0">
                <a:latin typeface="Helvetica" pitchFamily="2" charset="0"/>
              </a:rPr>
              <a:t>//</a:t>
            </a:r>
            <a:r>
              <a:rPr lang="zh-CN" altLang="en-US" dirty="0">
                <a:latin typeface="Helvetica" pitchFamily="2" charset="0"/>
              </a:rPr>
              <a:t>是无品牌、无尺寸、无工作电压的三无产品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1237786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5" grpId="0" animBg="1"/>
      <p:bldP spid="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6788" y="0"/>
            <a:ext cx="5364088" cy="504000"/>
            <a:chOff x="0" y="0"/>
            <a:chExt cx="5364088" cy="504000"/>
          </a:xfrm>
        </p:grpSpPr>
        <p:sp>
          <p:nvSpPr>
            <p:cNvPr id="3" name="矩形 2"/>
            <p:cNvSpPr/>
            <p:nvPr/>
          </p:nvSpPr>
          <p:spPr>
            <a:xfrm>
              <a:off x="0" y="0"/>
              <a:ext cx="763957" cy="504000"/>
            </a:xfrm>
            <a:prstGeom prst="rect">
              <a:avLst/>
            </a:prstGeom>
            <a:solidFill>
              <a:srgbClr val="036E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4" name="矩形 3"/>
            <p:cNvSpPr/>
            <p:nvPr/>
          </p:nvSpPr>
          <p:spPr>
            <a:xfrm>
              <a:off x="993144" y="0"/>
              <a:ext cx="114593" cy="504000"/>
            </a:xfrm>
            <a:prstGeom prst="rect">
              <a:avLst/>
            </a:prstGeom>
            <a:solidFill>
              <a:srgbClr val="036E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1336924" y="51945"/>
              <a:ext cx="402716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indent="0">
                <a:buNone/>
              </a:pPr>
              <a:r>
                <a:rPr lang="zh-CN" altLang="en-US" sz="2000" b="1" dirty="0">
                  <a:ln w="0"/>
                  <a:latin typeface="微软雅黑" panose="020B0503020204020204" pitchFamily="34" charset="-122"/>
                  <a:ea typeface="微软雅黑" panose="020B0503020204020204" pitchFamily="34" charset="-122"/>
                </a:rPr>
                <a:t>成员变量初始化</a:t>
              </a:r>
              <a:endParaRPr lang="en-US" altLang="zh-CN" sz="2000" b="1" dirty="0">
                <a:ln w="0"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467544" y="721204"/>
            <a:ext cx="7809040" cy="4270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lnSpc>
                <a:spcPct val="120000"/>
              </a:lnSpc>
            </a:pPr>
            <a:r>
              <a:rPr lang="zh-CN" altLang="en-US" sz="2000" dirty="0"/>
              <a:t>初始化方法</a:t>
            </a:r>
            <a:r>
              <a:rPr lang="en-US" altLang="zh-CN" sz="2000" dirty="0"/>
              <a:t>1:</a:t>
            </a:r>
            <a:r>
              <a:rPr lang="zh-CN" altLang="en-US" sz="2000" dirty="0"/>
              <a:t>  类定义时，设置初始值。</a:t>
            </a:r>
            <a:endParaRPr lang="zh-CN" altLang="en-US" sz="2000" dirty="0">
              <a:latin typeface="+mn-ea"/>
              <a:ea typeface="+mn-ea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973D87EF-6FC3-FB46-A807-EC705EA471C1}"/>
              </a:ext>
            </a:extLst>
          </p:cNvPr>
          <p:cNvSpPr txBox="1"/>
          <p:nvPr/>
        </p:nvSpPr>
        <p:spPr>
          <a:xfrm>
            <a:off x="221996" y="1663809"/>
            <a:ext cx="4350004" cy="2031325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rgbClr val="FF0000"/>
                </a:solidFill>
                <a:latin typeface="Helvetica" pitchFamily="2" charset="0"/>
              </a:rPr>
              <a:t>public</a:t>
            </a:r>
            <a:r>
              <a:rPr lang="en-US" altLang="zh-CN" sz="1400" dirty="0">
                <a:latin typeface="Helvetica" pitchFamily="2" charset="0"/>
              </a:rPr>
              <a:t> </a:t>
            </a:r>
            <a:r>
              <a:rPr lang="en-US" altLang="zh-CN" sz="1400" dirty="0">
                <a:solidFill>
                  <a:srgbClr val="2D499E"/>
                </a:solidFill>
                <a:latin typeface="Helvetica" pitchFamily="2" charset="0"/>
              </a:rPr>
              <a:t>class</a:t>
            </a:r>
            <a:r>
              <a:rPr lang="en-US" altLang="zh-CN" sz="1400" dirty="0">
                <a:latin typeface="Helvetica" pitchFamily="2" charset="0"/>
              </a:rPr>
              <a:t> </a:t>
            </a:r>
            <a:r>
              <a:rPr lang="en-US" altLang="zh-CN" sz="1400" dirty="0" err="1">
                <a:latin typeface="Helvetica" pitchFamily="2" charset="0"/>
              </a:rPr>
              <a:t>ElectricOven</a:t>
            </a:r>
            <a:r>
              <a:rPr lang="en-US" altLang="zh-CN" sz="1400" dirty="0">
                <a:latin typeface="Helvetica" pitchFamily="2" charset="0"/>
              </a:rPr>
              <a:t>{</a:t>
            </a:r>
          </a:p>
          <a:p>
            <a:r>
              <a:rPr lang="zh-CN" altLang="en-US" sz="1400" dirty="0">
                <a:latin typeface="Helvetica" pitchFamily="2" charset="0"/>
              </a:rPr>
              <a:t>   </a:t>
            </a:r>
            <a:r>
              <a:rPr lang="en-US" altLang="zh-CN" sz="1400" dirty="0">
                <a:latin typeface="Helvetica" pitchFamily="2" charset="0"/>
              </a:rPr>
              <a:t>    </a:t>
            </a:r>
            <a:r>
              <a:rPr lang="en-US" altLang="zh-CN" sz="1400" dirty="0">
                <a:solidFill>
                  <a:schemeClr val="accent5">
                    <a:lumMod val="50000"/>
                  </a:schemeClr>
                </a:solidFill>
                <a:latin typeface="Helvetica" pitchFamily="2" charset="0"/>
              </a:rPr>
              <a:t>public</a:t>
            </a:r>
            <a:r>
              <a:rPr lang="zh-CN" altLang="en-US" sz="1400" dirty="0">
                <a:latin typeface="Helvetica" pitchFamily="2" charset="0"/>
              </a:rPr>
              <a:t> </a:t>
            </a:r>
            <a:r>
              <a:rPr lang="en-US" altLang="zh-CN" sz="1400" dirty="0">
                <a:latin typeface="Helvetica" pitchFamily="2" charset="0"/>
              </a:rPr>
              <a:t>String brand; //</a:t>
            </a:r>
            <a:r>
              <a:rPr lang="zh-CN" altLang="en-US" sz="1400" dirty="0">
                <a:latin typeface="Helvetica" pitchFamily="2" charset="0"/>
              </a:rPr>
              <a:t>品牌</a:t>
            </a:r>
            <a:endParaRPr lang="en-US" altLang="zh-CN" sz="1400" dirty="0">
              <a:latin typeface="Helvetica" pitchFamily="2" charset="0"/>
            </a:endParaRPr>
          </a:p>
          <a:p>
            <a:r>
              <a:rPr lang="en-US" altLang="zh-CN" sz="1400" dirty="0">
                <a:latin typeface="Helvetica" pitchFamily="2" charset="0"/>
              </a:rPr>
              <a:t>       </a:t>
            </a:r>
            <a:r>
              <a:rPr lang="en-US" altLang="zh-CN" sz="1400" dirty="0">
                <a:solidFill>
                  <a:schemeClr val="accent5">
                    <a:lumMod val="50000"/>
                  </a:schemeClr>
                </a:solidFill>
                <a:latin typeface="Helvetica" pitchFamily="2" charset="0"/>
              </a:rPr>
              <a:t>public</a:t>
            </a:r>
            <a:r>
              <a:rPr lang="en-US" altLang="zh-CN" sz="1400" dirty="0">
                <a:latin typeface="Helvetica" pitchFamily="2" charset="0"/>
              </a:rPr>
              <a:t> int length=600;</a:t>
            </a:r>
            <a:r>
              <a:rPr lang="zh-CN" altLang="en-US" sz="1400" dirty="0">
                <a:latin typeface="Helvetica" pitchFamily="2" charset="0"/>
              </a:rPr>
              <a:t> </a:t>
            </a:r>
            <a:r>
              <a:rPr lang="en-US" altLang="zh-CN" sz="1400" dirty="0">
                <a:latin typeface="Helvetica" pitchFamily="2" charset="0"/>
              </a:rPr>
              <a:t>//</a:t>
            </a:r>
            <a:r>
              <a:rPr lang="zh-CN" altLang="en-US" sz="1400" dirty="0">
                <a:latin typeface="Helvetica" pitchFamily="2" charset="0"/>
              </a:rPr>
              <a:t> 长 </a:t>
            </a:r>
            <a:r>
              <a:rPr lang="en-US" altLang="zh-CN" sz="1400" dirty="0">
                <a:latin typeface="Helvetica" pitchFamily="2" charset="0"/>
              </a:rPr>
              <a:t>mm</a:t>
            </a:r>
          </a:p>
          <a:p>
            <a:r>
              <a:rPr lang="en-US" altLang="zh-CN" sz="1400" dirty="0">
                <a:latin typeface="Helvetica" pitchFamily="2" charset="0"/>
              </a:rPr>
              <a:t>       </a:t>
            </a:r>
            <a:r>
              <a:rPr lang="en-US" altLang="zh-CN" sz="1400" dirty="0">
                <a:solidFill>
                  <a:schemeClr val="accent5">
                    <a:lumMod val="50000"/>
                  </a:schemeClr>
                </a:solidFill>
                <a:latin typeface="Helvetica" pitchFamily="2" charset="0"/>
              </a:rPr>
              <a:t>public</a:t>
            </a:r>
            <a:r>
              <a:rPr lang="en-US" altLang="zh-CN" sz="1400" dirty="0">
                <a:latin typeface="Helvetica" pitchFamily="2" charset="0"/>
              </a:rPr>
              <a:t> int width=400;</a:t>
            </a:r>
            <a:r>
              <a:rPr lang="zh-CN" altLang="en-US" sz="1400" dirty="0">
                <a:latin typeface="Helvetica" pitchFamily="2" charset="0"/>
              </a:rPr>
              <a:t> </a:t>
            </a:r>
            <a:r>
              <a:rPr lang="en-US" altLang="zh-CN" sz="1400" dirty="0">
                <a:latin typeface="Helvetica" pitchFamily="2" charset="0"/>
              </a:rPr>
              <a:t>//</a:t>
            </a:r>
            <a:r>
              <a:rPr lang="zh-CN" altLang="en-US" sz="1400" dirty="0">
                <a:latin typeface="Helvetica" pitchFamily="2" charset="0"/>
              </a:rPr>
              <a:t> 宽</a:t>
            </a:r>
            <a:r>
              <a:rPr lang="en-US" altLang="zh-CN" sz="1400" dirty="0">
                <a:latin typeface="Helvetica" pitchFamily="2" charset="0"/>
              </a:rPr>
              <a:t> mm</a:t>
            </a:r>
          </a:p>
          <a:p>
            <a:r>
              <a:rPr lang="en-US" altLang="zh-CN" sz="1400" dirty="0">
                <a:latin typeface="Helvetica" pitchFamily="2" charset="0"/>
              </a:rPr>
              <a:t>       </a:t>
            </a:r>
            <a:r>
              <a:rPr lang="en-US" altLang="zh-CN" sz="1400" dirty="0">
                <a:solidFill>
                  <a:schemeClr val="accent5">
                    <a:lumMod val="50000"/>
                  </a:schemeClr>
                </a:solidFill>
                <a:latin typeface="Helvetica" pitchFamily="2" charset="0"/>
              </a:rPr>
              <a:t>public</a:t>
            </a:r>
            <a:r>
              <a:rPr lang="en-US" altLang="zh-CN" sz="1400" dirty="0">
                <a:latin typeface="Helvetica" pitchFamily="2" charset="0"/>
              </a:rPr>
              <a:t> int height=450;</a:t>
            </a:r>
            <a:r>
              <a:rPr lang="zh-CN" altLang="en-US" sz="1400" dirty="0">
                <a:latin typeface="Helvetica" pitchFamily="2" charset="0"/>
              </a:rPr>
              <a:t> </a:t>
            </a:r>
            <a:r>
              <a:rPr lang="en-US" altLang="zh-CN" sz="1400" dirty="0">
                <a:latin typeface="Helvetica" pitchFamily="2" charset="0"/>
              </a:rPr>
              <a:t>//</a:t>
            </a:r>
            <a:r>
              <a:rPr lang="zh-CN" altLang="en-US" sz="1400" dirty="0">
                <a:latin typeface="Helvetica" pitchFamily="2" charset="0"/>
              </a:rPr>
              <a:t> 高</a:t>
            </a:r>
            <a:r>
              <a:rPr lang="en-US" altLang="zh-CN" sz="1400" dirty="0">
                <a:latin typeface="Helvetica" pitchFamily="2" charset="0"/>
              </a:rPr>
              <a:t> mm</a:t>
            </a:r>
          </a:p>
          <a:p>
            <a:r>
              <a:rPr lang="en-US" altLang="zh-CN" sz="1400" dirty="0">
                <a:latin typeface="Helvetica" pitchFamily="2" charset="0"/>
              </a:rPr>
              <a:t>       </a:t>
            </a:r>
            <a:r>
              <a:rPr lang="en-US" altLang="zh-CN" sz="1400" dirty="0">
                <a:solidFill>
                  <a:srgbClr val="7030A0"/>
                </a:solidFill>
                <a:latin typeface="Helvetica" pitchFamily="2" charset="0"/>
              </a:rPr>
              <a:t>private</a:t>
            </a:r>
            <a:r>
              <a:rPr lang="en-US" altLang="zh-CN" sz="1400" dirty="0">
                <a:latin typeface="Helvetica" pitchFamily="2" charset="0"/>
              </a:rPr>
              <a:t> int volume= length</a:t>
            </a:r>
            <a:r>
              <a:rPr lang="zh-CN" altLang="en-US" sz="1400" dirty="0">
                <a:latin typeface="Helvetica" pitchFamily="2" charset="0"/>
              </a:rPr>
              <a:t>*</a:t>
            </a:r>
            <a:r>
              <a:rPr lang="en-US" altLang="zh-CN" sz="1400" dirty="0">
                <a:latin typeface="Helvetica" pitchFamily="2" charset="0"/>
              </a:rPr>
              <a:t> width</a:t>
            </a:r>
            <a:r>
              <a:rPr lang="zh-CN" altLang="en-US" sz="1400" dirty="0">
                <a:latin typeface="Helvetica" pitchFamily="2" charset="0"/>
              </a:rPr>
              <a:t>*</a:t>
            </a:r>
            <a:r>
              <a:rPr lang="en-US" altLang="zh-CN" sz="1400" dirty="0">
                <a:latin typeface="Helvetica" pitchFamily="2" charset="0"/>
              </a:rPr>
              <a:t> height;</a:t>
            </a:r>
            <a:r>
              <a:rPr lang="zh-CN" altLang="en-US" sz="1400" dirty="0">
                <a:latin typeface="Helvetica" pitchFamily="2" charset="0"/>
              </a:rPr>
              <a:t> </a:t>
            </a:r>
            <a:r>
              <a:rPr lang="en-US" altLang="zh-CN" sz="1400" dirty="0">
                <a:latin typeface="Helvetica" pitchFamily="2" charset="0"/>
              </a:rPr>
              <a:t>//</a:t>
            </a:r>
            <a:r>
              <a:rPr lang="zh-CN" altLang="en-US" sz="1400" dirty="0">
                <a:latin typeface="Helvetica" pitchFamily="2" charset="0"/>
              </a:rPr>
              <a:t> 体积</a:t>
            </a:r>
            <a:endParaRPr lang="en-US" altLang="zh-CN" sz="1400" dirty="0">
              <a:latin typeface="Helvetica" pitchFamily="2" charset="0"/>
            </a:endParaRPr>
          </a:p>
          <a:p>
            <a:r>
              <a:rPr lang="zh-CN" altLang="en-US" sz="1400" dirty="0">
                <a:latin typeface="Helvetica" pitchFamily="2" charset="0"/>
              </a:rPr>
              <a:t>       </a:t>
            </a:r>
            <a:r>
              <a:rPr lang="en-US" altLang="zh-CN" sz="1400" dirty="0">
                <a:solidFill>
                  <a:srgbClr val="FF3399"/>
                </a:solidFill>
                <a:latin typeface="Helvetica" pitchFamily="2" charset="0"/>
              </a:rPr>
              <a:t>protected</a:t>
            </a:r>
            <a:r>
              <a:rPr lang="en-US" altLang="zh-CN" sz="1400" dirty="0">
                <a:latin typeface="Helvetica" pitchFamily="2" charset="0"/>
              </a:rPr>
              <a:t> int voltage=220; //</a:t>
            </a:r>
            <a:r>
              <a:rPr lang="zh-CN" altLang="en-US" sz="1400" dirty="0">
                <a:latin typeface="Helvetica" pitchFamily="2" charset="0"/>
              </a:rPr>
              <a:t>工作电压</a:t>
            </a:r>
            <a:endParaRPr lang="en-US" altLang="zh-CN" sz="1400" dirty="0">
              <a:latin typeface="Helvetica" pitchFamily="2" charset="0"/>
            </a:endParaRPr>
          </a:p>
          <a:p>
            <a:r>
              <a:rPr lang="zh-CN" altLang="en-US" sz="1400" dirty="0">
                <a:latin typeface="Helvetica" pitchFamily="2" charset="0"/>
              </a:rPr>
              <a:t>       </a:t>
            </a:r>
            <a:r>
              <a:rPr lang="en-US" altLang="zh-CN" sz="1400" dirty="0">
                <a:latin typeface="Helvetica" pitchFamily="2" charset="0"/>
              </a:rPr>
              <a:t>….</a:t>
            </a:r>
          </a:p>
          <a:p>
            <a:r>
              <a:rPr lang="en-US" altLang="zh-CN" sz="1400" dirty="0">
                <a:latin typeface="Helvetica" pitchFamily="2" charset="0"/>
              </a:rPr>
              <a:t>}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C1CC4E54-EA6E-3243-A848-238C9D9655AC}"/>
              </a:ext>
            </a:extLst>
          </p:cNvPr>
          <p:cNvSpPr/>
          <p:nvPr/>
        </p:nvSpPr>
        <p:spPr>
          <a:xfrm>
            <a:off x="4673532" y="1663809"/>
            <a:ext cx="4248472" cy="220368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 eaLnBrk="1" hangingPunct="1">
              <a:lnSpc>
                <a:spcPct val="120000"/>
              </a:lnSpc>
              <a:buFontTx/>
              <a:buNone/>
            </a:pPr>
            <a:r>
              <a:rPr lang="zh-CN" altLang="en-US" sz="1400" dirty="0">
                <a:latin typeface="Helvetica" pitchFamily="2" charset="0"/>
                <a:ea typeface="微软雅黑" panose="020B0503020204020204" pitchFamily="34" charset="-122"/>
              </a:rPr>
              <a:t>例：</a:t>
            </a:r>
            <a:endParaRPr lang="en-US" altLang="zh-CN" sz="1400" dirty="0">
              <a:latin typeface="Helvetica" pitchFamily="2" charset="0"/>
              <a:ea typeface="微软雅黑" panose="020B0503020204020204" pitchFamily="34" charset="-122"/>
            </a:endParaRPr>
          </a:p>
          <a:p>
            <a:pPr eaLnBrk="1" hangingPunct="1">
              <a:lnSpc>
                <a:spcPct val="120000"/>
              </a:lnSpc>
              <a:buFontTx/>
              <a:buNone/>
            </a:pPr>
            <a:r>
              <a:rPr lang="en-US" altLang="zh-CN" sz="1400" dirty="0">
                <a:latin typeface="Helvetica" pitchFamily="2" charset="0"/>
                <a:ea typeface="微软雅黑" panose="020B0503020204020204" pitchFamily="34" charset="-122"/>
              </a:rPr>
              <a:t>public</a:t>
            </a:r>
            <a:r>
              <a:rPr lang="zh-CN" altLang="en-US" sz="1400" dirty="0">
                <a:latin typeface="Helvetica" pitchFamily="2" charset="0"/>
                <a:ea typeface="微软雅黑" panose="020B0503020204020204" pitchFamily="34" charset="-122"/>
              </a:rPr>
              <a:t> </a:t>
            </a:r>
            <a:r>
              <a:rPr lang="en-US" altLang="zh-CN" sz="1400" dirty="0">
                <a:latin typeface="Helvetica" pitchFamily="2" charset="0"/>
                <a:ea typeface="微软雅黑" panose="020B0503020204020204" pitchFamily="34" charset="-122"/>
              </a:rPr>
              <a:t>class</a:t>
            </a:r>
            <a:r>
              <a:rPr lang="zh-CN" altLang="en-US" sz="1400" dirty="0">
                <a:latin typeface="Helvetica" pitchFamily="2" charset="0"/>
                <a:ea typeface="微软雅黑" panose="020B0503020204020204" pitchFamily="34" charset="-122"/>
              </a:rPr>
              <a:t> </a:t>
            </a:r>
            <a:r>
              <a:rPr lang="en-US" altLang="zh-CN" sz="1400" dirty="0">
                <a:latin typeface="Helvetica" pitchFamily="2" charset="0"/>
              </a:rPr>
              <a:t>kitchen</a:t>
            </a:r>
            <a:r>
              <a:rPr lang="zh-CN" altLang="en-US" sz="1400" dirty="0">
                <a:latin typeface="Helvetica" pitchFamily="2" charset="0"/>
                <a:ea typeface="微软雅黑" panose="020B0503020204020204" pitchFamily="34" charset="-122"/>
              </a:rPr>
              <a:t> </a:t>
            </a:r>
            <a:r>
              <a:rPr lang="en-US" altLang="zh-CN" sz="1400" dirty="0">
                <a:latin typeface="Helvetica" pitchFamily="2" charset="0"/>
                <a:ea typeface="微软雅黑" panose="020B0503020204020204" pitchFamily="34" charset="-122"/>
              </a:rPr>
              <a:t>{</a:t>
            </a:r>
          </a:p>
          <a:p>
            <a:pPr lvl="1">
              <a:lnSpc>
                <a:spcPct val="120000"/>
              </a:lnSpc>
            </a:pPr>
            <a:r>
              <a:rPr lang="en-US" altLang="zh-CN" sz="1400" dirty="0">
                <a:latin typeface="Helvetica" pitchFamily="2" charset="0"/>
                <a:ea typeface="微软雅黑" panose="020B0503020204020204" pitchFamily="34" charset="-122"/>
              </a:rPr>
              <a:t>  public void setup(){</a:t>
            </a:r>
          </a:p>
          <a:p>
            <a:pPr lvl="1">
              <a:lnSpc>
                <a:spcPct val="120000"/>
              </a:lnSpc>
            </a:pPr>
            <a:r>
              <a:rPr lang="zh-CN" altLang="en-US" sz="1400" dirty="0">
                <a:latin typeface="Helvetica" pitchFamily="2" charset="0"/>
                <a:ea typeface="微软雅黑" panose="020B0503020204020204" pitchFamily="34" charset="-122"/>
              </a:rPr>
              <a:t>    </a:t>
            </a:r>
            <a:r>
              <a:rPr lang="en-US" altLang="zh-CN" sz="1400" dirty="0">
                <a:latin typeface="Helvetica" pitchFamily="2" charset="0"/>
                <a:ea typeface="微软雅黑" panose="020B0503020204020204" pitchFamily="34" charset="-122"/>
              </a:rPr>
              <a:t> </a:t>
            </a:r>
            <a:r>
              <a:rPr lang="en-US" altLang="zh-CN" sz="1400" dirty="0" err="1">
                <a:latin typeface="Helvetica" pitchFamily="2" charset="0"/>
              </a:rPr>
              <a:t>ElectricOven</a:t>
            </a:r>
            <a:r>
              <a:rPr lang="en-US" altLang="zh-CN" sz="1400" dirty="0">
                <a:latin typeface="Helvetica" pitchFamily="2" charset="0"/>
              </a:rPr>
              <a:t> </a:t>
            </a:r>
            <a:r>
              <a:rPr lang="en-US" altLang="zh-CN" sz="1400" dirty="0" err="1">
                <a:latin typeface="Helvetica" pitchFamily="2" charset="0"/>
              </a:rPr>
              <a:t>mo</a:t>
            </a:r>
            <a:r>
              <a:rPr lang="zh-CN" altLang="en-US" sz="1400" dirty="0">
                <a:latin typeface="Helvetica" pitchFamily="2" charset="0"/>
              </a:rPr>
              <a:t> </a:t>
            </a:r>
            <a:r>
              <a:rPr lang="en-US" altLang="zh-CN" sz="1400" dirty="0">
                <a:latin typeface="Helvetica" pitchFamily="2" charset="0"/>
              </a:rPr>
              <a:t>=</a:t>
            </a:r>
            <a:r>
              <a:rPr lang="zh-CN" altLang="en-US" sz="1400" dirty="0">
                <a:latin typeface="Helvetica" pitchFamily="2" charset="0"/>
              </a:rPr>
              <a:t> </a:t>
            </a:r>
            <a:r>
              <a:rPr lang="en-US" altLang="zh-CN" sz="1400" dirty="0">
                <a:latin typeface="Helvetica" pitchFamily="2" charset="0"/>
              </a:rPr>
              <a:t>new </a:t>
            </a:r>
            <a:r>
              <a:rPr lang="en-US" altLang="zh-CN" sz="1400" dirty="0" err="1">
                <a:latin typeface="Helvetica" pitchFamily="2" charset="0"/>
              </a:rPr>
              <a:t>ElectricOven</a:t>
            </a:r>
            <a:r>
              <a:rPr lang="en-US" altLang="zh-CN" sz="1400" dirty="0">
                <a:latin typeface="Helvetica" pitchFamily="2" charset="0"/>
              </a:rPr>
              <a:t>();</a:t>
            </a:r>
          </a:p>
          <a:p>
            <a:r>
              <a:rPr lang="en-US" altLang="zh-CN" sz="1400" dirty="0">
                <a:latin typeface="Helvetica" pitchFamily="2" charset="0"/>
              </a:rPr>
              <a:t>               </a:t>
            </a:r>
            <a:r>
              <a:rPr lang="en-US" altLang="zh-CN" sz="1400" dirty="0" err="1">
                <a:latin typeface="Helvetica" pitchFamily="2" charset="0"/>
              </a:rPr>
              <a:t>System.out.println</a:t>
            </a:r>
            <a:r>
              <a:rPr lang="en-US" altLang="zh-CN" sz="1400" dirty="0">
                <a:latin typeface="Helvetica" pitchFamily="2" charset="0"/>
              </a:rPr>
              <a:t>(“length=”+ </a:t>
            </a:r>
            <a:r>
              <a:rPr lang="en-US" altLang="zh-CN" sz="1400" dirty="0" err="1">
                <a:latin typeface="Helvetica" pitchFamily="2" charset="0"/>
              </a:rPr>
              <a:t>mo.length</a:t>
            </a:r>
            <a:r>
              <a:rPr lang="en-US" altLang="zh-CN" sz="1400" dirty="0">
                <a:latin typeface="Helvetica" pitchFamily="2" charset="0"/>
              </a:rPr>
              <a:t>);</a:t>
            </a:r>
          </a:p>
          <a:p>
            <a:r>
              <a:rPr lang="en-US" altLang="zh-CN" sz="1400" dirty="0">
                <a:solidFill>
                  <a:srgbClr val="00B050"/>
                </a:solidFill>
                <a:latin typeface="Helvetica" pitchFamily="2" charset="0"/>
              </a:rPr>
              <a:t>               </a:t>
            </a:r>
            <a:r>
              <a:rPr lang="en-US" altLang="zh-CN" sz="1400" dirty="0" err="1">
                <a:latin typeface="Helvetica" pitchFamily="2" charset="0"/>
              </a:rPr>
              <a:t>System.out.println</a:t>
            </a:r>
            <a:r>
              <a:rPr lang="en-US" altLang="zh-CN" sz="1400" dirty="0">
                <a:latin typeface="Helvetica" pitchFamily="2" charset="0"/>
              </a:rPr>
              <a:t>(“width =”+ </a:t>
            </a:r>
            <a:r>
              <a:rPr lang="en-US" altLang="zh-CN" sz="1400" dirty="0" err="1">
                <a:latin typeface="Helvetica" pitchFamily="2" charset="0"/>
              </a:rPr>
              <a:t>mo.width</a:t>
            </a:r>
            <a:r>
              <a:rPr lang="en-US" altLang="zh-CN" sz="1400" dirty="0">
                <a:latin typeface="Helvetica" pitchFamily="2" charset="0"/>
              </a:rPr>
              <a:t>); </a:t>
            </a:r>
          </a:p>
          <a:p>
            <a:r>
              <a:rPr lang="en-US" altLang="zh-CN" sz="1400" dirty="0">
                <a:solidFill>
                  <a:srgbClr val="00B050"/>
                </a:solidFill>
                <a:latin typeface="Helvetica" pitchFamily="2" charset="0"/>
              </a:rPr>
              <a:t>               </a:t>
            </a:r>
            <a:r>
              <a:rPr lang="en-US" altLang="zh-CN" sz="1400" dirty="0">
                <a:solidFill>
                  <a:schemeClr val="tx2"/>
                </a:solidFill>
                <a:latin typeface="Helvetica" pitchFamily="2" charset="0"/>
              </a:rPr>
              <a:t>….</a:t>
            </a:r>
          </a:p>
          <a:p>
            <a:pPr lvl="1"/>
            <a:r>
              <a:rPr lang="en-US" altLang="zh-CN" sz="1400" dirty="0">
                <a:latin typeface="Helvetica" pitchFamily="2" charset="0"/>
              </a:rPr>
              <a:t>    }</a:t>
            </a:r>
          </a:p>
          <a:p>
            <a:r>
              <a:rPr lang="en-US" altLang="zh-CN" sz="1400" dirty="0">
                <a:latin typeface="Helvetica" pitchFamily="2" charset="0"/>
              </a:rPr>
              <a:t>}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29E62E0-6D3D-0681-26DA-2F5ADF21FA78}"/>
              </a:ext>
            </a:extLst>
          </p:cNvPr>
          <p:cNvSpPr txBox="1"/>
          <p:nvPr/>
        </p:nvSpPr>
        <p:spPr>
          <a:xfrm>
            <a:off x="255875" y="4210699"/>
            <a:ext cx="61253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类属性的初始值，会在对象被创建时赋值。</a:t>
            </a:r>
          </a:p>
        </p:txBody>
      </p:sp>
    </p:spTree>
    <p:extLst>
      <p:ext uri="{BB962C8B-B14F-4D97-AF65-F5344CB8AC3E}">
        <p14:creationId xmlns:p14="http://schemas.microsoft.com/office/powerpoint/2010/main" val="286446989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E4F5A142-7581-0245-A9BE-865BBFCEC9B9}"/>
              </a:ext>
            </a:extLst>
          </p:cNvPr>
          <p:cNvSpPr txBox="1"/>
          <p:nvPr/>
        </p:nvSpPr>
        <p:spPr>
          <a:xfrm>
            <a:off x="755576" y="1232922"/>
            <a:ext cx="7632848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zh-CN" altLang="en-US" sz="2200" dirty="0"/>
              <a:t>面向对象编程</a:t>
            </a:r>
            <a:r>
              <a:rPr lang="en-US" altLang="zh-CN" sz="2200" dirty="0"/>
              <a:t>OOP</a:t>
            </a:r>
            <a:r>
              <a:rPr lang="zh-CN" altLang="en-US" sz="2200" dirty="0"/>
              <a:t>将待解决问题看成是对象的组合，问题的解决方案就是一组对象，以及对象与对象之间的交互。</a:t>
            </a:r>
            <a:endParaRPr lang="en-US" altLang="zh-CN" sz="2200" dirty="0"/>
          </a:p>
          <a:p>
            <a:pPr marL="457200" indent="-457200">
              <a:buFont typeface="Wingdings" pitchFamily="2" charset="2"/>
              <a:buChar char="Ø"/>
            </a:pPr>
            <a:endParaRPr lang="en-US" altLang="zh-CN" sz="2200" dirty="0"/>
          </a:p>
          <a:p>
            <a:pPr marL="457200" indent="-457200">
              <a:buFont typeface="Wingdings" pitchFamily="2" charset="2"/>
              <a:buChar char="Ø"/>
            </a:pPr>
            <a:r>
              <a:rPr lang="zh-CN" altLang="en-US" sz="2200" b="1" dirty="0"/>
              <a:t>类</a:t>
            </a:r>
            <a:r>
              <a:rPr lang="en-US" altLang="zh-CN" sz="2200" b="1" dirty="0"/>
              <a:t>class</a:t>
            </a:r>
            <a:r>
              <a:rPr lang="zh-CN" altLang="en-US" sz="2200" b="1" dirty="0"/>
              <a:t> </a:t>
            </a:r>
            <a:r>
              <a:rPr lang="zh-CN" altLang="en-US" sz="2200" dirty="0"/>
              <a:t>是具有相同属性和行为的</a:t>
            </a:r>
            <a:r>
              <a:rPr lang="zh-CN" altLang="en-US" sz="2200" b="1" dirty="0"/>
              <a:t>对象</a:t>
            </a:r>
            <a:r>
              <a:rPr lang="zh-CN" altLang="en-US" sz="2200" dirty="0"/>
              <a:t>的集合，类实际上是一种数据类型，是描述对象的</a:t>
            </a:r>
            <a:r>
              <a:rPr lang="en-US" altLang="zh-CN" sz="2200" dirty="0"/>
              <a:t>blueprint</a:t>
            </a:r>
            <a:r>
              <a:rPr lang="zh-CN" altLang="en-US" sz="2200"/>
              <a:t>（蓝本）。</a:t>
            </a:r>
            <a:endParaRPr lang="en-US" altLang="zh-CN" sz="2200" dirty="0"/>
          </a:p>
          <a:p>
            <a:pPr marL="457200" indent="-457200">
              <a:buFont typeface="Wingdings" pitchFamily="2" charset="2"/>
              <a:buChar char="Ø"/>
            </a:pPr>
            <a:endParaRPr lang="en-US" altLang="zh-CN" sz="2200" dirty="0"/>
          </a:p>
          <a:p>
            <a:pPr marL="457200" indent="-457200">
              <a:buFont typeface="Wingdings" pitchFamily="2" charset="2"/>
              <a:buChar char="Ø"/>
            </a:pPr>
            <a:r>
              <a:rPr lang="en-US" altLang="zh-CN" sz="2200" dirty="0"/>
              <a:t>Java</a:t>
            </a:r>
            <a:r>
              <a:rPr lang="zh-CN" altLang="en-US" sz="2200" dirty="0"/>
              <a:t>是一种面向对象编程的语言，类是程序的基本单位（所有的代码都必须包含在一个类中）。</a:t>
            </a:r>
            <a:endParaRPr lang="en-US" altLang="zh-CN" sz="2200" dirty="0"/>
          </a:p>
          <a:p>
            <a:pPr marL="457200" indent="-457200">
              <a:buFont typeface="Wingdings" pitchFamily="2" charset="2"/>
              <a:buChar char="Ø"/>
            </a:pPr>
            <a:endParaRPr lang="en-US" altLang="zh-CN" sz="2200" dirty="0"/>
          </a:p>
          <a:p>
            <a:pPr marL="457200" indent="-457200">
              <a:buFont typeface="Wingdings" pitchFamily="2" charset="2"/>
              <a:buChar char="Ø"/>
            </a:pPr>
            <a:r>
              <a:rPr lang="en-US" altLang="zh-CN" sz="2200" dirty="0"/>
              <a:t>Everything</a:t>
            </a:r>
            <a:r>
              <a:rPr lang="zh-CN" altLang="en-US" sz="2200" dirty="0"/>
              <a:t> </a:t>
            </a:r>
            <a:r>
              <a:rPr lang="en-US" altLang="zh-CN" sz="2200" dirty="0"/>
              <a:t>is an object in Java.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36541B9-8A7C-1F44-B1BD-791EFD6E6715}"/>
              </a:ext>
            </a:extLst>
          </p:cNvPr>
          <p:cNvSpPr txBox="1"/>
          <p:nvPr/>
        </p:nvSpPr>
        <p:spPr>
          <a:xfrm>
            <a:off x="467544" y="555526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/>
              <a:t>面向对象回顾</a:t>
            </a:r>
          </a:p>
        </p:txBody>
      </p:sp>
    </p:spTree>
    <p:extLst>
      <p:ext uri="{BB962C8B-B14F-4D97-AF65-F5344CB8AC3E}">
        <p14:creationId xmlns:p14="http://schemas.microsoft.com/office/powerpoint/2010/main" val="19749439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6788" y="0"/>
            <a:ext cx="5364088" cy="504000"/>
            <a:chOff x="0" y="0"/>
            <a:chExt cx="5364088" cy="504000"/>
          </a:xfrm>
        </p:grpSpPr>
        <p:sp>
          <p:nvSpPr>
            <p:cNvPr id="3" name="矩形 2"/>
            <p:cNvSpPr/>
            <p:nvPr/>
          </p:nvSpPr>
          <p:spPr>
            <a:xfrm>
              <a:off x="0" y="0"/>
              <a:ext cx="763957" cy="504000"/>
            </a:xfrm>
            <a:prstGeom prst="rect">
              <a:avLst/>
            </a:prstGeom>
            <a:solidFill>
              <a:srgbClr val="036E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4" name="矩形 3"/>
            <p:cNvSpPr/>
            <p:nvPr/>
          </p:nvSpPr>
          <p:spPr>
            <a:xfrm>
              <a:off x="993144" y="0"/>
              <a:ext cx="114593" cy="504000"/>
            </a:xfrm>
            <a:prstGeom prst="rect">
              <a:avLst/>
            </a:prstGeom>
            <a:solidFill>
              <a:srgbClr val="036E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1336924" y="51945"/>
              <a:ext cx="402716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indent="0">
                <a:buNone/>
              </a:pPr>
              <a:r>
                <a:rPr lang="zh-CN" altLang="en-US" sz="2000" b="1" dirty="0">
                  <a:ln w="0"/>
                  <a:latin typeface="微软雅黑" panose="020B0503020204020204" pitchFamily="34" charset="-122"/>
                  <a:ea typeface="微软雅黑" panose="020B0503020204020204" pitchFamily="34" charset="-122"/>
                </a:rPr>
                <a:t>成员变量初始化</a:t>
              </a:r>
              <a:endParaRPr lang="en-US" altLang="zh-CN" sz="2000" b="1" dirty="0">
                <a:ln w="0"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467544" y="721204"/>
            <a:ext cx="7809040" cy="4270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lnSpc>
                <a:spcPct val="120000"/>
              </a:lnSpc>
            </a:pPr>
            <a:r>
              <a:rPr lang="zh-CN" altLang="en-US" sz="2000" dirty="0"/>
              <a:t>在类定义中，类成员变量没有设定初始值，</a:t>
            </a:r>
            <a:r>
              <a:rPr lang="en-US" altLang="zh-CN" sz="2000" dirty="0"/>
              <a:t>Java</a:t>
            </a:r>
            <a:r>
              <a:rPr lang="zh-CN" altLang="en-US" sz="2000" dirty="0"/>
              <a:t>会给默认值。</a:t>
            </a:r>
            <a:endParaRPr lang="zh-CN" altLang="en-US" sz="2000" dirty="0">
              <a:latin typeface="+mn-ea"/>
              <a:ea typeface="+mn-ea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973D87EF-6FC3-FB46-A807-EC705EA471C1}"/>
              </a:ext>
            </a:extLst>
          </p:cNvPr>
          <p:cNvSpPr txBox="1"/>
          <p:nvPr/>
        </p:nvSpPr>
        <p:spPr>
          <a:xfrm>
            <a:off x="221996" y="1275606"/>
            <a:ext cx="4350004" cy="1815882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rgbClr val="FF0000"/>
                </a:solidFill>
                <a:latin typeface="Helvetica" pitchFamily="2" charset="0"/>
              </a:rPr>
              <a:t>public</a:t>
            </a:r>
            <a:r>
              <a:rPr lang="en-US" altLang="zh-CN" sz="1400" dirty="0">
                <a:latin typeface="Helvetica" pitchFamily="2" charset="0"/>
              </a:rPr>
              <a:t> </a:t>
            </a:r>
            <a:r>
              <a:rPr lang="en-US" altLang="zh-CN" sz="1400" dirty="0">
                <a:solidFill>
                  <a:srgbClr val="2D499E"/>
                </a:solidFill>
                <a:latin typeface="Helvetica" pitchFamily="2" charset="0"/>
              </a:rPr>
              <a:t>class</a:t>
            </a:r>
            <a:r>
              <a:rPr lang="en-US" altLang="zh-CN" sz="1400" dirty="0">
                <a:latin typeface="Helvetica" pitchFamily="2" charset="0"/>
              </a:rPr>
              <a:t> </a:t>
            </a:r>
            <a:r>
              <a:rPr lang="en-US" altLang="zh-CN" sz="1400" dirty="0" err="1">
                <a:latin typeface="Helvetica" pitchFamily="2" charset="0"/>
              </a:rPr>
              <a:t>ElectricOven</a:t>
            </a:r>
            <a:r>
              <a:rPr lang="en-US" altLang="zh-CN" sz="1400" dirty="0">
                <a:latin typeface="Helvetica" pitchFamily="2" charset="0"/>
              </a:rPr>
              <a:t>{</a:t>
            </a:r>
          </a:p>
          <a:p>
            <a:r>
              <a:rPr lang="zh-CN" altLang="en-US" sz="1400" dirty="0">
                <a:latin typeface="Helvetica" pitchFamily="2" charset="0"/>
              </a:rPr>
              <a:t>   </a:t>
            </a:r>
            <a:r>
              <a:rPr lang="en-US" altLang="zh-CN" sz="1400" dirty="0">
                <a:latin typeface="Helvetica" pitchFamily="2" charset="0"/>
              </a:rPr>
              <a:t>    </a:t>
            </a:r>
            <a:r>
              <a:rPr lang="en-US" altLang="zh-CN" sz="1400" dirty="0">
                <a:solidFill>
                  <a:schemeClr val="accent5">
                    <a:lumMod val="50000"/>
                  </a:schemeClr>
                </a:solidFill>
                <a:latin typeface="Helvetica" pitchFamily="2" charset="0"/>
              </a:rPr>
              <a:t>public</a:t>
            </a:r>
            <a:r>
              <a:rPr lang="zh-CN" altLang="en-US" sz="1400" dirty="0">
                <a:latin typeface="Helvetica" pitchFamily="2" charset="0"/>
              </a:rPr>
              <a:t> </a:t>
            </a:r>
            <a:r>
              <a:rPr lang="en-US" altLang="zh-CN" sz="1400" dirty="0">
                <a:latin typeface="Helvetica" pitchFamily="2" charset="0"/>
              </a:rPr>
              <a:t>String brand; //</a:t>
            </a:r>
            <a:r>
              <a:rPr lang="zh-CN" altLang="en-US" sz="1400" dirty="0">
                <a:latin typeface="Helvetica" pitchFamily="2" charset="0"/>
              </a:rPr>
              <a:t>品牌</a:t>
            </a:r>
            <a:endParaRPr lang="en-US" altLang="zh-CN" sz="1400" dirty="0">
              <a:latin typeface="Helvetica" pitchFamily="2" charset="0"/>
            </a:endParaRPr>
          </a:p>
          <a:p>
            <a:r>
              <a:rPr lang="en-US" altLang="zh-CN" sz="1400" dirty="0">
                <a:latin typeface="Helvetica" pitchFamily="2" charset="0"/>
              </a:rPr>
              <a:t>       </a:t>
            </a:r>
            <a:r>
              <a:rPr lang="en-US" altLang="zh-CN" sz="1400" dirty="0">
                <a:solidFill>
                  <a:schemeClr val="accent5">
                    <a:lumMod val="50000"/>
                  </a:schemeClr>
                </a:solidFill>
                <a:latin typeface="Helvetica" pitchFamily="2" charset="0"/>
              </a:rPr>
              <a:t>public</a:t>
            </a:r>
            <a:r>
              <a:rPr lang="en-US" altLang="zh-CN" sz="1400" dirty="0">
                <a:latin typeface="Helvetica" pitchFamily="2" charset="0"/>
              </a:rPr>
              <a:t> int length;</a:t>
            </a:r>
            <a:r>
              <a:rPr lang="zh-CN" altLang="en-US" sz="1400" dirty="0">
                <a:latin typeface="Helvetica" pitchFamily="2" charset="0"/>
              </a:rPr>
              <a:t> </a:t>
            </a:r>
            <a:r>
              <a:rPr lang="en-US" altLang="zh-CN" sz="1400" dirty="0">
                <a:latin typeface="Helvetica" pitchFamily="2" charset="0"/>
              </a:rPr>
              <a:t>//</a:t>
            </a:r>
            <a:r>
              <a:rPr lang="zh-CN" altLang="en-US" sz="1400" dirty="0">
                <a:latin typeface="Helvetica" pitchFamily="2" charset="0"/>
              </a:rPr>
              <a:t> 长 </a:t>
            </a:r>
            <a:r>
              <a:rPr lang="en-US" altLang="zh-CN" sz="1400" dirty="0">
                <a:latin typeface="Helvetica" pitchFamily="2" charset="0"/>
              </a:rPr>
              <a:t>mm</a:t>
            </a:r>
          </a:p>
          <a:p>
            <a:r>
              <a:rPr lang="en-US" altLang="zh-CN" sz="1400" dirty="0">
                <a:latin typeface="Helvetica" pitchFamily="2" charset="0"/>
              </a:rPr>
              <a:t>       </a:t>
            </a:r>
            <a:r>
              <a:rPr lang="en-US" altLang="zh-CN" sz="1400" dirty="0">
                <a:solidFill>
                  <a:schemeClr val="accent5">
                    <a:lumMod val="50000"/>
                  </a:schemeClr>
                </a:solidFill>
                <a:latin typeface="Helvetica" pitchFamily="2" charset="0"/>
              </a:rPr>
              <a:t>public</a:t>
            </a:r>
            <a:r>
              <a:rPr lang="en-US" altLang="zh-CN" sz="1400" dirty="0">
                <a:latin typeface="Helvetica" pitchFamily="2" charset="0"/>
              </a:rPr>
              <a:t> int width;</a:t>
            </a:r>
            <a:r>
              <a:rPr lang="zh-CN" altLang="en-US" sz="1400" dirty="0">
                <a:latin typeface="Helvetica" pitchFamily="2" charset="0"/>
              </a:rPr>
              <a:t> </a:t>
            </a:r>
            <a:r>
              <a:rPr lang="en-US" altLang="zh-CN" sz="1400" dirty="0">
                <a:latin typeface="Helvetica" pitchFamily="2" charset="0"/>
              </a:rPr>
              <a:t>//</a:t>
            </a:r>
            <a:r>
              <a:rPr lang="zh-CN" altLang="en-US" sz="1400" dirty="0">
                <a:latin typeface="Helvetica" pitchFamily="2" charset="0"/>
              </a:rPr>
              <a:t> 宽</a:t>
            </a:r>
            <a:r>
              <a:rPr lang="en-US" altLang="zh-CN" sz="1400" dirty="0">
                <a:latin typeface="Helvetica" pitchFamily="2" charset="0"/>
              </a:rPr>
              <a:t> mm</a:t>
            </a:r>
          </a:p>
          <a:p>
            <a:r>
              <a:rPr lang="en-US" altLang="zh-CN" sz="1400" dirty="0">
                <a:latin typeface="Helvetica" pitchFamily="2" charset="0"/>
              </a:rPr>
              <a:t>       </a:t>
            </a:r>
            <a:r>
              <a:rPr lang="en-US" altLang="zh-CN" sz="1400" dirty="0">
                <a:solidFill>
                  <a:schemeClr val="accent5">
                    <a:lumMod val="50000"/>
                  </a:schemeClr>
                </a:solidFill>
                <a:latin typeface="Helvetica" pitchFamily="2" charset="0"/>
              </a:rPr>
              <a:t>public</a:t>
            </a:r>
            <a:r>
              <a:rPr lang="en-US" altLang="zh-CN" sz="1400" dirty="0">
                <a:latin typeface="Helvetica" pitchFamily="2" charset="0"/>
              </a:rPr>
              <a:t> int height;</a:t>
            </a:r>
            <a:r>
              <a:rPr lang="zh-CN" altLang="en-US" sz="1400" dirty="0">
                <a:latin typeface="Helvetica" pitchFamily="2" charset="0"/>
              </a:rPr>
              <a:t> </a:t>
            </a:r>
            <a:r>
              <a:rPr lang="en-US" altLang="zh-CN" sz="1400" dirty="0">
                <a:latin typeface="Helvetica" pitchFamily="2" charset="0"/>
              </a:rPr>
              <a:t>//</a:t>
            </a:r>
            <a:r>
              <a:rPr lang="zh-CN" altLang="en-US" sz="1400" dirty="0">
                <a:latin typeface="Helvetica" pitchFamily="2" charset="0"/>
              </a:rPr>
              <a:t> 高</a:t>
            </a:r>
            <a:r>
              <a:rPr lang="en-US" altLang="zh-CN" sz="1400" dirty="0">
                <a:latin typeface="Helvetica" pitchFamily="2" charset="0"/>
              </a:rPr>
              <a:t> mm</a:t>
            </a:r>
          </a:p>
          <a:p>
            <a:r>
              <a:rPr lang="en-US" altLang="zh-CN" sz="1400" dirty="0">
                <a:latin typeface="Helvetica" pitchFamily="2" charset="0"/>
              </a:rPr>
              <a:t>       </a:t>
            </a:r>
            <a:r>
              <a:rPr lang="en-US" altLang="zh-CN" sz="1400" dirty="0">
                <a:solidFill>
                  <a:srgbClr val="7030A0"/>
                </a:solidFill>
                <a:latin typeface="Helvetica" pitchFamily="2" charset="0"/>
              </a:rPr>
              <a:t>private</a:t>
            </a:r>
            <a:r>
              <a:rPr lang="en-US" altLang="zh-CN" sz="1400" dirty="0">
                <a:latin typeface="Helvetica" pitchFamily="2" charset="0"/>
              </a:rPr>
              <a:t> int volume;</a:t>
            </a:r>
            <a:r>
              <a:rPr lang="zh-CN" altLang="en-US" sz="1400" dirty="0">
                <a:latin typeface="Helvetica" pitchFamily="2" charset="0"/>
              </a:rPr>
              <a:t> </a:t>
            </a:r>
            <a:r>
              <a:rPr lang="en-US" altLang="zh-CN" sz="1400" dirty="0">
                <a:latin typeface="Helvetica" pitchFamily="2" charset="0"/>
              </a:rPr>
              <a:t>//</a:t>
            </a:r>
            <a:r>
              <a:rPr lang="zh-CN" altLang="en-US" sz="1400" dirty="0">
                <a:latin typeface="Helvetica" pitchFamily="2" charset="0"/>
              </a:rPr>
              <a:t> 体积</a:t>
            </a:r>
            <a:endParaRPr lang="en-US" altLang="zh-CN" sz="1400" dirty="0">
              <a:latin typeface="Helvetica" pitchFamily="2" charset="0"/>
            </a:endParaRPr>
          </a:p>
          <a:p>
            <a:r>
              <a:rPr lang="zh-CN" altLang="en-US" sz="1400" dirty="0">
                <a:latin typeface="Helvetica" pitchFamily="2" charset="0"/>
              </a:rPr>
              <a:t>       </a:t>
            </a:r>
            <a:r>
              <a:rPr lang="en-US" altLang="zh-CN" sz="1400" dirty="0">
                <a:solidFill>
                  <a:srgbClr val="FF3399"/>
                </a:solidFill>
                <a:latin typeface="Helvetica" pitchFamily="2" charset="0"/>
              </a:rPr>
              <a:t>protected</a:t>
            </a:r>
            <a:r>
              <a:rPr lang="en-US" altLang="zh-CN" sz="1400" dirty="0">
                <a:latin typeface="Helvetica" pitchFamily="2" charset="0"/>
              </a:rPr>
              <a:t> int voltage; //</a:t>
            </a:r>
            <a:r>
              <a:rPr lang="zh-CN" altLang="en-US" sz="1400" dirty="0">
                <a:latin typeface="Helvetica" pitchFamily="2" charset="0"/>
              </a:rPr>
              <a:t>工作电压</a:t>
            </a:r>
            <a:endParaRPr lang="en-US" altLang="zh-CN" sz="1400" dirty="0">
              <a:latin typeface="Helvetica" pitchFamily="2" charset="0"/>
            </a:endParaRPr>
          </a:p>
          <a:p>
            <a:r>
              <a:rPr lang="en-US" altLang="zh-CN" sz="1400" dirty="0">
                <a:latin typeface="Helvetica" pitchFamily="2" charset="0"/>
              </a:rPr>
              <a:t>}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C1CC4E54-EA6E-3243-A848-238C9D9655AC}"/>
              </a:ext>
            </a:extLst>
          </p:cNvPr>
          <p:cNvSpPr/>
          <p:nvPr/>
        </p:nvSpPr>
        <p:spPr>
          <a:xfrm>
            <a:off x="4673532" y="1304174"/>
            <a:ext cx="4248472" cy="220368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 eaLnBrk="1" hangingPunct="1">
              <a:lnSpc>
                <a:spcPct val="120000"/>
              </a:lnSpc>
              <a:buFontTx/>
              <a:buNone/>
            </a:pPr>
            <a:r>
              <a:rPr lang="zh-CN" altLang="en-US" sz="1400" dirty="0">
                <a:latin typeface="Helvetica" pitchFamily="2" charset="0"/>
                <a:ea typeface="微软雅黑" panose="020B0503020204020204" pitchFamily="34" charset="-122"/>
              </a:rPr>
              <a:t>例：</a:t>
            </a:r>
            <a:endParaRPr lang="en-US" altLang="zh-CN" sz="1400" dirty="0">
              <a:latin typeface="Helvetica" pitchFamily="2" charset="0"/>
              <a:ea typeface="微软雅黑" panose="020B0503020204020204" pitchFamily="34" charset="-122"/>
            </a:endParaRPr>
          </a:p>
          <a:p>
            <a:pPr eaLnBrk="1" hangingPunct="1">
              <a:lnSpc>
                <a:spcPct val="120000"/>
              </a:lnSpc>
              <a:buFontTx/>
              <a:buNone/>
            </a:pPr>
            <a:r>
              <a:rPr lang="en-US" altLang="zh-CN" sz="1400" dirty="0">
                <a:latin typeface="Helvetica" pitchFamily="2" charset="0"/>
                <a:ea typeface="微软雅黑" panose="020B0503020204020204" pitchFamily="34" charset="-122"/>
              </a:rPr>
              <a:t>public</a:t>
            </a:r>
            <a:r>
              <a:rPr lang="zh-CN" altLang="en-US" sz="1400" dirty="0">
                <a:latin typeface="Helvetica" pitchFamily="2" charset="0"/>
                <a:ea typeface="微软雅黑" panose="020B0503020204020204" pitchFamily="34" charset="-122"/>
              </a:rPr>
              <a:t> </a:t>
            </a:r>
            <a:r>
              <a:rPr lang="en-US" altLang="zh-CN" sz="1400" dirty="0">
                <a:latin typeface="Helvetica" pitchFamily="2" charset="0"/>
                <a:ea typeface="微软雅黑" panose="020B0503020204020204" pitchFamily="34" charset="-122"/>
              </a:rPr>
              <a:t>class</a:t>
            </a:r>
            <a:r>
              <a:rPr lang="zh-CN" altLang="en-US" sz="1400" dirty="0">
                <a:latin typeface="Helvetica" pitchFamily="2" charset="0"/>
                <a:ea typeface="微软雅黑" panose="020B0503020204020204" pitchFamily="34" charset="-122"/>
              </a:rPr>
              <a:t> </a:t>
            </a:r>
            <a:r>
              <a:rPr lang="en-US" altLang="zh-CN" sz="1400" dirty="0">
                <a:latin typeface="Helvetica" pitchFamily="2" charset="0"/>
              </a:rPr>
              <a:t>kitchen</a:t>
            </a:r>
            <a:r>
              <a:rPr lang="zh-CN" altLang="en-US" sz="1400" dirty="0">
                <a:latin typeface="Helvetica" pitchFamily="2" charset="0"/>
                <a:ea typeface="微软雅黑" panose="020B0503020204020204" pitchFamily="34" charset="-122"/>
              </a:rPr>
              <a:t> </a:t>
            </a:r>
            <a:r>
              <a:rPr lang="en-US" altLang="zh-CN" sz="1400" dirty="0">
                <a:latin typeface="Helvetica" pitchFamily="2" charset="0"/>
                <a:ea typeface="微软雅黑" panose="020B0503020204020204" pitchFamily="34" charset="-122"/>
              </a:rPr>
              <a:t>{</a:t>
            </a:r>
          </a:p>
          <a:p>
            <a:pPr lvl="1">
              <a:lnSpc>
                <a:spcPct val="120000"/>
              </a:lnSpc>
            </a:pPr>
            <a:r>
              <a:rPr lang="en-US" altLang="zh-CN" sz="1400" dirty="0">
                <a:latin typeface="Helvetica" pitchFamily="2" charset="0"/>
                <a:ea typeface="微软雅黑" panose="020B0503020204020204" pitchFamily="34" charset="-122"/>
              </a:rPr>
              <a:t>  public void setup(){</a:t>
            </a:r>
          </a:p>
          <a:p>
            <a:pPr lvl="1">
              <a:lnSpc>
                <a:spcPct val="120000"/>
              </a:lnSpc>
            </a:pPr>
            <a:r>
              <a:rPr lang="zh-CN" altLang="en-US" sz="1400" dirty="0">
                <a:latin typeface="Helvetica" pitchFamily="2" charset="0"/>
                <a:ea typeface="微软雅黑" panose="020B0503020204020204" pitchFamily="34" charset="-122"/>
              </a:rPr>
              <a:t>    </a:t>
            </a:r>
            <a:r>
              <a:rPr lang="en-US" altLang="zh-CN" sz="1400" dirty="0">
                <a:latin typeface="Helvetica" pitchFamily="2" charset="0"/>
                <a:ea typeface="微软雅黑" panose="020B0503020204020204" pitchFamily="34" charset="-122"/>
              </a:rPr>
              <a:t> </a:t>
            </a:r>
            <a:r>
              <a:rPr lang="en-US" altLang="zh-CN" sz="1400" dirty="0" err="1">
                <a:latin typeface="Helvetica" pitchFamily="2" charset="0"/>
              </a:rPr>
              <a:t>ElectricOven</a:t>
            </a:r>
            <a:r>
              <a:rPr lang="en-US" altLang="zh-CN" sz="1400" dirty="0">
                <a:latin typeface="Helvetica" pitchFamily="2" charset="0"/>
              </a:rPr>
              <a:t> </a:t>
            </a:r>
            <a:r>
              <a:rPr lang="en-US" altLang="zh-CN" sz="1400" dirty="0" err="1">
                <a:latin typeface="Helvetica" pitchFamily="2" charset="0"/>
              </a:rPr>
              <a:t>mo</a:t>
            </a:r>
            <a:r>
              <a:rPr lang="zh-CN" altLang="en-US" sz="1400" dirty="0">
                <a:latin typeface="Helvetica" pitchFamily="2" charset="0"/>
              </a:rPr>
              <a:t> </a:t>
            </a:r>
            <a:r>
              <a:rPr lang="en-US" altLang="zh-CN" sz="1400" dirty="0">
                <a:latin typeface="Helvetica" pitchFamily="2" charset="0"/>
              </a:rPr>
              <a:t>=</a:t>
            </a:r>
            <a:r>
              <a:rPr lang="zh-CN" altLang="en-US" sz="1400" dirty="0">
                <a:latin typeface="Helvetica" pitchFamily="2" charset="0"/>
              </a:rPr>
              <a:t> </a:t>
            </a:r>
            <a:r>
              <a:rPr lang="en-US" altLang="zh-CN" sz="1400" dirty="0">
                <a:latin typeface="Helvetica" pitchFamily="2" charset="0"/>
              </a:rPr>
              <a:t>new </a:t>
            </a:r>
            <a:r>
              <a:rPr lang="en-US" altLang="zh-CN" sz="1400" dirty="0" err="1">
                <a:latin typeface="Helvetica" pitchFamily="2" charset="0"/>
              </a:rPr>
              <a:t>ElectricOven</a:t>
            </a:r>
            <a:r>
              <a:rPr lang="en-US" altLang="zh-CN" sz="1400" dirty="0">
                <a:latin typeface="Helvetica" pitchFamily="2" charset="0"/>
              </a:rPr>
              <a:t>();</a:t>
            </a:r>
          </a:p>
          <a:p>
            <a:r>
              <a:rPr lang="en-US" altLang="zh-CN" sz="1400" dirty="0">
                <a:latin typeface="Helvetica" pitchFamily="2" charset="0"/>
              </a:rPr>
              <a:t>               </a:t>
            </a:r>
            <a:r>
              <a:rPr lang="en-US" altLang="zh-CN" sz="1400" dirty="0" err="1">
                <a:latin typeface="Helvetica" pitchFamily="2" charset="0"/>
              </a:rPr>
              <a:t>System.out.println</a:t>
            </a:r>
            <a:r>
              <a:rPr lang="en-US" altLang="zh-CN" sz="1400" dirty="0">
                <a:latin typeface="Helvetica" pitchFamily="2" charset="0"/>
              </a:rPr>
              <a:t>(“length=”+ </a:t>
            </a:r>
            <a:r>
              <a:rPr lang="en-US" altLang="zh-CN" sz="1400" dirty="0" err="1">
                <a:latin typeface="Helvetica" pitchFamily="2" charset="0"/>
              </a:rPr>
              <a:t>mo.length</a:t>
            </a:r>
            <a:r>
              <a:rPr lang="en-US" altLang="zh-CN" sz="1400" dirty="0">
                <a:latin typeface="Helvetica" pitchFamily="2" charset="0"/>
              </a:rPr>
              <a:t>);</a:t>
            </a:r>
          </a:p>
          <a:p>
            <a:r>
              <a:rPr lang="en-US" altLang="zh-CN" sz="1400" dirty="0">
                <a:solidFill>
                  <a:srgbClr val="00B050"/>
                </a:solidFill>
                <a:latin typeface="Helvetica" pitchFamily="2" charset="0"/>
              </a:rPr>
              <a:t>               </a:t>
            </a:r>
            <a:r>
              <a:rPr lang="en-US" altLang="zh-CN" sz="1400" dirty="0" err="1">
                <a:latin typeface="Helvetica" pitchFamily="2" charset="0"/>
              </a:rPr>
              <a:t>System.out.println</a:t>
            </a:r>
            <a:r>
              <a:rPr lang="en-US" altLang="zh-CN" sz="1400" dirty="0">
                <a:latin typeface="Helvetica" pitchFamily="2" charset="0"/>
              </a:rPr>
              <a:t>(“width =”+ </a:t>
            </a:r>
            <a:r>
              <a:rPr lang="en-US" altLang="zh-CN" sz="1400" dirty="0" err="1">
                <a:latin typeface="Helvetica" pitchFamily="2" charset="0"/>
              </a:rPr>
              <a:t>mo.width</a:t>
            </a:r>
            <a:r>
              <a:rPr lang="en-US" altLang="zh-CN" sz="1400" dirty="0">
                <a:latin typeface="Helvetica" pitchFamily="2" charset="0"/>
              </a:rPr>
              <a:t>); </a:t>
            </a:r>
          </a:p>
          <a:p>
            <a:r>
              <a:rPr lang="en-US" altLang="zh-CN" sz="1400" dirty="0">
                <a:solidFill>
                  <a:srgbClr val="00B050"/>
                </a:solidFill>
                <a:latin typeface="Helvetica" pitchFamily="2" charset="0"/>
              </a:rPr>
              <a:t>               </a:t>
            </a:r>
            <a:r>
              <a:rPr lang="en-US" altLang="zh-CN" sz="1400" dirty="0">
                <a:solidFill>
                  <a:schemeClr val="tx2"/>
                </a:solidFill>
                <a:latin typeface="Helvetica" pitchFamily="2" charset="0"/>
              </a:rPr>
              <a:t>….</a:t>
            </a:r>
          </a:p>
          <a:p>
            <a:pPr lvl="1"/>
            <a:r>
              <a:rPr lang="en-US" altLang="zh-CN" sz="1400" dirty="0">
                <a:latin typeface="Helvetica" pitchFamily="2" charset="0"/>
              </a:rPr>
              <a:t>    }</a:t>
            </a:r>
          </a:p>
          <a:p>
            <a:r>
              <a:rPr lang="en-US" altLang="zh-CN" sz="1400" dirty="0">
                <a:latin typeface="Helvetica" pitchFamily="2" charset="0"/>
              </a:rPr>
              <a:t>}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E6CB22B-97CD-2D49-91E4-FBD0273AB2CB}"/>
              </a:ext>
            </a:extLst>
          </p:cNvPr>
          <p:cNvSpPr txBox="1"/>
          <p:nvPr/>
        </p:nvSpPr>
        <p:spPr>
          <a:xfrm>
            <a:off x="539552" y="3651870"/>
            <a:ext cx="420598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/>
              <a:t>默认初始化</a:t>
            </a:r>
            <a:r>
              <a:rPr lang="zh-CN" altLang="en-US" sz="1600" dirty="0"/>
              <a:t>：</a:t>
            </a:r>
            <a:endParaRPr lang="en-US" altLang="zh-CN" sz="1600" dirty="0"/>
          </a:p>
          <a:p>
            <a:pPr marL="742950" lvl="1" indent="-285750">
              <a:buFont typeface="Wingdings" pitchFamily="2" charset="2"/>
              <a:buChar char="l"/>
            </a:pPr>
            <a:r>
              <a:rPr lang="zh-CN" altLang="en-US" sz="1600" dirty="0"/>
              <a:t>数值型</a:t>
            </a:r>
            <a:r>
              <a:rPr kumimoji="1" lang="zh-CN" altLang="en-US" sz="1600" dirty="0"/>
              <a:t>变量被初始化成</a:t>
            </a:r>
            <a:r>
              <a:rPr kumimoji="1" lang="en-US" altLang="zh-CN" sz="1600" dirty="0"/>
              <a:t>0</a:t>
            </a:r>
          </a:p>
          <a:p>
            <a:pPr marL="742950" lvl="1" indent="-285750">
              <a:buFont typeface="Wingdings" pitchFamily="2" charset="2"/>
              <a:buChar char="l"/>
            </a:pPr>
            <a:r>
              <a:rPr kumimoji="1" lang="zh-CN" altLang="en-US" sz="1600" dirty="0"/>
              <a:t>布尔型</a:t>
            </a:r>
            <a:r>
              <a:rPr lang="zh-CN" altLang="en-US" sz="1600" dirty="0"/>
              <a:t>初始化</a:t>
            </a:r>
            <a:r>
              <a:rPr kumimoji="1" lang="en-US" altLang="zh-CN" sz="1600" dirty="0" err="1"/>
              <a:t>flase</a:t>
            </a:r>
            <a:endParaRPr kumimoji="1" lang="en-US" altLang="zh-CN" sz="1600" dirty="0"/>
          </a:p>
          <a:p>
            <a:pPr marL="742950" lvl="1" indent="-285750">
              <a:buFont typeface="Wingdings" pitchFamily="2" charset="2"/>
              <a:buChar char="l"/>
            </a:pPr>
            <a:r>
              <a:rPr lang="zh-CN" altLang="en-US" sz="1600" dirty="0"/>
              <a:t>字符初始化</a:t>
            </a:r>
            <a:r>
              <a:rPr lang="en-US" altLang="zh-CN" sz="1600" dirty="0"/>
              <a:t>‘\0’</a:t>
            </a:r>
            <a:endParaRPr kumimoji="1" lang="en-US" altLang="zh-CN" sz="1600" dirty="0"/>
          </a:p>
          <a:p>
            <a:pPr marL="742950" lvl="1" indent="-285750">
              <a:buFont typeface="Wingdings" pitchFamily="2" charset="2"/>
              <a:buChar char="l"/>
            </a:pPr>
            <a:r>
              <a:rPr kumimoji="1" lang="zh-CN" altLang="en-US" sz="1600" dirty="0"/>
              <a:t>对象类型被初始化成</a:t>
            </a:r>
            <a:r>
              <a:rPr kumimoji="1" lang="en-US" altLang="zh-CN" sz="1600" dirty="0"/>
              <a:t>null</a:t>
            </a:r>
            <a:endParaRPr kumimoji="1" lang="zh-CN" altLang="en-US" sz="16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9D8BFA1-B52B-AF57-4EE6-C51D9620CD2D}"/>
              </a:ext>
            </a:extLst>
          </p:cNvPr>
          <p:cNvSpPr txBox="1"/>
          <p:nvPr/>
        </p:nvSpPr>
        <p:spPr>
          <a:xfrm>
            <a:off x="4372064" y="3939902"/>
            <a:ext cx="4372004" cy="61555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sz="1800" dirty="0"/>
              <a:t>缺点：</a:t>
            </a:r>
            <a:endParaRPr kumimoji="1" lang="en-US" altLang="zh-CN" sz="1800" dirty="0"/>
          </a:p>
          <a:p>
            <a:pPr marL="800100" lvl="1" indent="-342900">
              <a:buFont typeface="Wingdings" pitchFamily="2" charset="2"/>
              <a:buChar char="Ø"/>
            </a:pPr>
            <a:r>
              <a:rPr lang="zh-CN" altLang="en-US" sz="1600" dirty="0"/>
              <a:t>只能获得默认值，无法特定化对象。</a:t>
            </a:r>
            <a:endParaRPr kumimoji="1"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58528977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6" grpId="0" build="allAtOnce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6788" y="0"/>
            <a:ext cx="5364088" cy="504000"/>
            <a:chOff x="0" y="0"/>
            <a:chExt cx="5364088" cy="504000"/>
          </a:xfrm>
        </p:grpSpPr>
        <p:sp>
          <p:nvSpPr>
            <p:cNvPr id="3" name="矩形 2"/>
            <p:cNvSpPr/>
            <p:nvPr/>
          </p:nvSpPr>
          <p:spPr>
            <a:xfrm>
              <a:off x="0" y="0"/>
              <a:ext cx="763957" cy="504000"/>
            </a:xfrm>
            <a:prstGeom prst="rect">
              <a:avLst/>
            </a:prstGeom>
            <a:solidFill>
              <a:srgbClr val="036E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4" name="矩形 3"/>
            <p:cNvSpPr/>
            <p:nvPr/>
          </p:nvSpPr>
          <p:spPr>
            <a:xfrm>
              <a:off x="993144" y="0"/>
              <a:ext cx="114593" cy="504000"/>
            </a:xfrm>
            <a:prstGeom prst="rect">
              <a:avLst/>
            </a:prstGeom>
            <a:solidFill>
              <a:srgbClr val="036E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1336924" y="51945"/>
              <a:ext cx="402716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indent="0">
                <a:buNone/>
              </a:pPr>
              <a:r>
                <a:rPr lang="zh-CN" altLang="en-US" sz="2000" b="1" dirty="0">
                  <a:ln w="0"/>
                  <a:latin typeface="微软雅黑" panose="020B0503020204020204" pitchFamily="34" charset="-122"/>
                  <a:ea typeface="微软雅黑" panose="020B0503020204020204" pitchFamily="34" charset="-122"/>
                </a:rPr>
                <a:t>成员变量初始化</a:t>
              </a:r>
              <a:endParaRPr lang="en-US" altLang="zh-CN" sz="2000" b="1" dirty="0">
                <a:ln w="0"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467544" y="721204"/>
            <a:ext cx="7809040" cy="436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lnSpc>
                <a:spcPct val="120000"/>
              </a:lnSpc>
            </a:pPr>
            <a:r>
              <a:rPr lang="zh-CN" altLang="en-US" sz="2000" dirty="0"/>
              <a:t>初始化方法</a:t>
            </a:r>
            <a:r>
              <a:rPr lang="en-US" altLang="zh-CN" sz="2000" dirty="0"/>
              <a:t>2:</a:t>
            </a:r>
            <a:r>
              <a:rPr lang="zh-CN" altLang="en-US" sz="2000" dirty="0"/>
              <a:t> 对象创建后，由使用者</a:t>
            </a:r>
            <a:r>
              <a:rPr lang="zh-CN" altLang="en-US" sz="2000" b="1" u="sng" dirty="0">
                <a:solidFill>
                  <a:srgbClr val="C00000"/>
                </a:solidFill>
              </a:rPr>
              <a:t>立即</a:t>
            </a:r>
            <a:r>
              <a:rPr lang="zh-CN" altLang="en-US" sz="2000" dirty="0"/>
              <a:t>给变量设定初始值。</a:t>
            </a:r>
            <a:endParaRPr lang="zh-CN" altLang="en-US" sz="2000" dirty="0">
              <a:latin typeface="+mn-ea"/>
              <a:ea typeface="+mn-ea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973D87EF-6FC3-FB46-A807-EC705EA471C1}"/>
              </a:ext>
            </a:extLst>
          </p:cNvPr>
          <p:cNvSpPr txBox="1"/>
          <p:nvPr/>
        </p:nvSpPr>
        <p:spPr>
          <a:xfrm>
            <a:off x="192746" y="1184487"/>
            <a:ext cx="4350004" cy="1815882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rgbClr val="FF0000"/>
                </a:solidFill>
                <a:latin typeface="Helvetica" pitchFamily="2" charset="0"/>
              </a:rPr>
              <a:t>public</a:t>
            </a:r>
            <a:r>
              <a:rPr lang="en-US" altLang="zh-CN" sz="1400" dirty="0">
                <a:latin typeface="Helvetica" pitchFamily="2" charset="0"/>
              </a:rPr>
              <a:t> </a:t>
            </a:r>
            <a:r>
              <a:rPr lang="en-US" altLang="zh-CN" sz="1400" dirty="0">
                <a:solidFill>
                  <a:srgbClr val="2D499E"/>
                </a:solidFill>
                <a:latin typeface="Helvetica" pitchFamily="2" charset="0"/>
              </a:rPr>
              <a:t>class</a:t>
            </a:r>
            <a:r>
              <a:rPr lang="en-US" altLang="zh-CN" sz="1400" dirty="0">
                <a:latin typeface="Helvetica" pitchFamily="2" charset="0"/>
              </a:rPr>
              <a:t> </a:t>
            </a:r>
            <a:r>
              <a:rPr lang="en-US" altLang="zh-CN" sz="1400" dirty="0" err="1">
                <a:latin typeface="Helvetica" pitchFamily="2" charset="0"/>
              </a:rPr>
              <a:t>ElectricOven</a:t>
            </a:r>
            <a:r>
              <a:rPr lang="en-US" altLang="zh-CN" sz="1400" dirty="0">
                <a:latin typeface="Helvetica" pitchFamily="2" charset="0"/>
              </a:rPr>
              <a:t>{</a:t>
            </a:r>
          </a:p>
          <a:p>
            <a:r>
              <a:rPr lang="zh-CN" altLang="en-US" sz="1400" dirty="0">
                <a:latin typeface="Helvetica" pitchFamily="2" charset="0"/>
              </a:rPr>
              <a:t>   </a:t>
            </a:r>
            <a:r>
              <a:rPr lang="en-US" altLang="zh-CN" sz="1400" dirty="0">
                <a:latin typeface="Helvetica" pitchFamily="2" charset="0"/>
              </a:rPr>
              <a:t>    </a:t>
            </a:r>
            <a:r>
              <a:rPr lang="en-US" altLang="zh-CN" sz="1400" dirty="0">
                <a:solidFill>
                  <a:schemeClr val="accent5">
                    <a:lumMod val="50000"/>
                  </a:schemeClr>
                </a:solidFill>
                <a:latin typeface="Helvetica" pitchFamily="2" charset="0"/>
              </a:rPr>
              <a:t>public</a:t>
            </a:r>
            <a:r>
              <a:rPr lang="zh-CN" altLang="en-US" sz="1400" dirty="0">
                <a:latin typeface="Helvetica" pitchFamily="2" charset="0"/>
              </a:rPr>
              <a:t> </a:t>
            </a:r>
            <a:r>
              <a:rPr lang="en-US" altLang="zh-CN" sz="1400" dirty="0">
                <a:latin typeface="Helvetica" pitchFamily="2" charset="0"/>
              </a:rPr>
              <a:t>String brand; //</a:t>
            </a:r>
            <a:r>
              <a:rPr lang="zh-CN" altLang="en-US" sz="1400" dirty="0">
                <a:latin typeface="Helvetica" pitchFamily="2" charset="0"/>
              </a:rPr>
              <a:t>品牌</a:t>
            </a:r>
            <a:endParaRPr lang="en-US" altLang="zh-CN" sz="1400" dirty="0">
              <a:latin typeface="Helvetica" pitchFamily="2" charset="0"/>
            </a:endParaRPr>
          </a:p>
          <a:p>
            <a:r>
              <a:rPr lang="en-US" altLang="zh-CN" sz="1400" dirty="0">
                <a:latin typeface="Helvetica" pitchFamily="2" charset="0"/>
              </a:rPr>
              <a:t>       </a:t>
            </a:r>
            <a:r>
              <a:rPr lang="en-US" altLang="zh-CN" sz="1400" dirty="0">
                <a:solidFill>
                  <a:schemeClr val="accent5">
                    <a:lumMod val="50000"/>
                  </a:schemeClr>
                </a:solidFill>
                <a:latin typeface="Helvetica" pitchFamily="2" charset="0"/>
              </a:rPr>
              <a:t>public</a:t>
            </a:r>
            <a:r>
              <a:rPr lang="en-US" altLang="zh-CN" sz="1400" dirty="0">
                <a:latin typeface="Helvetica" pitchFamily="2" charset="0"/>
              </a:rPr>
              <a:t> int length;</a:t>
            </a:r>
            <a:r>
              <a:rPr lang="zh-CN" altLang="en-US" sz="1400" dirty="0">
                <a:latin typeface="Helvetica" pitchFamily="2" charset="0"/>
              </a:rPr>
              <a:t> </a:t>
            </a:r>
            <a:r>
              <a:rPr lang="en-US" altLang="zh-CN" sz="1400" dirty="0">
                <a:latin typeface="Helvetica" pitchFamily="2" charset="0"/>
              </a:rPr>
              <a:t>//</a:t>
            </a:r>
            <a:r>
              <a:rPr lang="zh-CN" altLang="en-US" sz="1400" dirty="0">
                <a:latin typeface="Helvetica" pitchFamily="2" charset="0"/>
              </a:rPr>
              <a:t> 长 </a:t>
            </a:r>
            <a:r>
              <a:rPr lang="en-US" altLang="zh-CN" sz="1400" dirty="0">
                <a:latin typeface="Helvetica" pitchFamily="2" charset="0"/>
              </a:rPr>
              <a:t>mm</a:t>
            </a:r>
          </a:p>
          <a:p>
            <a:r>
              <a:rPr lang="en-US" altLang="zh-CN" sz="1400" dirty="0">
                <a:latin typeface="Helvetica" pitchFamily="2" charset="0"/>
              </a:rPr>
              <a:t>       </a:t>
            </a:r>
            <a:r>
              <a:rPr lang="en-US" altLang="zh-CN" sz="1400" dirty="0">
                <a:solidFill>
                  <a:schemeClr val="accent5">
                    <a:lumMod val="50000"/>
                  </a:schemeClr>
                </a:solidFill>
                <a:latin typeface="Helvetica" pitchFamily="2" charset="0"/>
              </a:rPr>
              <a:t>public</a:t>
            </a:r>
            <a:r>
              <a:rPr lang="en-US" altLang="zh-CN" sz="1400" dirty="0">
                <a:latin typeface="Helvetica" pitchFamily="2" charset="0"/>
              </a:rPr>
              <a:t> int width;</a:t>
            </a:r>
            <a:r>
              <a:rPr lang="zh-CN" altLang="en-US" sz="1400" dirty="0">
                <a:latin typeface="Helvetica" pitchFamily="2" charset="0"/>
              </a:rPr>
              <a:t> </a:t>
            </a:r>
            <a:r>
              <a:rPr lang="en-US" altLang="zh-CN" sz="1400" dirty="0">
                <a:latin typeface="Helvetica" pitchFamily="2" charset="0"/>
              </a:rPr>
              <a:t>//</a:t>
            </a:r>
            <a:r>
              <a:rPr lang="zh-CN" altLang="en-US" sz="1400" dirty="0">
                <a:latin typeface="Helvetica" pitchFamily="2" charset="0"/>
              </a:rPr>
              <a:t> 宽</a:t>
            </a:r>
            <a:r>
              <a:rPr lang="en-US" altLang="zh-CN" sz="1400" dirty="0">
                <a:latin typeface="Helvetica" pitchFamily="2" charset="0"/>
              </a:rPr>
              <a:t> mm</a:t>
            </a:r>
          </a:p>
          <a:p>
            <a:r>
              <a:rPr lang="en-US" altLang="zh-CN" sz="1400" dirty="0">
                <a:latin typeface="Helvetica" pitchFamily="2" charset="0"/>
              </a:rPr>
              <a:t>       </a:t>
            </a:r>
            <a:r>
              <a:rPr lang="en-US" altLang="zh-CN" sz="1400" dirty="0">
                <a:solidFill>
                  <a:schemeClr val="accent5">
                    <a:lumMod val="50000"/>
                  </a:schemeClr>
                </a:solidFill>
                <a:latin typeface="Helvetica" pitchFamily="2" charset="0"/>
              </a:rPr>
              <a:t>public</a:t>
            </a:r>
            <a:r>
              <a:rPr lang="en-US" altLang="zh-CN" sz="1400" dirty="0">
                <a:latin typeface="Helvetica" pitchFamily="2" charset="0"/>
              </a:rPr>
              <a:t> int height;</a:t>
            </a:r>
            <a:r>
              <a:rPr lang="zh-CN" altLang="en-US" sz="1400" dirty="0">
                <a:latin typeface="Helvetica" pitchFamily="2" charset="0"/>
              </a:rPr>
              <a:t> </a:t>
            </a:r>
            <a:r>
              <a:rPr lang="en-US" altLang="zh-CN" sz="1400" dirty="0">
                <a:latin typeface="Helvetica" pitchFamily="2" charset="0"/>
              </a:rPr>
              <a:t>//</a:t>
            </a:r>
            <a:r>
              <a:rPr lang="zh-CN" altLang="en-US" sz="1400" dirty="0">
                <a:latin typeface="Helvetica" pitchFamily="2" charset="0"/>
              </a:rPr>
              <a:t> 高</a:t>
            </a:r>
            <a:r>
              <a:rPr lang="en-US" altLang="zh-CN" sz="1400" dirty="0">
                <a:latin typeface="Helvetica" pitchFamily="2" charset="0"/>
              </a:rPr>
              <a:t> mm</a:t>
            </a:r>
          </a:p>
          <a:p>
            <a:r>
              <a:rPr lang="en-US" altLang="zh-CN" sz="1400" dirty="0">
                <a:latin typeface="Helvetica" pitchFamily="2" charset="0"/>
              </a:rPr>
              <a:t>       </a:t>
            </a:r>
            <a:r>
              <a:rPr lang="en-US" altLang="zh-CN" sz="1400" dirty="0">
                <a:solidFill>
                  <a:srgbClr val="7030A0"/>
                </a:solidFill>
                <a:latin typeface="Helvetica" pitchFamily="2" charset="0"/>
              </a:rPr>
              <a:t>private</a:t>
            </a:r>
            <a:r>
              <a:rPr lang="en-US" altLang="zh-CN" sz="1400" dirty="0">
                <a:latin typeface="Helvetica" pitchFamily="2" charset="0"/>
              </a:rPr>
              <a:t> int volume;</a:t>
            </a:r>
            <a:r>
              <a:rPr lang="zh-CN" altLang="en-US" sz="1400" dirty="0">
                <a:latin typeface="Helvetica" pitchFamily="2" charset="0"/>
              </a:rPr>
              <a:t> </a:t>
            </a:r>
            <a:r>
              <a:rPr lang="en-US" altLang="zh-CN" sz="1400" dirty="0">
                <a:latin typeface="Helvetica" pitchFamily="2" charset="0"/>
              </a:rPr>
              <a:t>//</a:t>
            </a:r>
            <a:r>
              <a:rPr lang="zh-CN" altLang="en-US" sz="1400" dirty="0">
                <a:latin typeface="Helvetica" pitchFamily="2" charset="0"/>
              </a:rPr>
              <a:t> 体积</a:t>
            </a:r>
            <a:endParaRPr lang="en-US" altLang="zh-CN" sz="1400" dirty="0">
              <a:latin typeface="Helvetica" pitchFamily="2" charset="0"/>
            </a:endParaRPr>
          </a:p>
          <a:p>
            <a:r>
              <a:rPr lang="zh-CN" altLang="en-US" sz="1400" dirty="0">
                <a:latin typeface="Helvetica" pitchFamily="2" charset="0"/>
              </a:rPr>
              <a:t>       </a:t>
            </a:r>
            <a:r>
              <a:rPr lang="en-US" altLang="zh-CN" sz="1400" dirty="0">
                <a:solidFill>
                  <a:srgbClr val="FF3399"/>
                </a:solidFill>
                <a:latin typeface="Helvetica" pitchFamily="2" charset="0"/>
              </a:rPr>
              <a:t>protected</a:t>
            </a:r>
            <a:r>
              <a:rPr lang="en-US" altLang="zh-CN" sz="1400" dirty="0">
                <a:latin typeface="Helvetica" pitchFamily="2" charset="0"/>
              </a:rPr>
              <a:t> int voltage; //</a:t>
            </a:r>
            <a:r>
              <a:rPr lang="zh-CN" altLang="en-US" sz="1400" dirty="0">
                <a:latin typeface="Helvetica" pitchFamily="2" charset="0"/>
              </a:rPr>
              <a:t>工作电压</a:t>
            </a:r>
            <a:endParaRPr lang="en-US" altLang="zh-CN" sz="1400" dirty="0">
              <a:latin typeface="Helvetica" pitchFamily="2" charset="0"/>
            </a:endParaRPr>
          </a:p>
          <a:p>
            <a:r>
              <a:rPr lang="en-US" altLang="zh-CN" sz="1400" dirty="0">
                <a:latin typeface="Helvetica" pitchFamily="2" charset="0"/>
              </a:rPr>
              <a:t>}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C1CC4E54-EA6E-3243-A848-238C9D9655AC}"/>
              </a:ext>
            </a:extLst>
          </p:cNvPr>
          <p:cNvSpPr/>
          <p:nvPr/>
        </p:nvSpPr>
        <p:spPr>
          <a:xfrm>
            <a:off x="4697846" y="1184487"/>
            <a:ext cx="4248472" cy="323780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 eaLnBrk="1" hangingPunct="1">
              <a:lnSpc>
                <a:spcPct val="120000"/>
              </a:lnSpc>
              <a:buFontTx/>
              <a:buNone/>
            </a:pPr>
            <a:r>
              <a:rPr lang="zh-CN" altLang="en-US" sz="1400" dirty="0">
                <a:latin typeface="Helvetica" pitchFamily="2" charset="0"/>
                <a:ea typeface="微软雅黑" panose="020B0503020204020204" pitchFamily="34" charset="-122"/>
              </a:rPr>
              <a:t>例：</a:t>
            </a:r>
            <a:endParaRPr lang="en-US" altLang="zh-CN" sz="1400" dirty="0">
              <a:latin typeface="Helvetica" pitchFamily="2" charset="0"/>
              <a:ea typeface="微软雅黑" panose="020B0503020204020204" pitchFamily="34" charset="-122"/>
            </a:endParaRPr>
          </a:p>
          <a:p>
            <a:pPr eaLnBrk="1" hangingPunct="1">
              <a:lnSpc>
                <a:spcPct val="120000"/>
              </a:lnSpc>
              <a:buFontTx/>
              <a:buNone/>
            </a:pPr>
            <a:r>
              <a:rPr lang="en-US" altLang="zh-CN" sz="1400" dirty="0">
                <a:latin typeface="Helvetica" pitchFamily="2" charset="0"/>
                <a:ea typeface="微软雅黑" panose="020B0503020204020204" pitchFamily="34" charset="-122"/>
              </a:rPr>
              <a:t>public</a:t>
            </a:r>
            <a:r>
              <a:rPr lang="zh-CN" altLang="en-US" sz="1400" dirty="0">
                <a:latin typeface="Helvetica" pitchFamily="2" charset="0"/>
                <a:ea typeface="微软雅黑" panose="020B0503020204020204" pitchFamily="34" charset="-122"/>
              </a:rPr>
              <a:t> </a:t>
            </a:r>
            <a:r>
              <a:rPr lang="en-US" altLang="zh-CN" sz="1400" dirty="0">
                <a:latin typeface="Helvetica" pitchFamily="2" charset="0"/>
                <a:ea typeface="微软雅黑" panose="020B0503020204020204" pitchFamily="34" charset="-122"/>
              </a:rPr>
              <a:t>class</a:t>
            </a:r>
            <a:r>
              <a:rPr lang="zh-CN" altLang="en-US" sz="1400" dirty="0">
                <a:latin typeface="Helvetica" pitchFamily="2" charset="0"/>
                <a:ea typeface="微软雅黑" panose="020B0503020204020204" pitchFamily="34" charset="-122"/>
              </a:rPr>
              <a:t> </a:t>
            </a:r>
            <a:r>
              <a:rPr lang="en-US" altLang="zh-CN" sz="1400" dirty="0">
                <a:latin typeface="Helvetica" pitchFamily="2" charset="0"/>
              </a:rPr>
              <a:t>kitchen</a:t>
            </a:r>
            <a:r>
              <a:rPr lang="zh-CN" altLang="en-US" sz="1400" dirty="0">
                <a:latin typeface="Helvetica" pitchFamily="2" charset="0"/>
                <a:ea typeface="微软雅黑" panose="020B0503020204020204" pitchFamily="34" charset="-122"/>
              </a:rPr>
              <a:t> </a:t>
            </a:r>
            <a:r>
              <a:rPr lang="en-US" altLang="zh-CN" sz="1400" dirty="0">
                <a:latin typeface="Helvetica" pitchFamily="2" charset="0"/>
                <a:ea typeface="微软雅黑" panose="020B0503020204020204" pitchFamily="34" charset="-122"/>
              </a:rPr>
              <a:t>{</a:t>
            </a:r>
          </a:p>
          <a:p>
            <a:pPr lvl="1">
              <a:lnSpc>
                <a:spcPct val="120000"/>
              </a:lnSpc>
            </a:pPr>
            <a:r>
              <a:rPr lang="en-US" altLang="zh-CN" sz="1400" dirty="0">
                <a:latin typeface="Helvetica" pitchFamily="2" charset="0"/>
                <a:ea typeface="微软雅黑" panose="020B0503020204020204" pitchFamily="34" charset="-122"/>
              </a:rPr>
              <a:t>  public void setup(){</a:t>
            </a:r>
          </a:p>
          <a:p>
            <a:pPr lvl="1">
              <a:lnSpc>
                <a:spcPct val="120000"/>
              </a:lnSpc>
            </a:pPr>
            <a:r>
              <a:rPr lang="zh-CN" altLang="en-US" sz="1400" dirty="0">
                <a:latin typeface="Helvetica" pitchFamily="2" charset="0"/>
                <a:ea typeface="微软雅黑" panose="020B0503020204020204" pitchFamily="34" charset="-122"/>
              </a:rPr>
              <a:t>    </a:t>
            </a:r>
            <a:r>
              <a:rPr lang="en-US" altLang="zh-CN" sz="1400" dirty="0">
                <a:latin typeface="Helvetica" pitchFamily="2" charset="0"/>
                <a:ea typeface="微软雅黑" panose="020B0503020204020204" pitchFamily="34" charset="-122"/>
              </a:rPr>
              <a:t> </a:t>
            </a:r>
            <a:r>
              <a:rPr lang="en-US" altLang="zh-CN" sz="1400" dirty="0" err="1">
                <a:latin typeface="Helvetica" pitchFamily="2" charset="0"/>
              </a:rPr>
              <a:t>ElectricOven</a:t>
            </a:r>
            <a:r>
              <a:rPr lang="en-US" altLang="zh-CN" sz="1400" dirty="0">
                <a:latin typeface="Helvetica" pitchFamily="2" charset="0"/>
              </a:rPr>
              <a:t> </a:t>
            </a:r>
            <a:r>
              <a:rPr lang="en-US" altLang="zh-CN" sz="1400" dirty="0" err="1">
                <a:latin typeface="Helvetica" pitchFamily="2" charset="0"/>
              </a:rPr>
              <a:t>mo</a:t>
            </a:r>
            <a:r>
              <a:rPr lang="zh-CN" altLang="en-US" sz="1400" dirty="0">
                <a:latin typeface="Helvetica" pitchFamily="2" charset="0"/>
              </a:rPr>
              <a:t> </a:t>
            </a:r>
            <a:r>
              <a:rPr lang="en-US" altLang="zh-CN" sz="1400" dirty="0">
                <a:latin typeface="Helvetica" pitchFamily="2" charset="0"/>
              </a:rPr>
              <a:t>=</a:t>
            </a:r>
            <a:r>
              <a:rPr lang="zh-CN" altLang="en-US" sz="1400" dirty="0">
                <a:latin typeface="Helvetica" pitchFamily="2" charset="0"/>
              </a:rPr>
              <a:t> </a:t>
            </a:r>
            <a:r>
              <a:rPr lang="en-US" altLang="zh-CN" sz="1400" dirty="0">
                <a:latin typeface="Helvetica" pitchFamily="2" charset="0"/>
              </a:rPr>
              <a:t>new </a:t>
            </a:r>
            <a:r>
              <a:rPr lang="en-US" altLang="zh-CN" sz="1400" dirty="0" err="1">
                <a:latin typeface="Helvetica" pitchFamily="2" charset="0"/>
              </a:rPr>
              <a:t>ElectricOven</a:t>
            </a:r>
            <a:r>
              <a:rPr lang="en-US" altLang="zh-CN" sz="1400" dirty="0">
                <a:latin typeface="Helvetica" pitchFamily="2" charset="0"/>
              </a:rPr>
              <a:t>();</a:t>
            </a:r>
          </a:p>
          <a:p>
            <a:pPr lvl="1">
              <a:lnSpc>
                <a:spcPct val="120000"/>
              </a:lnSpc>
            </a:pPr>
            <a:r>
              <a:rPr lang="zh-CN" altLang="en-US" sz="1400" dirty="0">
                <a:latin typeface="Helvetica" pitchFamily="2" charset="0"/>
              </a:rPr>
              <a:t>      </a:t>
            </a:r>
            <a:r>
              <a:rPr lang="en-US" altLang="zh-CN" sz="1400" dirty="0" err="1">
                <a:latin typeface="Helvetica" pitchFamily="2" charset="0"/>
              </a:rPr>
              <a:t>mo.length</a:t>
            </a:r>
            <a:r>
              <a:rPr lang="en-US" altLang="zh-CN" sz="1400" dirty="0">
                <a:latin typeface="Helvetica" pitchFamily="2" charset="0"/>
              </a:rPr>
              <a:t>=600;</a:t>
            </a:r>
          </a:p>
          <a:p>
            <a:pPr lvl="1">
              <a:lnSpc>
                <a:spcPct val="120000"/>
              </a:lnSpc>
            </a:pPr>
            <a:r>
              <a:rPr lang="en-US" altLang="zh-CN" sz="1400" dirty="0">
                <a:latin typeface="Helvetica" pitchFamily="2" charset="0"/>
              </a:rPr>
              <a:t>      </a:t>
            </a:r>
            <a:r>
              <a:rPr lang="en-US" altLang="zh-CN" sz="1400" dirty="0" err="1">
                <a:latin typeface="Helvetica" pitchFamily="2" charset="0"/>
              </a:rPr>
              <a:t>mo.width</a:t>
            </a:r>
            <a:r>
              <a:rPr lang="en-US" altLang="zh-CN" sz="1400" dirty="0">
                <a:latin typeface="Helvetica" pitchFamily="2" charset="0"/>
              </a:rPr>
              <a:t>=500;</a:t>
            </a:r>
          </a:p>
          <a:p>
            <a:pPr lvl="1">
              <a:lnSpc>
                <a:spcPct val="120000"/>
              </a:lnSpc>
            </a:pPr>
            <a:r>
              <a:rPr lang="en-US" altLang="zh-CN" sz="1400" dirty="0">
                <a:latin typeface="Helvetica" pitchFamily="2" charset="0"/>
              </a:rPr>
              <a:t>      </a:t>
            </a:r>
            <a:r>
              <a:rPr lang="en-US" altLang="zh-CN" sz="1400" dirty="0" err="1">
                <a:latin typeface="Helvetica" pitchFamily="2" charset="0"/>
              </a:rPr>
              <a:t>mo.height</a:t>
            </a:r>
            <a:r>
              <a:rPr lang="en-US" altLang="zh-CN" sz="1400" dirty="0">
                <a:latin typeface="Helvetica" pitchFamily="2" charset="0"/>
              </a:rPr>
              <a:t>=400;</a:t>
            </a:r>
          </a:p>
          <a:p>
            <a:pPr lvl="1">
              <a:lnSpc>
                <a:spcPct val="120000"/>
              </a:lnSpc>
            </a:pPr>
            <a:r>
              <a:rPr lang="en-US" altLang="zh-CN" sz="1400" dirty="0">
                <a:latin typeface="Helvetica" pitchFamily="2" charset="0"/>
              </a:rPr>
              <a:t>      ……</a:t>
            </a:r>
          </a:p>
          <a:p>
            <a:r>
              <a:rPr lang="en-US" altLang="zh-CN" sz="1400" dirty="0">
                <a:latin typeface="Helvetica" pitchFamily="2" charset="0"/>
              </a:rPr>
              <a:t>               </a:t>
            </a:r>
            <a:r>
              <a:rPr lang="en-US" altLang="zh-CN" sz="1400" dirty="0" err="1">
                <a:latin typeface="Helvetica" pitchFamily="2" charset="0"/>
              </a:rPr>
              <a:t>System.out.println</a:t>
            </a:r>
            <a:r>
              <a:rPr lang="en-US" altLang="zh-CN" sz="1400" dirty="0">
                <a:latin typeface="Helvetica" pitchFamily="2" charset="0"/>
              </a:rPr>
              <a:t>(“length=”+ </a:t>
            </a:r>
            <a:r>
              <a:rPr lang="en-US" altLang="zh-CN" sz="1400" dirty="0" err="1">
                <a:latin typeface="Helvetica" pitchFamily="2" charset="0"/>
              </a:rPr>
              <a:t>mo.length</a:t>
            </a:r>
            <a:r>
              <a:rPr lang="en-US" altLang="zh-CN" sz="1400" dirty="0">
                <a:latin typeface="Helvetica" pitchFamily="2" charset="0"/>
              </a:rPr>
              <a:t>);</a:t>
            </a:r>
          </a:p>
          <a:p>
            <a:r>
              <a:rPr lang="en-US" altLang="zh-CN" sz="1400" dirty="0">
                <a:solidFill>
                  <a:srgbClr val="00B050"/>
                </a:solidFill>
                <a:latin typeface="Helvetica" pitchFamily="2" charset="0"/>
              </a:rPr>
              <a:t>               </a:t>
            </a:r>
            <a:r>
              <a:rPr lang="en-US" altLang="zh-CN" sz="1400" dirty="0" err="1">
                <a:latin typeface="Helvetica" pitchFamily="2" charset="0"/>
              </a:rPr>
              <a:t>System.out.println</a:t>
            </a:r>
            <a:r>
              <a:rPr lang="en-US" altLang="zh-CN" sz="1400" dirty="0">
                <a:latin typeface="Helvetica" pitchFamily="2" charset="0"/>
              </a:rPr>
              <a:t>(“width =”+ </a:t>
            </a:r>
            <a:r>
              <a:rPr lang="en-US" altLang="zh-CN" sz="1400" dirty="0" err="1">
                <a:latin typeface="Helvetica" pitchFamily="2" charset="0"/>
              </a:rPr>
              <a:t>mo.width</a:t>
            </a:r>
            <a:r>
              <a:rPr lang="en-US" altLang="zh-CN" sz="1400" dirty="0">
                <a:latin typeface="Helvetica" pitchFamily="2" charset="0"/>
              </a:rPr>
              <a:t>); </a:t>
            </a:r>
          </a:p>
          <a:p>
            <a:r>
              <a:rPr lang="en-US" altLang="zh-CN" sz="1400" dirty="0">
                <a:solidFill>
                  <a:srgbClr val="00B050"/>
                </a:solidFill>
                <a:latin typeface="Helvetica" pitchFamily="2" charset="0"/>
              </a:rPr>
              <a:t>               </a:t>
            </a:r>
            <a:r>
              <a:rPr lang="en-US" altLang="zh-CN" sz="1400" dirty="0">
                <a:solidFill>
                  <a:schemeClr val="tx2"/>
                </a:solidFill>
                <a:latin typeface="Helvetica" pitchFamily="2" charset="0"/>
              </a:rPr>
              <a:t>….</a:t>
            </a:r>
          </a:p>
          <a:p>
            <a:pPr lvl="1"/>
            <a:r>
              <a:rPr lang="en-US" altLang="zh-CN" sz="1400" dirty="0">
                <a:latin typeface="Helvetica" pitchFamily="2" charset="0"/>
              </a:rPr>
              <a:t>    }</a:t>
            </a:r>
          </a:p>
          <a:p>
            <a:r>
              <a:rPr lang="en-US" altLang="zh-CN" sz="1400" dirty="0">
                <a:latin typeface="Helvetica" pitchFamily="2" charset="0"/>
              </a:rPr>
              <a:t>}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E6CB22B-97CD-2D49-91E4-FBD0273AB2CB}"/>
              </a:ext>
            </a:extLst>
          </p:cNvPr>
          <p:cNvSpPr txBox="1"/>
          <p:nvPr/>
        </p:nvSpPr>
        <p:spPr>
          <a:xfrm>
            <a:off x="192746" y="3560522"/>
            <a:ext cx="4372004" cy="11079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sz="1800" dirty="0"/>
              <a:t>缺点：</a:t>
            </a:r>
            <a:endParaRPr kumimoji="1" lang="en-US" altLang="zh-CN" sz="1800" dirty="0"/>
          </a:p>
          <a:p>
            <a:pPr marL="800100" lvl="1" indent="-342900">
              <a:buFont typeface="Wingdings" pitchFamily="2" charset="2"/>
              <a:buChar char="Ø"/>
            </a:pPr>
            <a:r>
              <a:rPr kumimoji="1" lang="zh-CN" altLang="en-US" sz="1600" dirty="0"/>
              <a:t>把初始化责任丢给了类使用者；</a:t>
            </a:r>
            <a:endParaRPr kumimoji="1" lang="en-US" altLang="zh-CN" sz="1600" dirty="0"/>
          </a:p>
          <a:p>
            <a:pPr marL="800100" lvl="1" indent="-342900">
              <a:buFont typeface="Wingdings" pitchFamily="2" charset="2"/>
              <a:buChar char="Ø"/>
            </a:pPr>
            <a:r>
              <a:rPr lang="zh-CN" altLang="en-US" sz="1600" dirty="0"/>
              <a:t>不是一种机制，而是一种要求；</a:t>
            </a:r>
            <a:endParaRPr kumimoji="1" lang="en-US" altLang="zh-CN" sz="1600" dirty="0"/>
          </a:p>
          <a:p>
            <a:pPr marL="800100" lvl="1" indent="-342900">
              <a:buFont typeface="Wingdings" pitchFamily="2" charset="2"/>
              <a:buChar char="Ø"/>
            </a:pPr>
            <a:r>
              <a:rPr lang="en-US" altLang="zh-CN" sz="1600" dirty="0"/>
              <a:t>p</a:t>
            </a:r>
            <a:r>
              <a:rPr kumimoji="1" lang="en-US" altLang="zh-CN" sz="1600" dirty="0"/>
              <a:t>rivate</a:t>
            </a:r>
            <a:r>
              <a:rPr kumimoji="1" lang="zh-CN" altLang="en-US" sz="1600" dirty="0"/>
              <a:t>，</a:t>
            </a:r>
            <a:r>
              <a:rPr kumimoji="1" lang="en-US" altLang="zh-CN" sz="1600" dirty="0"/>
              <a:t>protected </a:t>
            </a:r>
            <a:r>
              <a:rPr kumimoji="1" lang="zh-CN" altLang="en-US" sz="1600" dirty="0"/>
              <a:t>成员无法初始化。</a:t>
            </a:r>
          </a:p>
        </p:txBody>
      </p:sp>
    </p:spTree>
    <p:extLst>
      <p:ext uri="{BB962C8B-B14F-4D97-AF65-F5344CB8AC3E}">
        <p14:creationId xmlns:p14="http://schemas.microsoft.com/office/powerpoint/2010/main" val="172527761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1" grpId="0" build="allAtOnce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0" y="0"/>
            <a:ext cx="5364088" cy="504000"/>
            <a:chOff x="0" y="0"/>
            <a:chExt cx="5364088" cy="504000"/>
          </a:xfrm>
        </p:grpSpPr>
        <p:sp>
          <p:nvSpPr>
            <p:cNvPr id="3" name="矩形 2"/>
            <p:cNvSpPr/>
            <p:nvPr/>
          </p:nvSpPr>
          <p:spPr>
            <a:xfrm>
              <a:off x="0" y="0"/>
              <a:ext cx="763957" cy="504000"/>
            </a:xfrm>
            <a:prstGeom prst="rect">
              <a:avLst/>
            </a:prstGeom>
            <a:solidFill>
              <a:srgbClr val="036E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4" name="矩形 3"/>
            <p:cNvSpPr/>
            <p:nvPr/>
          </p:nvSpPr>
          <p:spPr>
            <a:xfrm>
              <a:off x="993144" y="0"/>
              <a:ext cx="114593" cy="504000"/>
            </a:xfrm>
            <a:prstGeom prst="rect">
              <a:avLst/>
            </a:prstGeom>
            <a:solidFill>
              <a:srgbClr val="036E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1336924" y="51945"/>
              <a:ext cx="402716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indent="0">
                <a:buNone/>
              </a:pPr>
              <a:r>
                <a:rPr lang="zh-CN" altLang="en-US" sz="2000" b="1" dirty="0">
                  <a:ln w="0"/>
                  <a:latin typeface="微软雅黑" panose="020B0503020204020204" pitchFamily="34" charset="-122"/>
                  <a:ea typeface="微软雅黑" panose="020B0503020204020204" pitchFamily="34" charset="-122"/>
                </a:rPr>
                <a:t>类构造方法</a:t>
              </a:r>
              <a:r>
                <a:rPr lang="en-US" altLang="zh-CN" sz="2000" b="1" dirty="0">
                  <a:ln w="0"/>
                  <a:latin typeface="微软雅黑" panose="020B0503020204020204" pitchFamily="34" charset="-122"/>
                  <a:ea typeface="微软雅黑" panose="020B0503020204020204" pitchFamily="34" charset="-122"/>
                </a:rPr>
                <a:t>(constructor)</a:t>
              </a:r>
            </a:p>
          </p:txBody>
        </p:sp>
      </p:grpSp>
      <p:sp>
        <p:nvSpPr>
          <p:cNvPr id="73" name="矩形 72"/>
          <p:cNvSpPr/>
          <p:nvPr/>
        </p:nvSpPr>
        <p:spPr>
          <a:xfrm>
            <a:off x="683568" y="1088447"/>
            <a:ext cx="8136904" cy="3627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类的一种特殊成员方法，作用是</a:t>
            </a:r>
            <a:r>
              <a:rPr lang="zh-CN" altLang="en-US" sz="1600" dirty="0">
                <a:solidFill>
                  <a:srgbClr val="223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在创建对象时，同时被调用进行必要的初始化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</p:txBody>
      </p:sp>
      <p:sp>
        <p:nvSpPr>
          <p:cNvPr id="33" name="矩形 32"/>
          <p:cNvSpPr/>
          <p:nvPr/>
        </p:nvSpPr>
        <p:spPr>
          <a:xfrm>
            <a:off x="683568" y="626773"/>
            <a:ext cx="3168352" cy="3965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eaLnBrk="1" hangingPunct="1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zh-CN" altLang="en-US" sz="1800" b="1" dirty="0">
                <a:solidFill>
                  <a:schemeClr val="hlin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构造方法的作用与特点</a:t>
            </a:r>
            <a:r>
              <a:rPr lang="en-US" altLang="zh-CN" sz="1800" b="1" dirty="0">
                <a:solidFill>
                  <a:schemeClr val="hlin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1475656" y="1724830"/>
            <a:ext cx="7200800" cy="2610541"/>
            <a:chOff x="1547664" y="1635646"/>
            <a:chExt cx="7200800" cy="2610541"/>
          </a:xfrm>
        </p:grpSpPr>
        <p:grpSp>
          <p:nvGrpSpPr>
            <p:cNvPr id="78" name="组合 77"/>
            <p:cNvGrpSpPr/>
            <p:nvPr/>
          </p:nvGrpSpPr>
          <p:grpSpPr>
            <a:xfrm>
              <a:off x="1547664" y="1635646"/>
              <a:ext cx="6336704" cy="2610541"/>
              <a:chOff x="2051720" y="1416628"/>
              <a:chExt cx="6336704" cy="2610541"/>
            </a:xfrm>
          </p:grpSpPr>
          <p:grpSp>
            <p:nvGrpSpPr>
              <p:cNvPr id="52" name="组合 51"/>
              <p:cNvGrpSpPr>
                <a:grpSpLocks noChangeAspect="1"/>
              </p:cNvGrpSpPr>
              <p:nvPr/>
            </p:nvGrpSpPr>
            <p:grpSpPr>
              <a:xfrm>
                <a:off x="2051720" y="1491630"/>
                <a:ext cx="2426184" cy="2520000"/>
                <a:chOff x="1974850" y="1820441"/>
                <a:chExt cx="3851809" cy="4000753"/>
              </a:xfrm>
            </p:grpSpPr>
            <p:grpSp>
              <p:nvGrpSpPr>
                <p:cNvPr id="53" name="组合 52"/>
                <p:cNvGrpSpPr/>
                <p:nvPr/>
              </p:nvGrpSpPr>
              <p:grpSpPr>
                <a:xfrm>
                  <a:off x="4141093" y="1820441"/>
                  <a:ext cx="694122" cy="765262"/>
                  <a:chOff x="2051050" y="4567238"/>
                  <a:chExt cx="1016000" cy="1120130"/>
                </a:xfrm>
              </p:grpSpPr>
              <p:sp>
                <p:nvSpPr>
                  <p:cNvPr id="70" name="椭圆 69"/>
                  <p:cNvSpPr/>
                  <p:nvPr/>
                </p:nvSpPr>
                <p:spPr>
                  <a:xfrm>
                    <a:off x="2060662" y="5498896"/>
                    <a:ext cx="1006388" cy="188472"/>
                  </a:xfrm>
                  <a:prstGeom prst="ellipse">
                    <a:avLst/>
                  </a:prstGeom>
                  <a:gradFill flip="none" rotWithShape="1">
                    <a:gsLst>
                      <a:gs pos="97000">
                        <a:sysClr val="windowText" lastClr="000000">
                          <a:alpha val="0"/>
                        </a:sysClr>
                      </a:gs>
                      <a:gs pos="0">
                        <a:sysClr val="windowText" lastClr="000000">
                          <a:alpha val="54000"/>
                        </a:sysClr>
                      </a:gs>
                    </a:gsLst>
                    <a:path path="shape">
                      <a:fillToRect l="50000" t="50000" r="50000" b="50000"/>
                    </a:path>
                    <a:tileRect/>
                  </a:gra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ysClr val="window" lastClr="FFFFFF"/>
                      </a:solidFill>
                      <a:effectLst/>
                      <a:uLnTx/>
                      <a:uFillTx/>
                      <a:latin typeface="Calibri"/>
                      <a:ea typeface="微软雅黑" pitchFamily="34" charset="-122"/>
                      <a:cs typeface="+mn-cs"/>
                    </a:endParaRPr>
                  </a:p>
                </p:txBody>
              </p:sp>
              <p:sp>
                <p:nvSpPr>
                  <p:cNvPr id="71" name="Oval 19"/>
                  <p:cNvSpPr>
                    <a:spLocks noChangeArrowheads="1"/>
                  </p:cNvSpPr>
                  <p:nvPr/>
                </p:nvSpPr>
                <p:spPr bwMode="auto">
                  <a:xfrm>
                    <a:off x="2051050" y="4567238"/>
                    <a:ext cx="1016000" cy="1016000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rgbClr val="FFFFFF"/>
                      </a:gs>
                      <a:gs pos="100000">
                        <a:srgbClr val="C5C5C5"/>
                      </a:gs>
                    </a:gsLst>
                    <a:path path="shape">
                      <a:fillToRect l="50000" t="50000" r="50000" b="50000"/>
                    </a:path>
                  </a:gradFill>
                  <a:ln w="9525">
                    <a:solidFill>
                      <a:srgbClr val="C5C5C5"/>
                    </a:solidFill>
                    <a:round/>
                    <a:headEnd/>
                    <a:tailEnd/>
                  </a:ln>
                  <a:effectLst/>
                </p:spPr>
                <p:txBody>
                  <a:bodyPr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2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4D4D4D"/>
                      </a:solidFill>
                      <a:effectLst/>
                      <a:uLnTx/>
                      <a:uFillTx/>
                      <a:latin typeface="Arial" pitchFamily="34" charset="0"/>
                      <a:ea typeface="微软雅黑" pitchFamily="34" charset="-122"/>
                    </a:endParaRPr>
                  </a:p>
                </p:txBody>
              </p:sp>
              <p:sp>
                <p:nvSpPr>
                  <p:cNvPr id="72" name="未知"/>
                  <p:cNvSpPr>
                    <a:spLocks/>
                  </p:cNvSpPr>
                  <p:nvPr/>
                </p:nvSpPr>
                <p:spPr bwMode="auto">
                  <a:xfrm>
                    <a:off x="2184402" y="4594495"/>
                    <a:ext cx="755648" cy="324104"/>
                  </a:xfrm>
                  <a:custGeom>
                    <a:avLst/>
                    <a:gdLst>
                      <a:gd name="T0" fmla="*/ 729 w 1321"/>
                      <a:gd name="T1" fmla="*/ 203 h 712"/>
                      <a:gd name="T2" fmla="*/ 738 w 1321"/>
                      <a:gd name="T3" fmla="*/ 224 h 712"/>
                      <a:gd name="T4" fmla="*/ 740 w 1321"/>
                      <a:gd name="T5" fmla="*/ 244 h 712"/>
                      <a:gd name="T6" fmla="*/ 737 w 1321"/>
                      <a:gd name="T7" fmla="*/ 262 h 712"/>
                      <a:gd name="T8" fmla="*/ 727 w 1321"/>
                      <a:gd name="T9" fmla="*/ 279 h 712"/>
                      <a:gd name="T10" fmla="*/ 713 w 1321"/>
                      <a:gd name="T11" fmla="*/ 294 h 712"/>
                      <a:gd name="T12" fmla="*/ 694 w 1321"/>
                      <a:gd name="T13" fmla="*/ 306 h 712"/>
                      <a:gd name="T14" fmla="*/ 670 w 1321"/>
                      <a:gd name="T15" fmla="*/ 318 h 712"/>
                      <a:gd name="T16" fmla="*/ 643 w 1321"/>
                      <a:gd name="T17" fmla="*/ 329 h 712"/>
                      <a:gd name="T18" fmla="*/ 612 w 1321"/>
                      <a:gd name="T19" fmla="*/ 338 h 712"/>
                      <a:gd name="T20" fmla="*/ 578 w 1321"/>
                      <a:gd name="T21" fmla="*/ 346 h 712"/>
                      <a:gd name="T22" fmla="*/ 542 w 1321"/>
                      <a:gd name="T23" fmla="*/ 352 h 712"/>
                      <a:gd name="T24" fmla="*/ 502 w 1321"/>
                      <a:gd name="T25" fmla="*/ 357 h 712"/>
                      <a:gd name="T26" fmla="*/ 462 w 1321"/>
                      <a:gd name="T27" fmla="*/ 360 h 712"/>
                      <a:gd name="T28" fmla="*/ 445 w 1321"/>
                      <a:gd name="T29" fmla="*/ 361 h 712"/>
                      <a:gd name="T30" fmla="*/ 267 w 1321"/>
                      <a:gd name="T31" fmla="*/ 361 h 712"/>
                      <a:gd name="T32" fmla="*/ 264 w 1321"/>
                      <a:gd name="T33" fmla="*/ 361 h 712"/>
                      <a:gd name="T34" fmla="*/ 229 w 1321"/>
                      <a:gd name="T35" fmla="*/ 359 h 712"/>
                      <a:gd name="T36" fmla="*/ 195 w 1321"/>
                      <a:gd name="T37" fmla="*/ 357 h 712"/>
                      <a:gd name="T38" fmla="*/ 162 w 1321"/>
                      <a:gd name="T39" fmla="*/ 353 h 712"/>
                      <a:gd name="T40" fmla="*/ 132 w 1321"/>
                      <a:gd name="T41" fmla="*/ 349 h 712"/>
                      <a:gd name="T42" fmla="*/ 104 w 1321"/>
                      <a:gd name="T43" fmla="*/ 343 h 712"/>
                      <a:gd name="T44" fmla="*/ 79 w 1321"/>
                      <a:gd name="T45" fmla="*/ 336 h 712"/>
                      <a:gd name="T46" fmla="*/ 57 w 1321"/>
                      <a:gd name="T47" fmla="*/ 329 h 712"/>
                      <a:gd name="T48" fmla="*/ 38 w 1321"/>
                      <a:gd name="T49" fmla="*/ 319 h 712"/>
                      <a:gd name="T50" fmla="*/ 22 w 1321"/>
                      <a:gd name="T51" fmla="*/ 308 h 712"/>
                      <a:gd name="T52" fmla="*/ 10 w 1321"/>
                      <a:gd name="T53" fmla="*/ 296 h 712"/>
                      <a:gd name="T54" fmla="*/ 3 w 1321"/>
                      <a:gd name="T55" fmla="*/ 281 h 712"/>
                      <a:gd name="T56" fmla="*/ 0 w 1321"/>
                      <a:gd name="T57" fmla="*/ 266 h 712"/>
                      <a:gd name="T58" fmla="*/ 0 w 1321"/>
                      <a:gd name="T59" fmla="*/ 264 h 712"/>
                      <a:gd name="T60" fmla="*/ 2 w 1321"/>
                      <a:gd name="T61" fmla="*/ 247 h 712"/>
                      <a:gd name="T62" fmla="*/ 9 w 1321"/>
                      <a:gd name="T63" fmla="*/ 226 h 712"/>
                      <a:gd name="T64" fmla="*/ 29 w 1321"/>
                      <a:gd name="T65" fmla="*/ 188 h 712"/>
                      <a:gd name="T66" fmla="*/ 53 w 1321"/>
                      <a:gd name="T67" fmla="*/ 152 h 712"/>
                      <a:gd name="T68" fmla="*/ 82 w 1321"/>
                      <a:gd name="T69" fmla="*/ 119 h 712"/>
                      <a:gd name="T70" fmla="*/ 114 w 1321"/>
                      <a:gd name="T71" fmla="*/ 89 h 712"/>
                      <a:gd name="T72" fmla="*/ 151 w 1321"/>
                      <a:gd name="T73" fmla="*/ 63 h 712"/>
                      <a:gd name="T74" fmla="*/ 191 w 1321"/>
                      <a:gd name="T75" fmla="*/ 42 h 712"/>
                      <a:gd name="T76" fmla="*/ 232 w 1321"/>
                      <a:gd name="T77" fmla="*/ 24 h 712"/>
                      <a:gd name="T78" fmla="*/ 278 w 1321"/>
                      <a:gd name="T79" fmla="*/ 11 h 712"/>
                      <a:gd name="T80" fmla="*/ 325 w 1321"/>
                      <a:gd name="T81" fmla="*/ 3 h 712"/>
                      <a:gd name="T82" fmla="*/ 374 w 1321"/>
                      <a:gd name="T83" fmla="*/ 0 h 712"/>
                      <a:gd name="T84" fmla="*/ 374 w 1321"/>
                      <a:gd name="T85" fmla="*/ 0 h 712"/>
                      <a:gd name="T86" fmla="*/ 425 w 1321"/>
                      <a:gd name="T87" fmla="*/ 3 h 712"/>
                      <a:gd name="T88" fmla="*/ 474 w 1321"/>
                      <a:gd name="T89" fmla="*/ 12 h 712"/>
                      <a:gd name="T90" fmla="*/ 522 w 1321"/>
                      <a:gd name="T91" fmla="*/ 27 h 712"/>
                      <a:gd name="T92" fmla="*/ 566 w 1321"/>
                      <a:gd name="T93" fmla="*/ 46 h 712"/>
                      <a:gd name="T94" fmla="*/ 606 w 1321"/>
                      <a:gd name="T95" fmla="*/ 69 h 712"/>
                      <a:gd name="T96" fmla="*/ 644 w 1321"/>
                      <a:gd name="T97" fmla="*/ 98 h 712"/>
                      <a:gd name="T98" fmla="*/ 677 w 1321"/>
                      <a:gd name="T99" fmla="*/ 130 h 712"/>
                      <a:gd name="T100" fmla="*/ 705 w 1321"/>
                      <a:gd name="T101" fmla="*/ 165 h 712"/>
                      <a:gd name="T102" fmla="*/ 729 w 1321"/>
                      <a:gd name="T103" fmla="*/ 203 h 712"/>
                      <a:gd name="T104" fmla="*/ 729 w 1321"/>
                      <a:gd name="T105" fmla="*/ 203 h 712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60000 65536"/>
                      <a:gd name="T133" fmla="*/ 0 60000 65536"/>
                      <a:gd name="T134" fmla="*/ 0 60000 65536"/>
                      <a:gd name="T135" fmla="*/ 0 60000 65536"/>
                      <a:gd name="T136" fmla="*/ 0 60000 65536"/>
                      <a:gd name="T137" fmla="*/ 0 60000 65536"/>
                      <a:gd name="T138" fmla="*/ 0 60000 65536"/>
                      <a:gd name="T139" fmla="*/ 0 60000 65536"/>
                      <a:gd name="T140" fmla="*/ 0 60000 65536"/>
                      <a:gd name="T141" fmla="*/ 0 60000 65536"/>
                      <a:gd name="T142" fmla="*/ 0 60000 65536"/>
                      <a:gd name="T143" fmla="*/ 0 60000 65536"/>
                      <a:gd name="T144" fmla="*/ 0 60000 65536"/>
                      <a:gd name="T145" fmla="*/ 0 60000 65536"/>
                      <a:gd name="T146" fmla="*/ 0 60000 65536"/>
                      <a:gd name="T147" fmla="*/ 0 60000 65536"/>
                      <a:gd name="T148" fmla="*/ 0 60000 65536"/>
                      <a:gd name="T149" fmla="*/ 0 60000 65536"/>
                      <a:gd name="T150" fmla="*/ 0 60000 65536"/>
                      <a:gd name="T151" fmla="*/ 0 60000 65536"/>
                      <a:gd name="T152" fmla="*/ 0 60000 65536"/>
                      <a:gd name="T153" fmla="*/ 0 60000 65536"/>
                      <a:gd name="T154" fmla="*/ 0 60000 65536"/>
                      <a:gd name="T155" fmla="*/ 0 60000 65536"/>
                      <a:gd name="T156" fmla="*/ 0 60000 65536"/>
                      <a:gd name="T157" fmla="*/ 0 60000 65536"/>
                      <a:gd name="T158" fmla="*/ 0 60000 65536"/>
                      <a:gd name="T159" fmla="*/ 0 w 1321"/>
                      <a:gd name="T160" fmla="*/ 0 h 712"/>
                      <a:gd name="T161" fmla="*/ 1321 w 1321"/>
                      <a:gd name="T162" fmla="*/ 712 h 712"/>
                    </a:gdLst>
                    <a:ahLst/>
                    <a:cxnLst>
                      <a:cxn ang="T106">
                        <a:pos x="T0" y="T1"/>
                      </a:cxn>
                      <a:cxn ang="T107">
                        <a:pos x="T2" y="T3"/>
                      </a:cxn>
                      <a:cxn ang="T108">
                        <a:pos x="T4" y="T5"/>
                      </a:cxn>
                      <a:cxn ang="T109">
                        <a:pos x="T6" y="T7"/>
                      </a:cxn>
                      <a:cxn ang="T110">
                        <a:pos x="T8" y="T9"/>
                      </a:cxn>
                      <a:cxn ang="T111">
                        <a:pos x="T10" y="T11"/>
                      </a:cxn>
                      <a:cxn ang="T112">
                        <a:pos x="T12" y="T13"/>
                      </a:cxn>
                      <a:cxn ang="T113">
                        <a:pos x="T14" y="T15"/>
                      </a:cxn>
                      <a:cxn ang="T114">
                        <a:pos x="T16" y="T17"/>
                      </a:cxn>
                      <a:cxn ang="T115">
                        <a:pos x="T18" y="T19"/>
                      </a:cxn>
                      <a:cxn ang="T116">
                        <a:pos x="T20" y="T21"/>
                      </a:cxn>
                      <a:cxn ang="T117">
                        <a:pos x="T22" y="T23"/>
                      </a:cxn>
                      <a:cxn ang="T118">
                        <a:pos x="T24" y="T25"/>
                      </a:cxn>
                      <a:cxn ang="T119">
                        <a:pos x="T26" y="T27"/>
                      </a:cxn>
                      <a:cxn ang="T120">
                        <a:pos x="T28" y="T29"/>
                      </a:cxn>
                      <a:cxn ang="T121">
                        <a:pos x="T30" y="T31"/>
                      </a:cxn>
                      <a:cxn ang="T122">
                        <a:pos x="T32" y="T33"/>
                      </a:cxn>
                      <a:cxn ang="T123">
                        <a:pos x="T34" y="T35"/>
                      </a:cxn>
                      <a:cxn ang="T124">
                        <a:pos x="T36" y="T37"/>
                      </a:cxn>
                      <a:cxn ang="T125">
                        <a:pos x="T38" y="T39"/>
                      </a:cxn>
                      <a:cxn ang="T126">
                        <a:pos x="T40" y="T41"/>
                      </a:cxn>
                      <a:cxn ang="T127">
                        <a:pos x="T42" y="T43"/>
                      </a:cxn>
                      <a:cxn ang="T128">
                        <a:pos x="T44" y="T45"/>
                      </a:cxn>
                      <a:cxn ang="T129">
                        <a:pos x="T46" y="T47"/>
                      </a:cxn>
                      <a:cxn ang="T130">
                        <a:pos x="T48" y="T49"/>
                      </a:cxn>
                      <a:cxn ang="T131">
                        <a:pos x="T50" y="T51"/>
                      </a:cxn>
                      <a:cxn ang="T132">
                        <a:pos x="T52" y="T53"/>
                      </a:cxn>
                      <a:cxn ang="T133">
                        <a:pos x="T54" y="T55"/>
                      </a:cxn>
                      <a:cxn ang="T134">
                        <a:pos x="T56" y="T57"/>
                      </a:cxn>
                      <a:cxn ang="T135">
                        <a:pos x="T58" y="T59"/>
                      </a:cxn>
                      <a:cxn ang="T136">
                        <a:pos x="T60" y="T61"/>
                      </a:cxn>
                      <a:cxn ang="T137">
                        <a:pos x="T62" y="T63"/>
                      </a:cxn>
                      <a:cxn ang="T138">
                        <a:pos x="T64" y="T65"/>
                      </a:cxn>
                      <a:cxn ang="T139">
                        <a:pos x="T66" y="T67"/>
                      </a:cxn>
                      <a:cxn ang="T140">
                        <a:pos x="T68" y="T69"/>
                      </a:cxn>
                      <a:cxn ang="T141">
                        <a:pos x="T70" y="T71"/>
                      </a:cxn>
                      <a:cxn ang="T142">
                        <a:pos x="T72" y="T73"/>
                      </a:cxn>
                      <a:cxn ang="T143">
                        <a:pos x="T74" y="T75"/>
                      </a:cxn>
                      <a:cxn ang="T144">
                        <a:pos x="T76" y="T77"/>
                      </a:cxn>
                      <a:cxn ang="T145">
                        <a:pos x="T78" y="T79"/>
                      </a:cxn>
                      <a:cxn ang="T146">
                        <a:pos x="T80" y="T81"/>
                      </a:cxn>
                      <a:cxn ang="T147">
                        <a:pos x="T82" y="T83"/>
                      </a:cxn>
                      <a:cxn ang="T148">
                        <a:pos x="T84" y="T85"/>
                      </a:cxn>
                      <a:cxn ang="T149">
                        <a:pos x="T86" y="T87"/>
                      </a:cxn>
                      <a:cxn ang="T150">
                        <a:pos x="T88" y="T89"/>
                      </a:cxn>
                      <a:cxn ang="T151">
                        <a:pos x="T90" y="T91"/>
                      </a:cxn>
                      <a:cxn ang="T152">
                        <a:pos x="T92" y="T93"/>
                      </a:cxn>
                      <a:cxn ang="T153">
                        <a:pos x="T94" y="T95"/>
                      </a:cxn>
                      <a:cxn ang="T154">
                        <a:pos x="T96" y="T97"/>
                      </a:cxn>
                      <a:cxn ang="T155">
                        <a:pos x="T98" y="T99"/>
                      </a:cxn>
                      <a:cxn ang="T156">
                        <a:pos x="T100" y="T101"/>
                      </a:cxn>
                      <a:cxn ang="T157">
                        <a:pos x="T102" y="T103"/>
                      </a:cxn>
                      <a:cxn ang="T158">
                        <a:pos x="T104" y="T105"/>
                      </a:cxn>
                    </a:cxnLst>
                    <a:rect l="T159" t="T160" r="T161" b="T162"/>
                    <a:pathLst>
                      <a:path w="1321" h="712">
                        <a:moveTo>
                          <a:pt x="1301" y="401"/>
                        </a:moveTo>
                        <a:lnTo>
                          <a:pt x="1317" y="442"/>
                        </a:lnTo>
                        <a:lnTo>
                          <a:pt x="1321" y="481"/>
                        </a:lnTo>
                        <a:lnTo>
                          <a:pt x="1315" y="516"/>
                        </a:lnTo>
                        <a:lnTo>
                          <a:pt x="1298" y="550"/>
                        </a:lnTo>
                        <a:lnTo>
                          <a:pt x="1272" y="579"/>
                        </a:lnTo>
                        <a:lnTo>
                          <a:pt x="1239" y="604"/>
                        </a:lnTo>
                        <a:lnTo>
                          <a:pt x="1196" y="628"/>
                        </a:lnTo>
                        <a:lnTo>
                          <a:pt x="1147" y="649"/>
                        </a:lnTo>
                        <a:lnTo>
                          <a:pt x="1092" y="667"/>
                        </a:lnTo>
                        <a:lnTo>
                          <a:pt x="1031" y="683"/>
                        </a:lnTo>
                        <a:lnTo>
                          <a:pt x="967" y="694"/>
                        </a:lnTo>
                        <a:lnTo>
                          <a:pt x="896" y="704"/>
                        </a:lnTo>
                        <a:lnTo>
                          <a:pt x="824" y="710"/>
                        </a:lnTo>
                        <a:lnTo>
                          <a:pt x="795" y="712"/>
                        </a:lnTo>
                        <a:lnTo>
                          <a:pt x="476" y="712"/>
                        </a:lnTo>
                        <a:lnTo>
                          <a:pt x="472" y="712"/>
                        </a:lnTo>
                        <a:lnTo>
                          <a:pt x="409" y="708"/>
                        </a:lnTo>
                        <a:lnTo>
                          <a:pt x="348" y="704"/>
                        </a:lnTo>
                        <a:lnTo>
                          <a:pt x="290" y="696"/>
                        </a:lnTo>
                        <a:lnTo>
                          <a:pt x="235" y="689"/>
                        </a:lnTo>
                        <a:lnTo>
                          <a:pt x="186" y="677"/>
                        </a:lnTo>
                        <a:lnTo>
                          <a:pt x="141" y="663"/>
                        </a:lnTo>
                        <a:lnTo>
                          <a:pt x="102" y="648"/>
                        </a:lnTo>
                        <a:lnTo>
                          <a:pt x="67" y="630"/>
                        </a:lnTo>
                        <a:lnTo>
                          <a:pt x="39" y="608"/>
                        </a:lnTo>
                        <a:lnTo>
                          <a:pt x="18" y="583"/>
                        </a:lnTo>
                        <a:lnTo>
                          <a:pt x="6" y="554"/>
                        </a:lnTo>
                        <a:lnTo>
                          <a:pt x="0" y="524"/>
                        </a:lnTo>
                        <a:lnTo>
                          <a:pt x="0" y="520"/>
                        </a:lnTo>
                        <a:lnTo>
                          <a:pt x="4" y="487"/>
                        </a:lnTo>
                        <a:lnTo>
                          <a:pt x="16" y="446"/>
                        </a:lnTo>
                        <a:lnTo>
                          <a:pt x="51" y="370"/>
                        </a:lnTo>
                        <a:lnTo>
                          <a:pt x="94" y="299"/>
                        </a:lnTo>
                        <a:lnTo>
                          <a:pt x="147" y="235"/>
                        </a:lnTo>
                        <a:lnTo>
                          <a:pt x="204" y="176"/>
                        </a:lnTo>
                        <a:lnTo>
                          <a:pt x="270" y="125"/>
                        </a:lnTo>
                        <a:lnTo>
                          <a:pt x="341" y="82"/>
                        </a:lnTo>
                        <a:lnTo>
                          <a:pt x="415" y="47"/>
                        </a:lnTo>
                        <a:lnTo>
                          <a:pt x="497" y="21"/>
                        </a:lnTo>
                        <a:lnTo>
                          <a:pt x="581" y="6"/>
                        </a:lnTo>
                        <a:lnTo>
                          <a:pt x="667" y="0"/>
                        </a:lnTo>
                        <a:lnTo>
                          <a:pt x="759" y="6"/>
                        </a:lnTo>
                        <a:lnTo>
                          <a:pt x="847" y="23"/>
                        </a:lnTo>
                        <a:lnTo>
                          <a:pt x="932" y="53"/>
                        </a:lnTo>
                        <a:lnTo>
                          <a:pt x="1010" y="90"/>
                        </a:lnTo>
                        <a:lnTo>
                          <a:pt x="1082" y="137"/>
                        </a:lnTo>
                        <a:lnTo>
                          <a:pt x="1149" y="194"/>
                        </a:lnTo>
                        <a:lnTo>
                          <a:pt x="1208" y="256"/>
                        </a:lnTo>
                        <a:lnTo>
                          <a:pt x="1258" y="325"/>
                        </a:lnTo>
                        <a:lnTo>
                          <a:pt x="1301" y="401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FFFFFF"/>
                      </a:gs>
                      <a:gs pos="100000">
                        <a:srgbClr val="FF0000">
                          <a:alpha val="0"/>
                        </a:srgbClr>
                      </a:gs>
                    </a:gsLst>
                    <a:lin ang="5400000" scaled="1"/>
                  </a:gradFill>
                  <a:ln>
                    <a:noFill/>
                  </a:ln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ea typeface="微软雅黑" pitchFamily="34" charset="-122"/>
                    </a:endParaRPr>
                  </a:p>
                </p:txBody>
              </p:sp>
            </p:grpSp>
            <p:sp>
              <p:nvSpPr>
                <p:cNvPr id="54" name="Rectangle 5"/>
                <p:cNvSpPr>
                  <a:spLocks noChangeArrowheads="1"/>
                </p:cNvSpPr>
                <p:nvPr/>
              </p:nvSpPr>
              <p:spPr bwMode="gray">
                <a:xfrm rot="19260000" flipV="1">
                  <a:off x="3381375" y="2606675"/>
                  <a:ext cx="1093788" cy="98425"/>
                </a:xfrm>
                <a:prstGeom prst="roundRect">
                  <a:avLst>
                    <a:gd name="adj" fmla="val 38275"/>
                  </a:avLst>
                </a:prstGeom>
                <a:gradFill rotWithShape="1">
                  <a:gsLst>
                    <a:gs pos="833">
                      <a:srgbClr val="A9A9A9"/>
                    </a:gs>
                    <a:gs pos="31000">
                      <a:srgbClr val="F9F9F9"/>
                    </a:gs>
                    <a:gs pos="100000">
                      <a:srgbClr val="5F5F5F"/>
                    </a:gs>
                  </a:gsLst>
                  <a:lin ang="16200000" scaled="0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ea typeface="微软雅黑" pitchFamily="34" charset="-122"/>
                  </a:endParaRPr>
                </a:p>
              </p:txBody>
            </p:sp>
            <p:grpSp>
              <p:nvGrpSpPr>
                <p:cNvPr id="55" name="组合 54"/>
                <p:cNvGrpSpPr/>
                <p:nvPr/>
              </p:nvGrpSpPr>
              <p:grpSpPr>
                <a:xfrm>
                  <a:off x="2581274" y="2414588"/>
                  <a:ext cx="1419226" cy="1571365"/>
                  <a:chOff x="2581274" y="2414588"/>
                  <a:chExt cx="1419226" cy="1571365"/>
                </a:xfrm>
              </p:grpSpPr>
              <p:sp>
                <p:nvSpPr>
                  <p:cNvPr id="66" name="椭圆 65"/>
                  <p:cNvSpPr/>
                  <p:nvPr/>
                </p:nvSpPr>
                <p:spPr>
                  <a:xfrm>
                    <a:off x="2581274" y="3720165"/>
                    <a:ext cx="1419226" cy="265788"/>
                  </a:xfrm>
                  <a:prstGeom prst="ellipse">
                    <a:avLst/>
                  </a:prstGeom>
                  <a:gradFill flip="none" rotWithShape="1">
                    <a:gsLst>
                      <a:gs pos="97000">
                        <a:sysClr val="windowText" lastClr="000000">
                          <a:alpha val="0"/>
                        </a:sysClr>
                      </a:gs>
                      <a:gs pos="0">
                        <a:sysClr val="windowText" lastClr="000000">
                          <a:alpha val="54000"/>
                        </a:sysClr>
                      </a:gs>
                    </a:gsLst>
                    <a:path path="shape">
                      <a:fillToRect l="50000" t="50000" r="50000" b="50000"/>
                    </a:path>
                    <a:tileRect/>
                  </a:gra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ysClr val="window" lastClr="FFFFFF"/>
                      </a:solidFill>
                      <a:effectLst/>
                      <a:uLnTx/>
                      <a:uFillTx/>
                      <a:latin typeface="Calibri"/>
                      <a:ea typeface="微软雅黑" pitchFamily="34" charset="-122"/>
                      <a:cs typeface="+mn-cs"/>
                    </a:endParaRPr>
                  </a:p>
                </p:txBody>
              </p:sp>
              <p:grpSp>
                <p:nvGrpSpPr>
                  <p:cNvPr id="67" name="组合 66"/>
                  <p:cNvGrpSpPr/>
                  <p:nvPr/>
                </p:nvGrpSpPr>
                <p:grpSpPr>
                  <a:xfrm>
                    <a:off x="2606675" y="2414588"/>
                    <a:ext cx="1368425" cy="1368425"/>
                    <a:chOff x="2606675" y="2414588"/>
                    <a:chExt cx="1368425" cy="1368425"/>
                  </a:xfrm>
                </p:grpSpPr>
                <p:sp>
                  <p:nvSpPr>
                    <p:cNvPr id="68" name="Oval 19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606675" y="2414588"/>
                      <a:ext cx="1368425" cy="1368425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2676FF">
                            <a:lumMod val="40000"/>
                            <a:lumOff val="60000"/>
                          </a:srgbClr>
                        </a:gs>
                        <a:gs pos="100000">
                          <a:srgbClr val="2676FF"/>
                        </a:gs>
                      </a:gsLst>
                      <a:path path="shape">
                        <a:fillToRect l="50000" t="50000" r="50000" b="50000"/>
                      </a:path>
                    </a:gradFill>
                    <a:ln w="9525">
                      <a:solidFill>
                        <a:srgbClr val="2676FF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ysClr val="window" lastClr="FFFFFF"/>
                        </a:solidFill>
                        <a:effectLst/>
                        <a:uLnTx/>
                        <a:uFillTx/>
                        <a:latin typeface="Arial" pitchFamily="34" charset="0"/>
                        <a:ea typeface="微软雅黑" pitchFamily="34" charset="-122"/>
                      </a:endParaRPr>
                    </a:p>
                  </p:txBody>
                </p:sp>
                <p:sp>
                  <p:nvSpPr>
                    <p:cNvPr id="69" name="未知"/>
                    <p:cNvSpPr>
                      <a:spLocks/>
                    </p:cNvSpPr>
                    <p:nvPr/>
                  </p:nvSpPr>
                  <p:spPr bwMode="auto">
                    <a:xfrm>
                      <a:off x="2720975" y="2454275"/>
                      <a:ext cx="1139825" cy="555625"/>
                    </a:xfrm>
                    <a:custGeom>
                      <a:avLst/>
                      <a:gdLst>
                        <a:gd name="T0" fmla="*/ 729 w 1321"/>
                        <a:gd name="T1" fmla="*/ 203 h 712"/>
                        <a:gd name="T2" fmla="*/ 738 w 1321"/>
                        <a:gd name="T3" fmla="*/ 224 h 712"/>
                        <a:gd name="T4" fmla="*/ 740 w 1321"/>
                        <a:gd name="T5" fmla="*/ 244 h 712"/>
                        <a:gd name="T6" fmla="*/ 737 w 1321"/>
                        <a:gd name="T7" fmla="*/ 262 h 712"/>
                        <a:gd name="T8" fmla="*/ 727 w 1321"/>
                        <a:gd name="T9" fmla="*/ 279 h 712"/>
                        <a:gd name="T10" fmla="*/ 713 w 1321"/>
                        <a:gd name="T11" fmla="*/ 294 h 712"/>
                        <a:gd name="T12" fmla="*/ 694 w 1321"/>
                        <a:gd name="T13" fmla="*/ 306 h 712"/>
                        <a:gd name="T14" fmla="*/ 670 w 1321"/>
                        <a:gd name="T15" fmla="*/ 318 h 712"/>
                        <a:gd name="T16" fmla="*/ 643 w 1321"/>
                        <a:gd name="T17" fmla="*/ 329 h 712"/>
                        <a:gd name="T18" fmla="*/ 612 w 1321"/>
                        <a:gd name="T19" fmla="*/ 338 h 712"/>
                        <a:gd name="T20" fmla="*/ 578 w 1321"/>
                        <a:gd name="T21" fmla="*/ 346 h 712"/>
                        <a:gd name="T22" fmla="*/ 542 w 1321"/>
                        <a:gd name="T23" fmla="*/ 352 h 712"/>
                        <a:gd name="T24" fmla="*/ 502 w 1321"/>
                        <a:gd name="T25" fmla="*/ 357 h 712"/>
                        <a:gd name="T26" fmla="*/ 462 w 1321"/>
                        <a:gd name="T27" fmla="*/ 360 h 712"/>
                        <a:gd name="T28" fmla="*/ 445 w 1321"/>
                        <a:gd name="T29" fmla="*/ 361 h 712"/>
                        <a:gd name="T30" fmla="*/ 267 w 1321"/>
                        <a:gd name="T31" fmla="*/ 361 h 712"/>
                        <a:gd name="T32" fmla="*/ 264 w 1321"/>
                        <a:gd name="T33" fmla="*/ 361 h 712"/>
                        <a:gd name="T34" fmla="*/ 229 w 1321"/>
                        <a:gd name="T35" fmla="*/ 359 h 712"/>
                        <a:gd name="T36" fmla="*/ 195 w 1321"/>
                        <a:gd name="T37" fmla="*/ 357 h 712"/>
                        <a:gd name="T38" fmla="*/ 162 w 1321"/>
                        <a:gd name="T39" fmla="*/ 353 h 712"/>
                        <a:gd name="T40" fmla="*/ 132 w 1321"/>
                        <a:gd name="T41" fmla="*/ 349 h 712"/>
                        <a:gd name="T42" fmla="*/ 104 w 1321"/>
                        <a:gd name="T43" fmla="*/ 343 h 712"/>
                        <a:gd name="T44" fmla="*/ 79 w 1321"/>
                        <a:gd name="T45" fmla="*/ 336 h 712"/>
                        <a:gd name="T46" fmla="*/ 57 w 1321"/>
                        <a:gd name="T47" fmla="*/ 329 h 712"/>
                        <a:gd name="T48" fmla="*/ 38 w 1321"/>
                        <a:gd name="T49" fmla="*/ 319 h 712"/>
                        <a:gd name="T50" fmla="*/ 22 w 1321"/>
                        <a:gd name="T51" fmla="*/ 308 h 712"/>
                        <a:gd name="T52" fmla="*/ 10 w 1321"/>
                        <a:gd name="T53" fmla="*/ 296 h 712"/>
                        <a:gd name="T54" fmla="*/ 3 w 1321"/>
                        <a:gd name="T55" fmla="*/ 281 h 712"/>
                        <a:gd name="T56" fmla="*/ 0 w 1321"/>
                        <a:gd name="T57" fmla="*/ 266 h 712"/>
                        <a:gd name="T58" fmla="*/ 0 w 1321"/>
                        <a:gd name="T59" fmla="*/ 264 h 712"/>
                        <a:gd name="T60" fmla="*/ 2 w 1321"/>
                        <a:gd name="T61" fmla="*/ 247 h 712"/>
                        <a:gd name="T62" fmla="*/ 9 w 1321"/>
                        <a:gd name="T63" fmla="*/ 226 h 712"/>
                        <a:gd name="T64" fmla="*/ 29 w 1321"/>
                        <a:gd name="T65" fmla="*/ 188 h 712"/>
                        <a:gd name="T66" fmla="*/ 53 w 1321"/>
                        <a:gd name="T67" fmla="*/ 152 h 712"/>
                        <a:gd name="T68" fmla="*/ 82 w 1321"/>
                        <a:gd name="T69" fmla="*/ 119 h 712"/>
                        <a:gd name="T70" fmla="*/ 114 w 1321"/>
                        <a:gd name="T71" fmla="*/ 89 h 712"/>
                        <a:gd name="T72" fmla="*/ 151 w 1321"/>
                        <a:gd name="T73" fmla="*/ 63 h 712"/>
                        <a:gd name="T74" fmla="*/ 191 w 1321"/>
                        <a:gd name="T75" fmla="*/ 42 h 712"/>
                        <a:gd name="T76" fmla="*/ 232 w 1321"/>
                        <a:gd name="T77" fmla="*/ 24 h 712"/>
                        <a:gd name="T78" fmla="*/ 278 w 1321"/>
                        <a:gd name="T79" fmla="*/ 11 h 712"/>
                        <a:gd name="T80" fmla="*/ 325 w 1321"/>
                        <a:gd name="T81" fmla="*/ 3 h 712"/>
                        <a:gd name="T82" fmla="*/ 374 w 1321"/>
                        <a:gd name="T83" fmla="*/ 0 h 712"/>
                        <a:gd name="T84" fmla="*/ 374 w 1321"/>
                        <a:gd name="T85" fmla="*/ 0 h 712"/>
                        <a:gd name="T86" fmla="*/ 425 w 1321"/>
                        <a:gd name="T87" fmla="*/ 3 h 712"/>
                        <a:gd name="T88" fmla="*/ 474 w 1321"/>
                        <a:gd name="T89" fmla="*/ 12 h 712"/>
                        <a:gd name="T90" fmla="*/ 522 w 1321"/>
                        <a:gd name="T91" fmla="*/ 27 h 712"/>
                        <a:gd name="T92" fmla="*/ 566 w 1321"/>
                        <a:gd name="T93" fmla="*/ 46 h 712"/>
                        <a:gd name="T94" fmla="*/ 606 w 1321"/>
                        <a:gd name="T95" fmla="*/ 69 h 712"/>
                        <a:gd name="T96" fmla="*/ 644 w 1321"/>
                        <a:gd name="T97" fmla="*/ 98 h 712"/>
                        <a:gd name="T98" fmla="*/ 677 w 1321"/>
                        <a:gd name="T99" fmla="*/ 130 h 712"/>
                        <a:gd name="T100" fmla="*/ 705 w 1321"/>
                        <a:gd name="T101" fmla="*/ 165 h 712"/>
                        <a:gd name="T102" fmla="*/ 729 w 1321"/>
                        <a:gd name="T103" fmla="*/ 203 h 712"/>
                        <a:gd name="T104" fmla="*/ 729 w 1321"/>
                        <a:gd name="T105" fmla="*/ 203 h 712"/>
                        <a:gd name="T106" fmla="*/ 0 60000 65536"/>
                        <a:gd name="T107" fmla="*/ 0 60000 65536"/>
                        <a:gd name="T108" fmla="*/ 0 60000 65536"/>
                        <a:gd name="T109" fmla="*/ 0 60000 65536"/>
                        <a:gd name="T110" fmla="*/ 0 60000 65536"/>
                        <a:gd name="T111" fmla="*/ 0 60000 65536"/>
                        <a:gd name="T112" fmla="*/ 0 60000 65536"/>
                        <a:gd name="T113" fmla="*/ 0 60000 65536"/>
                        <a:gd name="T114" fmla="*/ 0 60000 65536"/>
                        <a:gd name="T115" fmla="*/ 0 60000 65536"/>
                        <a:gd name="T116" fmla="*/ 0 60000 65536"/>
                        <a:gd name="T117" fmla="*/ 0 60000 65536"/>
                        <a:gd name="T118" fmla="*/ 0 60000 65536"/>
                        <a:gd name="T119" fmla="*/ 0 60000 65536"/>
                        <a:gd name="T120" fmla="*/ 0 60000 65536"/>
                        <a:gd name="T121" fmla="*/ 0 60000 65536"/>
                        <a:gd name="T122" fmla="*/ 0 60000 65536"/>
                        <a:gd name="T123" fmla="*/ 0 60000 65536"/>
                        <a:gd name="T124" fmla="*/ 0 60000 65536"/>
                        <a:gd name="T125" fmla="*/ 0 60000 65536"/>
                        <a:gd name="T126" fmla="*/ 0 60000 65536"/>
                        <a:gd name="T127" fmla="*/ 0 60000 65536"/>
                        <a:gd name="T128" fmla="*/ 0 60000 65536"/>
                        <a:gd name="T129" fmla="*/ 0 60000 65536"/>
                        <a:gd name="T130" fmla="*/ 0 60000 65536"/>
                        <a:gd name="T131" fmla="*/ 0 60000 65536"/>
                        <a:gd name="T132" fmla="*/ 0 60000 65536"/>
                        <a:gd name="T133" fmla="*/ 0 60000 65536"/>
                        <a:gd name="T134" fmla="*/ 0 60000 65536"/>
                        <a:gd name="T135" fmla="*/ 0 60000 65536"/>
                        <a:gd name="T136" fmla="*/ 0 60000 65536"/>
                        <a:gd name="T137" fmla="*/ 0 60000 65536"/>
                        <a:gd name="T138" fmla="*/ 0 60000 65536"/>
                        <a:gd name="T139" fmla="*/ 0 60000 65536"/>
                        <a:gd name="T140" fmla="*/ 0 60000 65536"/>
                        <a:gd name="T141" fmla="*/ 0 60000 65536"/>
                        <a:gd name="T142" fmla="*/ 0 60000 65536"/>
                        <a:gd name="T143" fmla="*/ 0 60000 65536"/>
                        <a:gd name="T144" fmla="*/ 0 60000 65536"/>
                        <a:gd name="T145" fmla="*/ 0 60000 65536"/>
                        <a:gd name="T146" fmla="*/ 0 60000 65536"/>
                        <a:gd name="T147" fmla="*/ 0 60000 65536"/>
                        <a:gd name="T148" fmla="*/ 0 60000 65536"/>
                        <a:gd name="T149" fmla="*/ 0 60000 65536"/>
                        <a:gd name="T150" fmla="*/ 0 60000 65536"/>
                        <a:gd name="T151" fmla="*/ 0 60000 65536"/>
                        <a:gd name="T152" fmla="*/ 0 60000 65536"/>
                        <a:gd name="T153" fmla="*/ 0 60000 65536"/>
                        <a:gd name="T154" fmla="*/ 0 60000 65536"/>
                        <a:gd name="T155" fmla="*/ 0 60000 65536"/>
                        <a:gd name="T156" fmla="*/ 0 60000 65536"/>
                        <a:gd name="T157" fmla="*/ 0 60000 65536"/>
                        <a:gd name="T158" fmla="*/ 0 60000 65536"/>
                        <a:gd name="T159" fmla="*/ 0 w 1321"/>
                        <a:gd name="T160" fmla="*/ 0 h 712"/>
                        <a:gd name="T161" fmla="*/ 1321 w 1321"/>
                        <a:gd name="T162" fmla="*/ 712 h 712"/>
                      </a:gdLst>
                      <a:ahLst/>
                      <a:cxnLst>
                        <a:cxn ang="T106">
                          <a:pos x="T0" y="T1"/>
                        </a:cxn>
                        <a:cxn ang="T107">
                          <a:pos x="T2" y="T3"/>
                        </a:cxn>
                        <a:cxn ang="T108">
                          <a:pos x="T4" y="T5"/>
                        </a:cxn>
                        <a:cxn ang="T109">
                          <a:pos x="T6" y="T7"/>
                        </a:cxn>
                        <a:cxn ang="T110">
                          <a:pos x="T8" y="T9"/>
                        </a:cxn>
                        <a:cxn ang="T111">
                          <a:pos x="T10" y="T11"/>
                        </a:cxn>
                        <a:cxn ang="T112">
                          <a:pos x="T12" y="T13"/>
                        </a:cxn>
                        <a:cxn ang="T113">
                          <a:pos x="T14" y="T15"/>
                        </a:cxn>
                        <a:cxn ang="T114">
                          <a:pos x="T16" y="T17"/>
                        </a:cxn>
                        <a:cxn ang="T115">
                          <a:pos x="T18" y="T19"/>
                        </a:cxn>
                        <a:cxn ang="T116">
                          <a:pos x="T20" y="T21"/>
                        </a:cxn>
                        <a:cxn ang="T117">
                          <a:pos x="T22" y="T23"/>
                        </a:cxn>
                        <a:cxn ang="T118">
                          <a:pos x="T24" y="T25"/>
                        </a:cxn>
                        <a:cxn ang="T119">
                          <a:pos x="T26" y="T27"/>
                        </a:cxn>
                        <a:cxn ang="T120">
                          <a:pos x="T28" y="T29"/>
                        </a:cxn>
                        <a:cxn ang="T121">
                          <a:pos x="T30" y="T31"/>
                        </a:cxn>
                        <a:cxn ang="T122">
                          <a:pos x="T32" y="T33"/>
                        </a:cxn>
                        <a:cxn ang="T123">
                          <a:pos x="T34" y="T35"/>
                        </a:cxn>
                        <a:cxn ang="T124">
                          <a:pos x="T36" y="T37"/>
                        </a:cxn>
                        <a:cxn ang="T125">
                          <a:pos x="T38" y="T39"/>
                        </a:cxn>
                        <a:cxn ang="T126">
                          <a:pos x="T40" y="T41"/>
                        </a:cxn>
                        <a:cxn ang="T127">
                          <a:pos x="T42" y="T43"/>
                        </a:cxn>
                        <a:cxn ang="T128">
                          <a:pos x="T44" y="T45"/>
                        </a:cxn>
                        <a:cxn ang="T129">
                          <a:pos x="T46" y="T47"/>
                        </a:cxn>
                        <a:cxn ang="T130">
                          <a:pos x="T48" y="T49"/>
                        </a:cxn>
                        <a:cxn ang="T131">
                          <a:pos x="T50" y="T51"/>
                        </a:cxn>
                        <a:cxn ang="T132">
                          <a:pos x="T52" y="T53"/>
                        </a:cxn>
                        <a:cxn ang="T133">
                          <a:pos x="T54" y="T55"/>
                        </a:cxn>
                        <a:cxn ang="T134">
                          <a:pos x="T56" y="T57"/>
                        </a:cxn>
                        <a:cxn ang="T135">
                          <a:pos x="T58" y="T59"/>
                        </a:cxn>
                        <a:cxn ang="T136">
                          <a:pos x="T60" y="T61"/>
                        </a:cxn>
                        <a:cxn ang="T137">
                          <a:pos x="T62" y="T63"/>
                        </a:cxn>
                        <a:cxn ang="T138">
                          <a:pos x="T64" y="T65"/>
                        </a:cxn>
                        <a:cxn ang="T139">
                          <a:pos x="T66" y="T67"/>
                        </a:cxn>
                        <a:cxn ang="T140">
                          <a:pos x="T68" y="T69"/>
                        </a:cxn>
                        <a:cxn ang="T141">
                          <a:pos x="T70" y="T71"/>
                        </a:cxn>
                        <a:cxn ang="T142">
                          <a:pos x="T72" y="T73"/>
                        </a:cxn>
                        <a:cxn ang="T143">
                          <a:pos x="T74" y="T75"/>
                        </a:cxn>
                        <a:cxn ang="T144">
                          <a:pos x="T76" y="T77"/>
                        </a:cxn>
                        <a:cxn ang="T145">
                          <a:pos x="T78" y="T79"/>
                        </a:cxn>
                        <a:cxn ang="T146">
                          <a:pos x="T80" y="T81"/>
                        </a:cxn>
                        <a:cxn ang="T147">
                          <a:pos x="T82" y="T83"/>
                        </a:cxn>
                        <a:cxn ang="T148">
                          <a:pos x="T84" y="T85"/>
                        </a:cxn>
                        <a:cxn ang="T149">
                          <a:pos x="T86" y="T87"/>
                        </a:cxn>
                        <a:cxn ang="T150">
                          <a:pos x="T88" y="T89"/>
                        </a:cxn>
                        <a:cxn ang="T151">
                          <a:pos x="T90" y="T91"/>
                        </a:cxn>
                        <a:cxn ang="T152">
                          <a:pos x="T92" y="T93"/>
                        </a:cxn>
                        <a:cxn ang="T153">
                          <a:pos x="T94" y="T95"/>
                        </a:cxn>
                        <a:cxn ang="T154">
                          <a:pos x="T96" y="T97"/>
                        </a:cxn>
                        <a:cxn ang="T155">
                          <a:pos x="T98" y="T99"/>
                        </a:cxn>
                        <a:cxn ang="T156">
                          <a:pos x="T100" y="T101"/>
                        </a:cxn>
                        <a:cxn ang="T157">
                          <a:pos x="T102" y="T103"/>
                        </a:cxn>
                        <a:cxn ang="T158">
                          <a:pos x="T104" y="T105"/>
                        </a:cxn>
                      </a:cxnLst>
                      <a:rect l="T159" t="T160" r="T161" b="T162"/>
                      <a:pathLst>
                        <a:path w="1321" h="712">
                          <a:moveTo>
                            <a:pt x="1301" y="401"/>
                          </a:moveTo>
                          <a:lnTo>
                            <a:pt x="1317" y="442"/>
                          </a:lnTo>
                          <a:lnTo>
                            <a:pt x="1321" y="481"/>
                          </a:lnTo>
                          <a:lnTo>
                            <a:pt x="1315" y="516"/>
                          </a:lnTo>
                          <a:lnTo>
                            <a:pt x="1298" y="550"/>
                          </a:lnTo>
                          <a:lnTo>
                            <a:pt x="1272" y="579"/>
                          </a:lnTo>
                          <a:lnTo>
                            <a:pt x="1239" y="604"/>
                          </a:lnTo>
                          <a:lnTo>
                            <a:pt x="1196" y="628"/>
                          </a:lnTo>
                          <a:lnTo>
                            <a:pt x="1147" y="649"/>
                          </a:lnTo>
                          <a:lnTo>
                            <a:pt x="1092" y="667"/>
                          </a:lnTo>
                          <a:lnTo>
                            <a:pt x="1031" y="683"/>
                          </a:lnTo>
                          <a:lnTo>
                            <a:pt x="967" y="694"/>
                          </a:lnTo>
                          <a:lnTo>
                            <a:pt x="896" y="704"/>
                          </a:lnTo>
                          <a:lnTo>
                            <a:pt x="824" y="710"/>
                          </a:lnTo>
                          <a:lnTo>
                            <a:pt x="795" y="712"/>
                          </a:lnTo>
                          <a:lnTo>
                            <a:pt x="476" y="712"/>
                          </a:lnTo>
                          <a:lnTo>
                            <a:pt x="472" y="712"/>
                          </a:lnTo>
                          <a:lnTo>
                            <a:pt x="409" y="708"/>
                          </a:lnTo>
                          <a:lnTo>
                            <a:pt x="348" y="704"/>
                          </a:lnTo>
                          <a:lnTo>
                            <a:pt x="290" y="696"/>
                          </a:lnTo>
                          <a:lnTo>
                            <a:pt x="235" y="689"/>
                          </a:lnTo>
                          <a:lnTo>
                            <a:pt x="186" y="677"/>
                          </a:lnTo>
                          <a:lnTo>
                            <a:pt x="141" y="663"/>
                          </a:lnTo>
                          <a:lnTo>
                            <a:pt x="102" y="648"/>
                          </a:lnTo>
                          <a:lnTo>
                            <a:pt x="67" y="630"/>
                          </a:lnTo>
                          <a:lnTo>
                            <a:pt x="39" y="608"/>
                          </a:lnTo>
                          <a:lnTo>
                            <a:pt x="18" y="583"/>
                          </a:lnTo>
                          <a:lnTo>
                            <a:pt x="6" y="554"/>
                          </a:lnTo>
                          <a:lnTo>
                            <a:pt x="0" y="524"/>
                          </a:lnTo>
                          <a:lnTo>
                            <a:pt x="0" y="520"/>
                          </a:lnTo>
                          <a:lnTo>
                            <a:pt x="4" y="487"/>
                          </a:lnTo>
                          <a:lnTo>
                            <a:pt x="16" y="446"/>
                          </a:lnTo>
                          <a:lnTo>
                            <a:pt x="51" y="370"/>
                          </a:lnTo>
                          <a:lnTo>
                            <a:pt x="94" y="299"/>
                          </a:lnTo>
                          <a:lnTo>
                            <a:pt x="147" y="235"/>
                          </a:lnTo>
                          <a:lnTo>
                            <a:pt x="204" y="176"/>
                          </a:lnTo>
                          <a:lnTo>
                            <a:pt x="270" y="125"/>
                          </a:lnTo>
                          <a:lnTo>
                            <a:pt x="341" y="82"/>
                          </a:lnTo>
                          <a:lnTo>
                            <a:pt x="415" y="47"/>
                          </a:lnTo>
                          <a:lnTo>
                            <a:pt x="497" y="21"/>
                          </a:lnTo>
                          <a:lnTo>
                            <a:pt x="581" y="6"/>
                          </a:lnTo>
                          <a:lnTo>
                            <a:pt x="667" y="0"/>
                          </a:lnTo>
                          <a:lnTo>
                            <a:pt x="759" y="6"/>
                          </a:lnTo>
                          <a:lnTo>
                            <a:pt x="847" y="23"/>
                          </a:lnTo>
                          <a:lnTo>
                            <a:pt x="932" y="53"/>
                          </a:lnTo>
                          <a:lnTo>
                            <a:pt x="1010" y="90"/>
                          </a:lnTo>
                          <a:lnTo>
                            <a:pt x="1082" y="137"/>
                          </a:lnTo>
                          <a:lnTo>
                            <a:pt x="1149" y="194"/>
                          </a:lnTo>
                          <a:lnTo>
                            <a:pt x="1208" y="256"/>
                          </a:lnTo>
                          <a:lnTo>
                            <a:pt x="1258" y="325"/>
                          </a:lnTo>
                          <a:lnTo>
                            <a:pt x="1301" y="401"/>
                          </a:lnTo>
                          <a:close/>
                        </a:path>
                      </a:pathLst>
                    </a:custGeom>
                    <a:gradFill rotWithShape="1">
                      <a:gsLst>
                        <a:gs pos="0">
                          <a:srgbClr val="FFFFFF"/>
                        </a:gs>
                        <a:gs pos="100000">
                          <a:srgbClr val="FF0000">
                            <a:alpha val="0"/>
                          </a:srgbClr>
                        </a:gs>
                      </a:gsLst>
                      <a:lin ang="5400000" scaled="1"/>
                    </a:gradFill>
                    <a:ln>
                      <a:noFill/>
                    </a:ln>
                  </p:spPr>
                  <p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ea typeface="微软雅黑" pitchFamily="34" charset="-122"/>
                      </a:endParaRPr>
                    </a:p>
                  </p:txBody>
                </p:sp>
              </p:grpSp>
            </p:grpSp>
            <p:sp>
              <p:nvSpPr>
                <p:cNvPr id="56" name="Rectangle 5"/>
                <p:cNvSpPr>
                  <a:spLocks noChangeArrowheads="1"/>
                </p:cNvSpPr>
                <p:nvPr/>
              </p:nvSpPr>
              <p:spPr bwMode="gray">
                <a:xfrm rot="17520000" flipV="1">
                  <a:off x="2264691" y="3999244"/>
                  <a:ext cx="1150420" cy="107950"/>
                </a:xfrm>
                <a:prstGeom prst="roundRect">
                  <a:avLst>
                    <a:gd name="adj" fmla="val 25282"/>
                  </a:avLst>
                </a:prstGeom>
                <a:gradFill rotWithShape="1">
                  <a:gsLst>
                    <a:gs pos="833">
                      <a:srgbClr val="A9A9A9"/>
                    </a:gs>
                    <a:gs pos="31000">
                      <a:srgbClr val="F9F9F9"/>
                    </a:gs>
                    <a:gs pos="100000">
                      <a:srgbClr val="5F5F5F"/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ea typeface="微软雅黑" pitchFamily="34" charset="-122"/>
                  </a:endParaRPr>
                </a:p>
              </p:txBody>
            </p:sp>
            <p:grpSp>
              <p:nvGrpSpPr>
                <p:cNvPr id="57" name="组合 56"/>
                <p:cNvGrpSpPr/>
                <p:nvPr/>
              </p:nvGrpSpPr>
              <p:grpSpPr>
                <a:xfrm>
                  <a:off x="1974850" y="4538712"/>
                  <a:ext cx="1016000" cy="1282482"/>
                  <a:chOff x="1974850" y="4538712"/>
                  <a:chExt cx="1016000" cy="1282482"/>
                </a:xfrm>
              </p:grpSpPr>
              <p:sp>
                <p:nvSpPr>
                  <p:cNvPr id="63" name="椭圆 62"/>
                  <p:cNvSpPr/>
                  <p:nvPr/>
                </p:nvSpPr>
                <p:spPr>
                  <a:xfrm>
                    <a:off x="1984462" y="5632722"/>
                    <a:ext cx="1006388" cy="188472"/>
                  </a:xfrm>
                  <a:prstGeom prst="ellipse">
                    <a:avLst/>
                  </a:prstGeom>
                  <a:gradFill flip="none" rotWithShape="1">
                    <a:gsLst>
                      <a:gs pos="97000">
                        <a:sysClr val="windowText" lastClr="000000">
                          <a:alpha val="0"/>
                        </a:sysClr>
                      </a:gs>
                      <a:gs pos="0">
                        <a:sysClr val="windowText" lastClr="000000">
                          <a:alpha val="54000"/>
                        </a:sysClr>
                      </a:gs>
                    </a:gsLst>
                    <a:path path="shape">
                      <a:fillToRect l="50000" t="50000" r="50000" b="50000"/>
                    </a:path>
                    <a:tileRect/>
                  </a:gra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ysClr val="window" lastClr="FFFFFF"/>
                      </a:solidFill>
                      <a:effectLst/>
                      <a:uLnTx/>
                      <a:uFillTx/>
                      <a:latin typeface="Calibri"/>
                      <a:ea typeface="微软雅黑" pitchFamily="34" charset="-122"/>
                      <a:cs typeface="+mn-cs"/>
                    </a:endParaRPr>
                  </a:p>
                </p:txBody>
              </p:sp>
              <p:sp>
                <p:nvSpPr>
                  <p:cNvPr id="64" name="Oval 19"/>
                  <p:cNvSpPr>
                    <a:spLocks noChangeArrowheads="1"/>
                  </p:cNvSpPr>
                  <p:nvPr/>
                </p:nvSpPr>
                <p:spPr bwMode="auto">
                  <a:xfrm>
                    <a:off x="1974850" y="4538712"/>
                    <a:ext cx="1016000" cy="1016000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rgbClr val="FFFFFF"/>
                      </a:gs>
                      <a:gs pos="100000">
                        <a:srgbClr val="C5C5C5"/>
                      </a:gs>
                    </a:gsLst>
                    <a:path path="shape">
                      <a:fillToRect l="50000" t="50000" r="50000" b="50000"/>
                    </a:path>
                  </a:gradFill>
                  <a:ln w="9525">
                    <a:solidFill>
                      <a:srgbClr val="C5C5C5"/>
                    </a:solidFill>
                    <a:round/>
                    <a:headEnd/>
                    <a:tailEnd/>
                  </a:ln>
                  <a:effectLst/>
                </p:spPr>
                <p:txBody>
                  <a:bodyPr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2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4D4D4D"/>
                      </a:solidFill>
                      <a:effectLst/>
                      <a:uLnTx/>
                      <a:uFillTx/>
                      <a:latin typeface="Arial" pitchFamily="34" charset="0"/>
                      <a:ea typeface="微软雅黑" pitchFamily="34" charset="-122"/>
                    </a:endParaRPr>
                  </a:p>
                </p:txBody>
              </p:sp>
              <p:sp>
                <p:nvSpPr>
                  <p:cNvPr id="65" name="未知"/>
                  <p:cNvSpPr>
                    <a:spLocks/>
                  </p:cNvSpPr>
                  <p:nvPr/>
                </p:nvSpPr>
                <p:spPr bwMode="auto">
                  <a:xfrm>
                    <a:off x="2108202" y="4565969"/>
                    <a:ext cx="755648" cy="324104"/>
                  </a:xfrm>
                  <a:custGeom>
                    <a:avLst/>
                    <a:gdLst>
                      <a:gd name="T0" fmla="*/ 729 w 1321"/>
                      <a:gd name="T1" fmla="*/ 203 h 712"/>
                      <a:gd name="T2" fmla="*/ 738 w 1321"/>
                      <a:gd name="T3" fmla="*/ 224 h 712"/>
                      <a:gd name="T4" fmla="*/ 740 w 1321"/>
                      <a:gd name="T5" fmla="*/ 244 h 712"/>
                      <a:gd name="T6" fmla="*/ 737 w 1321"/>
                      <a:gd name="T7" fmla="*/ 262 h 712"/>
                      <a:gd name="T8" fmla="*/ 727 w 1321"/>
                      <a:gd name="T9" fmla="*/ 279 h 712"/>
                      <a:gd name="T10" fmla="*/ 713 w 1321"/>
                      <a:gd name="T11" fmla="*/ 294 h 712"/>
                      <a:gd name="T12" fmla="*/ 694 w 1321"/>
                      <a:gd name="T13" fmla="*/ 306 h 712"/>
                      <a:gd name="T14" fmla="*/ 670 w 1321"/>
                      <a:gd name="T15" fmla="*/ 318 h 712"/>
                      <a:gd name="T16" fmla="*/ 643 w 1321"/>
                      <a:gd name="T17" fmla="*/ 329 h 712"/>
                      <a:gd name="T18" fmla="*/ 612 w 1321"/>
                      <a:gd name="T19" fmla="*/ 338 h 712"/>
                      <a:gd name="T20" fmla="*/ 578 w 1321"/>
                      <a:gd name="T21" fmla="*/ 346 h 712"/>
                      <a:gd name="T22" fmla="*/ 542 w 1321"/>
                      <a:gd name="T23" fmla="*/ 352 h 712"/>
                      <a:gd name="T24" fmla="*/ 502 w 1321"/>
                      <a:gd name="T25" fmla="*/ 357 h 712"/>
                      <a:gd name="T26" fmla="*/ 462 w 1321"/>
                      <a:gd name="T27" fmla="*/ 360 h 712"/>
                      <a:gd name="T28" fmla="*/ 445 w 1321"/>
                      <a:gd name="T29" fmla="*/ 361 h 712"/>
                      <a:gd name="T30" fmla="*/ 267 w 1321"/>
                      <a:gd name="T31" fmla="*/ 361 h 712"/>
                      <a:gd name="T32" fmla="*/ 264 w 1321"/>
                      <a:gd name="T33" fmla="*/ 361 h 712"/>
                      <a:gd name="T34" fmla="*/ 229 w 1321"/>
                      <a:gd name="T35" fmla="*/ 359 h 712"/>
                      <a:gd name="T36" fmla="*/ 195 w 1321"/>
                      <a:gd name="T37" fmla="*/ 357 h 712"/>
                      <a:gd name="T38" fmla="*/ 162 w 1321"/>
                      <a:gd name="T39" fmla="*/ 353 h 712"/>
                      <a:gd name="T40" fmla="*/ 132 w 1321"/>
                      <a:gd name="T41" fmla="*/ 349 h 712"/>
                      <a:gd name="T42" fmla="*/ 104 w 1321"/>
                      <a:gd name="T43" fmla="*/ 343 h 712"/>
                      <a:gd name="T44" fmla="*/ 79 w 1321"/>
                      <a:gd name="T45" fmla="*/ 336 h 712"/>
                      <a:gd name="T46" fmla="*/ 57 w 1321"/>
                      <a:gd name="T47" fmla="*/ 329 h 712"/>
                      <a:gd name="T48" fmla="*/ 38 w 1321"/>
                      <a:gd name="T49" fmla="*/ 319 h 712"/>
                      <a:gd name="T50" fmla="*/ 22 w 1321"/>
                      <a:gd name="T51" fmla="*/ 308 h 712"/>
                      <a:gd name="T52" fmla="*/ 10 w 1321"/>
                      <a:gd name="T53" fmla="*/ 296 h 712"/>
                      <a:gd name="T54" fmla="*/ 3 w 1321"/>
                      <a:gd name="T55" fmla="*/ 281 h 712"/>
                      <a:gd name="T56" fmla="*/ 0 w 1321"/>
                      <a:gd name="T57" fmla="*/ 266 h 712"/>
                      <a:gd name="T58" fmla="*/ 0 w 1321"/>
                      <a:gd name="T59" fmla="*/ 264 h 712"/>
                      <a:gd name="T60" fmla="*/ 2 w 1321"/>
                      <a:gd name="T61" fmla="*/ 247 h 712"/>
                      <a:gd name="T62" fmla="*/ 9 w 1321"/>
                      <a:gd name="T63" fmla="*/ 226 h 712"/>
                      <a:gd name="T64" fmla="*/ 29 w 1321"/>
                      <a:gd name="T65" fmla="*/ 188 h 712"/>
                      <a:gd name="T66" fmla="*/ 53 w 1321"/>
                      <a:gd name="T67" fmla="*/ 152 h 712"/>
                      <a:gd name="T68" fmla="*/ 82 w 1321"/>
                      <a:gd name="T69" fmla="*/ 119 h 712"/>
                      <a:gd name="T70" fmla="*/ 114 w 1321"/>
                      <a:gd name="T71" fmla="*/ 89 h 712"/>
                      <a:gd name="T72" fmla="*/ 151 w 1321"/>
                      <a:gd name="T73" fmla="*/ 63 h 712"/>
                      <a:gd name="T74" fmla="*/ 191 w 1321"/>
                      <a:gd name="T75" fmla="*/ 42 h 712"/>
                      <a:gd name="T76" fmla="*/ 232 w 1321"/>
                      <a:gd name="T77" fmla="*/ 24 h 712"/>
                      <a:gd name="T78" fmla="*/ 278 w 1321"/>
                      <a:gd name="T79" fmla="*/ 11 h 712"/>
                      <a:gd name="T80" fmla="*/ 325 w 1321"/>
                      <a:gd name="T81" fmla="*/ 3 h 712"/>
                      <a:gd name="T82" fmla="*/ 374 w 1321"/>
                      <a:gd name="T83" fmla="*/ 0 h 712"/>
                      <a:gd name="T84" fmla="*/ 374 w 1321"/>
                      <a:gd name="T85" fmla="*/ 0 h 712"/>
                      <a:gd name="T86" fmla="*/ 425 w 1321"/>
                      <a:gd name="T87" fmla="*/ 3 h 712"/>
                      <a:gd name="T88" fmla="*/ 474 w 1321"/>
                      <a:gd name="T89" fmla="*/ 12 h 712"/>
                      <a:gd name="T90" fmla="*/ 522 w 1321"/>
                      <a:gd name="T91" fmla="*/ 27 h 712"/>
                      <a:gd name="T92" fmla="*/ 566 w 1321"/>
                      <a:gd name="T93" fmla="*/ 46 h 712"/>
                      <a:gd name="T94" fmla="*/ 606 w 1321"/>
                      <a:gd name="T95" fmla="*/ 69 h 712"/>
                      <a:gd name="T96" fmla="*/ 644 w 1321"/>
                      <a:gd name="T97" fmla="*/ 98 h 712"/>
                      <a:gd name="T98" fmla="*/ 677 w 1321"/>
                      <a:gd name="T99" fmla="*/ 130 h 712"/>
                      <a:gd name="T100" fmla="*/ 705 w 1321"/>
                      <a:gd name="T101" fmla="*/ 165 h 712"/>
                      <a:gd name="T102" fmla="*/ 729 w 1321"/>
                      <a:gd name="T103" fmla="*/ 203 h 712"/>
                      <a:gd name="T104" fmla="*/ 729 w 1321"/>
                      <a:gd name="T105" fmla="*/ 203 h 712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60000 65536"/>
                      <a:gd name="T133" fmla="*/ 0 60000 65536"/>
                      <a:gd name="T134" fmla="*/ 0 60000 65536"/>
                      <a:gd name="T135" fmla="*/ 0 60000 65536"/>
                      <a:gd name="T136" fmla="*/ 0 60000 65536"/>
                      <a:gd name="T137" fmla="*/ 0 60000 65536"/>
                      <a:gd name="T138" fmla="*/ 0 60000 65536"/>
                      <a:gd name="T139" fmla="*/ 0 60000 65536"/>
                      <a:gd name="T140" fmla="*/ 0 60000 65536"/>
                      <a:gd name="T141" fmla="*/ 0 60000 65536"/>
                      <a:gd name="T142" fmla="*/ 0 60000 65536"/>
                      <a:gd name="T143" fmla="*/ 0 60000 65536"/>
                      <a:gd name="T144" fmla="*/ 0 60000 65536"/>
                      <a:gd name="T145" fmla="*/ 0 60000 65536"/>
                      <a:gd name="T146" fmla="*/ 0 60000 65536"/>
                      <a:gd name="T147" fmla="*/ 0 60000 65536"/>
                      <a:gd name="T148" fmla="*/ 0 60000 65536"/>
                      <a:gd name="T149" fmla="*/ 0 60000 65536"/>
                      <a:gd name="T150" fmla="*/ 0 60000 65536"/>
                      <a:gd name="T151" fmla="*/ 0 60000 65536"/>
                      <a:gd name="T152" fmla="*/ 0 60000 65536"/>
                      <a:gd name="T153" fmla="*/ 0 60000 65536"/>
                      <a:gd name="T154" fmla="*/ 0 60000 65536"/>
                      <a:gd name="T155" fmla="*/ 0 60000 65536"/>
                      <a:gd name="T156" fmla="*/ 0 60000 65536"/>
                      <a:gd name="T157" fmla="*/ 0 60000 65536"/>
                      <a:gd name="T158" fmla="*/ 0 60000 65536"/>
                      <a:gd name="T159" fmla="*/ 0 w 1321"/>
                      <a:gd name="T160" fmla="*/ 0 h 712"/>
                      <a:gd name="T161" fmla="*/ 1321 w 1321"/>
                      <a:gd name="T162" fmla="*/ 712 h 712"/>
                    </a:gdLst>
                    <a:ahLst/>
                    <a:cxnLst>
                      <a:cxn ang="T106">
                        <a:pos x="T0" y="T1"/>
                      </a:cxn>
                      <a:cxn ang="T107">
                        <a:pos x="T2" y="T3"/>
                      </a:cxn>
                      <a:cxn ang="T108">
                        <a:pos x="T4" y="T5"/>
                      </a:cxn>
                      <a:cxn ang="T109">
                        <a:pos x="T6" y="T7"/>
                      </a:cxn>
                      <a:cxn ang="T110">
                        <a:pos x="T8" y="T9"/>
                      </a:cxn>
                      <a:cxn ang="T111">
                        <a:pos x="T10" y="T11"/>
                      </a:cxn>
                      <a:cxn ang="T112">
                        <a:pos x="T12" y="T13"/>
                      </a:cxn>
                      <a:cxn ang="T113">
                        <a:pos x="T14" y="T15"/>
                      </a:cxn>
                      <a:cxn ang="T114">
                        <a:pos x="T16" y="T17"/>
                      </a:cxn>
                      <a:cxn ang="T115">
                        <a:pos x="T18" y="T19"/>
                      </a:cxn>
                      <a:cxn ang="T116">
                        <a:pos x="T20" y="T21"/>
                      </a:cxn>
                      <a:cxn ang="T117">
                        <a:pos x="T22" y="T23"/>
                      </a:cxn>
                      <a:cxn ang="T118">
                        <a:pos x="T24" y="T25"/>
                      </a:cxn>
                      <a:cxn ang="T119">
                        <a:pos x="T26" y="T27"/>
                      </a:cxn>
                      <a:cxn ang="T120">
                        <a:pos x="T28" y="T29"/>
                      </a:cxn>
                      <a:cxn ang="T121">
                        <a:pos x="T30" y="T31"/>
                      </a:cxn>
                      <a:cxn ang="T122">
                        <a:pos x="T32" y="T33"/>
                      </a:cxn>
                      <a:cxn ang="T123">
                        <a:pos x="T34" y="T35"/>
                      </a:cxn>
                      <a:cxn ang="T124">
                        <a:pos x="T36" y="T37"/>
                      </a:cxn>
                      <a:cxn ang="T125">
                        <a:pos x="T38" y="T39"/>
                      </a:cxn>
                      <a:cxn ang="T126">
                        <a:pos x="T40" y="T41"/>
                      </a:cxn>
                      <a:cxn ang="T127">
                        <a:pos x="T42" y="T43"/>
                      </a:cxn>
                      <a:cxn ang="T128">
                        <a:pos x="T44" y="T45"/>
                      </a:cxn>
                      <a:cxn ang="T129">
                        <a:pos x="T46" y="T47"/>
                      </a:cxn>
                      <a:cxn ang="T130">
                        <a:pos x="T48" y="T49"/>
                      </a:cxn>
                      <a:cxn ang="T131">
                        <a:pos x="T50" y="T51"/>
                      </a:cxn>
                      <a:cxn ang="T132">
                        <a:pos x="T52" y="T53"/>
                      </a:cxn>
                      <a:cxn ang="T133">
                        <a:pos x="T54" y="T55"/>
                      </a:cxn>
                      <a:cxn ang="T134">
                        <a:pos x="T56" y="T57"/>
                      </a:cxn>
                      <a:cxn ang="T135">
                        <a:pos x="T58" y="T59"/>
                      </a:cxn>
                      <a:cxn ang="T136">
                        <a:pos x="T60" y="T61"/>
                      </a:cxn>
                      <a:cxn ang="T137">
                        <a:pos x="T62" y="T63"/>
                      </a:cxn>
                      <a:cxn ang="T138">
                        <a:pos x="T64" y="T65"/>
                      </a:cxn>
                      <a:cxn ang="T139">
                        <a:pos x="T66" y="T67"/>
                      </a:cxn>
                      <a:cxn ang="T140">
                        <a:pos x="T68" y="T69"/>
                      </a:cxn>
                      <a:cxn ang="T141">
                        <a:pos x="T70" y="T71"/>
                      </a:cxn>
                      <a:cxn ang="T142">
                        <a:pos x="T72" y="T73"/>
                      </a:cxn>
                      <a:cxn ang="T143">
                        <a:pos x="T74" y="T75"/>
                      </a:cxn>
                      <a:cxn ang="T144">
                        <a:pos x="T76" y="T77"/>
                      </a:cxn>
                      <a:cxn ang="T145">
                        <a:pos x="T78" y="T79"/>
                      </a:cxn>
                      <a:cxn ang="T146">
                        <a:pos x="T80" y="T81"/>
                      </a:cxn>
                      <a:cxn ang="T147">
                        <a:pos x="T82" y="T83"/>
                      </a:cxn>
                      <a:cxn ang="T148">
                        <a:pos x="T84" y="T85"/>
                      </a:cxn>
                      <a:cxn ang="T149">
                        <a:pos x="T86" y="T87"/>
                      </a:cxn>
                      <a:cxn ang="T150">
                        <a:pos x="T88" y="T89"/>
                      </a:cxn>
                      <a:cxn ang="T151">
                        <a:pos x="T90" y="T91"/>
                      </a:cxn>
                      <a:cxn ang="T152">
                        <a:pos x="T92" y="T93"/>
                      </a:cxn>
                      <a:cxn ang="T153">
                        <a:pos x="T94" y="T95"/>
                      </a:cxn>
                      <a:cxn ang="T154">
                        <a:pos x="T96" y="T97"/>
                      </a:cxn>
                      <a:cxn ang="T155">
                        <a:pos x="T98" y="T99"/>
                      </a:cxn>
                      <a:cxn ang="T156">
                        <a:pos x="T100" y="T101"/>
                      </a:cxn>
                      <a:cxn ang="T157">
                        <a:pos x="T102" y="T103"/>
                      </a:cxn>
                      <a:cxn ang="T158">
                        <a:pos x="T104" y="T105"/>
                      </a:cxn>
                    </a:cxnLst>
                    <a:rect l="T159" t="T160" r="T161" b="T162"/>
                    <a:pathLst>
                      <a:path w="1321" h="712">
                        <a:moveTo>
                          <a:pt x="1301" y="401"/>
                        </a:moveTo>
                        <a:lnTo>
                          <a:pt x="1317" y="442"/>
                        </a:lnTo>
                        <a:lnTo>
                          <a:pt x="1321" y="481"/>
                        </a:lnTo>
                        <a:lnTo>
                          <a:pt x="1315" y="516"/>
                        </a:lnTo>
                        <a:lnTo>
                          <a:pt x="1298" y="550"/>
                        </a:lnTo>
                        <a:lnTo>
                          <a:pt x="1272" y="579"/>
                        </a:lnTo>
                        <a:lnTo>
                          <a:pt x="1239" y="604"/>
                        </a:lnTo>
                        <a:lnTo>
                          <a:pt x="1196" y="628"/>
                        </a:lnTo>
                        <a:lnTo>
                          <a:pt x="1147" y="649"/>
                        </a:lnTo>
                        <a:lnTo>
                          <a:pt x="1092" y="667"/>
                        </a:lnTo>
                        <a:lnTo>
                          <a:pt x="1031" y="683"/>
                        </a:lnTo>
                        <a:lnTo>
                          <a:pt x="967" y="694"/>
                        </a:lnTo>
                        <a:lnTo>
                          <a:pt x="896" y="704"/>
                        </a:lnTo>
                        <a:lnTo>
                          <a:pt x="824" y="710"/>
                        </a:lnTo>
                        <a:lnTo>
                          <a:pt x="795" y="712"/>
                        </a:lnTo>
                        <a:lnTo>
                          <a:pt x="476" y="712"/>
                        </a:lnTo>
                        <a:lnTo>
                          <a:pt x="472" y="712"/>
                        </a:lnTo>
                        <a:lnTo>
                          <a:pt x="409" y="708"/>
                        </a:lnTo>
                        <a:lnTo>
                          <a:pt x="348" y="704"/>
                        </a:lnTo>
                        <a:lnTo>
                          <a:pt x="290" y="696"/>
                        </a:lnTo>
                        <a:lnTo>
                          <a:pt x="235" y="689"/>
                        </a:lnTo>
                        <a:lnTo>
                          <a:pt x="186" y="677"/>
                        </a:lnTo>
                        <a:lnTo>
                          <a:pt x="141" y="663"/>
                        </a:lnTo>
                        <a:lnTo>
                          <a:pt x="102" y="648"/>
                        </a:lnTo>
                        <a:lnTo>
                          <a:pt x="67" y="630"/>
                        </a:lnTo>
                        <a:lnTo>
                          <a:pt x="39" y="608"/>
                        </a:lnTo>
                        <a:lnTo>
                          <a:pt x="18" y="583"/>
                        </a:lnTo>
                        <a:lnTo>
                          <a:pt x="6" y="554"/>
                        </a:lnTo>
                        <a:lnTo>
                          <a:pt x="0" y="524"/>
                        </a:lnTo>
                        <a:lnTo>
                          <a:pt x="0" y="520"/>
                        </a:lnTo>
                        <a:lnTo>
                          <a:pt x="4" y="487"/>
                        </a:lnTo>
                        <a:lnTo>
                          <a:pt x="16" y="446"/>
                        </a:lnTo>
                        <a:lnTo>
                          <a:pt x="51" y="370"/>
                        </a:lnTo>
                        <a:lnTo>
                          <a:pt x="94" y="299"/>
                        </a:lnTo>
                        <a:lnTo>
                          <a:pt x="147" y="235"/>
                        </a:lnTo>
                        <a:lnTo>
                          <a:pt x="204" y="176"/>
                        </a:lnTo>
                        <a:lnTo>
                          <a:pt x="270" y="125"/>
                        </a:lnTo>
                        <a:lnTo>
                          <a:pt x="341" y="82"/>
                        </a:lnTo>
                        <a:lnTo>
                          <a:pt x="415" y="47"/>
                        </a:lnTo>
                        <a:lnTo>
                          <a:pt x="497" y="21"/>
                        </a:lnTo>
                        <a:lnTo>
                          <a:pt x="581" y="6"/>
                        </a:lnTo>
                        <a:lnTo>
                          <a:pt x="667" y="0"/>
                        </a:lnTo>
                        <a:lnTo>
                          <a:pt x="759" y="6"/>
                        </a:lnTo>
                        <a:lnTo>
                          <a:pt x="847" y="23"/>
                        </a:lnTo>
                        <a:lnTo>
                          <a:pt x="932" y="53"/>
                        </a:lnTo>
                        <a:lnTo>
                          <a:pt x="1010" y="90"/>
                        </a:lnTo>
                        <a:lnTo>
                          <a:pt x="1082" y="137"/>
                        </a:lnTo>
                        <a:lnTo>
                          <a:pt x="1149" y="194"/>
                        </a:lnTo>
                        <a:lnTo>
                          <a:pt x="1208" y="256"/>
                        </a:lnTo>
                        <a:lnTo>
                          <a:pt x="1258" y="325"/>
                        </a:lnTo>
                        <a:lnTo>
                          <a:pt x="1301" y="401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FFFFFF"/>
                      </a:gs>
                      <a:gs pos="100000">
                        <a:srgbClr val="FF0000">
                          <a:alpha val="0"/>
                        </a:srgbClr>
                      </a:gs>
                    </a:gsLst>
                    <a:lin ang="5400000" scaled="1"/>
                  </a:gradFill>
                  <a:ln>
                    <a:noFill/>
                  </a:ln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ea typeface="微软雅黑" pitchFamily="34" charset="-122"/>
                    </a:endParaRPr>
                  </a:p>
                </p:txBody>
              </p:sp>
            </p:grpSp>
            <p:sp>
              <p:nvSpPr>
                <p:cNvPr id="58" name="Rectangle 5"/>
                <p:cNvSpPr>
                  <a:spLocks noChangeArrowheads="1"/>
                </p:cNvSpPr>
                <p:nvPr/>
              </p:nvSpPr>
              <p:spPr bwMode="gray">
                <a:xfrm rot="12840000" flipV="1">
                  <a:off x="3572936" y="3783150"/>
                  <a:ext cx="1360858" cy="107950"/>
                </a:xfrm>
                <a:prstGeom prst="roundRect">
                  <a:avLst>
                    <a:gd name="adj" fmla="val 37465"/>
                  </a:avLst>
                </a:prstGeom>
                <a:gradFill rotWithShape="1">
                  <a:gsLst>
                    <a:gs pos="833">
                      <a:srgbClr val="A9A9A9"/>
                    </a:gs>
                    <a:gs pos="31000">
                      <a:srgbClr val="F9F9F9"/>
                    </a:gs>
                    <a:gs pos="100000">
                      <a:srgbClr val="5F5F5F"/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ea typeface="微软雅黑" pitchFamily="34" charset="-122"/>
                  </a:endParaRPr>
                </a:p>
              </p:txBody>
            </p:sp>
            <p:grpSp>
              <p:nvGrpSpPr>
                <p:cNvPr id="59" name="组合 58"/>
                <p:cNvGrpSpPr/>
                <p:nvPr/>
              </p:nvGrpSpPr>
              <p:grpSpPr>
                <a:xfrm>
                  <a:off x="4615849" y="3997024"/>
                  <a:ext cx="1210810" cy="1311349"/>
                  <a:chOff x="2060662" y="4632334"/>
                  <a:chExt cx="1006388" cy="1089954"/>
                </a:xfrm>
              </p:grpSpPr>
              <p:sp>
                <p:nvSpPr>
                  <p:cNvPr id="60" name="椭圆 59"/>
                  <p:cNvSpPr/>
                  <p:nvPr/>
                </p:nvSpPr>
                <p:spPr>
                  <a:xfrm>
                    <a:off x="2060662" y="5533816"/>
                    <a:ext cx="1006388" cy="188472"/>
                  </a:xfrm>
                  <a:prstGeom prst="ellipse">
                    <a:avLst/>
                  </a:prstGeom>
                  <a:gradFill flip="none" rotWithShape="1">
                    <a:gsLst>
                      <a:gs pos="97000">
                        <a:sysClr val="windowText" lastClr="000000">
                          <a:alpha val="0"/>
                        </a:sysClr>
                      </a:gs>
                      <a:gs pos="0">
                        <a:sysClr val="windowText" lastClr="000000">
                          <a:alpha val="54000"/>
                        </a:sysClr>
                      </a:gs>
                    </a:gsLst>
                    <a:path path="shape">
                      <a:fillToRect l="50000" t="50000" r="50000" b="50000"/>
                    </a:path>
                    <a:tileRect/>
                  </a:gra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ysClr val="window" lastClr="FFFFFF"/>
                      </a:solidFill>
                      <a:effectLst/>
                      <a:uLnTx/>
                      <a:uFillTx/>
                      <a:latin typeface="Calibri"/>
                      <a:ea typeface="微软雅黑" pitchFamily="34" charset="-122"/>
                      <a:cs typeface="+mn-cs"/>
                    </a:endParaRPr>
                  </a:p>
                </p:txBody>
              </p:sp>
              <p:sp>
                <p:nvSpPr>
                  <p:cNvPr id="61" name="Oval 19"/>
                  <p:cNvSpPr>
                    <a:spLocks noChangeArrowheads="1"/>
                  </p:cNvSpPr>
                  <p:nvPr/>
                </p:nvSpPr>
                <p:spPr bwMode="auto">
                  <a:xfrm>
                    <a:off x="2060665" y="4644864"/>
                    <a:ext cx="722306" cy="576248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rgbClr val="FFFFFF"/>
                      </a:gs>
                      <a:gs pos="100000">
                        <a:srgbClr val="C5C5C5"/>
                      </a:gs>
                    </a:gsLst>
                    <a:path path="shape">
                      <a:fillToRect l="50000" t="50000" r="50000" b="50000"/>
                    </a:path>
                  </a:gradFill>
                  <a:ln w="9525">
                    <a:solidFill>
                      <a:srgbClr val="C5C5C5"/>
                    </a:solidFill>
                    <a:round/>
                    <a:headEnd/>
                    <a:tailEnd/>
                  </a:ln>
                  <a:effectLst/>
                </p:spPr>
                <p:txBody>
                  <a:bodyPr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2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4D4D4D"/>
                      </a:solidFill>
                      <a:effectLst/>
                      <a:uLnTx/>
                      <a:uFillTx/>
                      <a:latin typeface="Arial" pitchFamily="34" charset="0"/>
                      <a:ea typeface="微软雅黑" pitchFamily="34" charset="-122"/>
                    </a:endParaRPr>
                  </a:p>
                </p:txBody>
              </p:sp>
              <p:sp>
                <p:nvSpPr>
                  <p:cNvPr id="62" name="未知"/>
                  <p:cNvSpPr>
                    <a:spLocks/>
                  </p:cNvSpPr>
                  <p:nvPr/>
                </p:nvSpPr>
                <p:spPr bwMode="auto">
                  <a:xfrm>
                    <a:off x="2222872" y="4632334"/>
                    <a:ext cx="493248" cy="200904"/>
                  </a:xfrm>
                  <a:custGeom>
                    <a:avLst/>
                    <a:gdLst>
                      <a:gd name="T0" fmla="*/ 729 w 1321"/>
                      <a:gd name="T1" fmla="*/ 203 h 712"/>
                      <a:gd name="T2" fmla="*/ 738 w 1321"/>
                      <a:gd name="T3" fmla="*/ 224 h 712"/>
                      <a:gd name="T4" fmla="*/ 740 w 1321"/>
                      <a:gd name="T5" fmla="*/ 244 h 712"/>
                      <a:gd name="T6" fmla="*/ 737 w 1321"/>
                      <a:gd name="T7" fmla="*/ 262 h 712"/>
                      <a:gd name="T8" fmla="*/ 727 w 1321"/>
                      <a:gd name="T9" fmla="*/ 279 h 712"/>
                      <a:gd name="T10" fmla="*/ 713 w 1321"/>
                      <a:gd name="T11" fmla="*/ 294 h 712"/>
                      <a:gd name="T12" fmla="*/ 694 w 1321"/>
                      <a:gd name="T13" fmla="*/ 306 h 712"/>
                      <a:gd name="T14" fmla="*/ 670 w 1321"/>
                      <a:gd name="T15" fmla="*/ 318 h 712"/>
                      <a:gd name="T16" fmla="*/ 643 w 1321"/>
                      <a:gd name="T17" fmla="*/ 329 h 712"/>
                      <a:gd name="T18" fmla="*/ 612 w 1321"/>
                      <a:gd name="T19" fmla="*/ 338 h 712"/>
                      <a:gd name="T20" fmla="*/ 578 w 1321"/>
                      <a:gd name="T21" fmla="*/ 346 h 712"/>
                      <a:gd name="T22" fmla="*/ 542 w 1321"/>
                      <a:gd name="T23" fmla="*/ 352 h 712"/>
                      <a:gd name="T24" fmla="*/ 502 w 1321"/>
                      <a:gd name="T25" fmla="*/ 357 h 712"/>
                      <a:gd name="T26" fmla="*/ 462 w 1321"/>
                      <a:gd name="T27" fmla="*/ 360 h 712"/>
                      <a:gd name="T28" fmla="*/ 445 w 1321"/>
                      <a:gd name="T29" fmla="*/ 361 h 712"/>
                      <a:gd name="T30" fmla="*/ 267 w 1321"/>
                      <a:gd name="T31" fmla="*/ 361 h 712"/>
                      <a:gd name="T32" fmla="*/ 264 w 1321"/>
                      <a:gd name="T33" fmla="*/ 361 h 712"/>
                      <a:gd name="T34" fmla="*/ 229 w 1321"/>
                      <a:gd name="T35" fmla="*/ 359 h 712"/>
                      <a:gd name="T36" fmla="*/ 195 w 1321"/>
                      <a:gd name="T37" fmla="*/ 357 h 712"/>
                      <a:gd name="T38" fmla="*/ 162 w 1321"/>
                      <a:gd name="T39" fmla="*/ 353 h 712"/>
                      <a:gd name="T40" fmla="*/ 132 w 1321"/>
                      <a:gd name="T41" fmla="*/ 349 h 712"/>
                      <a:gd name="T42" fmla="*/ 104 w 1321"/>
                      <a:gd name="T43" fmla="*/ 343 h 712"/>
                      <a:gd name="T44" fmla="*/ 79 w 1321"/>
                      <a:gd name="T45" fmla="*/ 336 h 712"/>
                      <a:gd name="T46" fmla="*/ 57 w 1321"/>
                      <a:gd name="T47" fmla="*/ 329 h 712"/>
                      <a:gd name="T48" fmla="*/ 38 w 1321"/>
                      <a:gd name="T49" fmla="*/ 319 h 712"/>
                      <a:gd name="T50" fmla="*/ 22 w 1321"/>
                      <a:gd name="T51" fmla="*/ 308 h 712"/>
                      <a:gd name="T52" fmla="*/ 10 w 1321"/>
                      <a:gd name="T53" fmla="*/ 296 h 712"/>
                      <a:gd name="T54" fmla="*/ 3 w 1321"/>
                      <a:gd name="T55" fmla="*/ 281 h 712"/>
                      <a:gd name="T56" fmla="*/ 0 w 1321"/>
                      <a:gd name="T57" fmla="*/ 266 h 712"/>
                      <a:gd name="T58" fmla="*/ 0 w 1321"/>
                      <a:gd name="T59" fmla="*/ 264 h 712"/>
                      <a:gd name="T60" fmla="*/ 2 w 1321"/>
                      <a:gd name="T61" fmla="*/ 247 h 712"/>
                      <a:gd name="T62" fmla="*/ 9 w 1321"/>
                      <a:gd name="T63" fmla="*/ 226 h 712"/>
                      <a:gd name="T64" fmla="*/ 29 w 1321"/>
                      <a:gd name="T65" fmla="*/ 188 h 712"/>
                      <a:gd name="T66" fmla="*/ 53 w 1321"/>
                      <a:gd name="T67" fmla="*/ 152 h 712"/>
                      <a:gd name="T68" fmla="*/ 82 w 1321"/>
                      <a:gd name="T69" fmla="*/ 119 h 712"/>
                      <a:gd name="T70" fmla="*/ 114 w 1321"/>
                      <a:gd name="T71" fmla="*/ 89 h 712"/>
                      <a:gd name="T72" fmla="*/ 151 w 1321"/>
                      <a:gd name="T73" fmla="*/ 63 h 712"/>
                      <a:gd name="T74" fmla="*/ 191 w 1321"/>
                      <a:gd name="T75" fmla="*/ 42 h 712"/>
                      <a:gd name="T76" fmla="*/ 232 w 1321"/>
                      <a:gd name="T77" fmla="*/ 24 h 712"/>
                      <a:gd name="T78" fmla="*/ 278 w 1321"/>
                      <a:gd name="T79" fmla="*/ 11 h 712"/>
                      <a:gd name="T80" fmla="*/ 325 w 1321"/>
                      <a:gd name="T81" fmla="*/ 3 h 712"/>
                      <a:gd name="T82" fmla="*/ 374 w 1321"/>
                      <a:gd name="T83" fmla="*/ 0 h 712"/>
                      <a:gd name="T84" fmla="*/ 374 w 1321"/>
                      <a:gd name="T85" fmla="*/ 0 h 712"/>
                      <a:gd name="T86" fmla="*/ 425 w 1321"/>
                      <a:gd name="T87" fmla="*/ 3 h 712"/>
                      <a:gd name="T88" fmla="*/ 474 w 1321"/>
                      <a:gd name="T89" fmla="*/ 12 h 712"/>
                      <a:gd name="T90" fmla="*/ 522 w 1321"/>
                      <a:gd name="T91" fmla="*/ 27 h 712"/>
                      <a:gd name="T92" fmla="*/ 566 w 1321"/>
                      <a:gd name="T93" fmla="*/ 46 h 712"/>
                      <a:gd name="T94" fmla="*/ 606 w 1321"/>
                      <a:gd name="T95" fmla="*/ 69 h 712"/>
                      <a:gd name="T96" fmla="*/ 644 w 1321"/>
                      <a:gd name="T97" fmla="*/ 98 h 712"/>
                      <a:gd name="T98" fmla="*/ 677 w 1321"/>
                      <a:gd name="T99" fmla="*/ 130 h 712"/>
                      <a:gd name="T100" fmla="*/ 705 w 1321"/>
                      <a:gd name="T101" fmla="*/ 165 h 712"/>
                      <a:gd name="T102" fmla="*/ 729 w 1321"/>
                      <a:gd name="T103" fmla="*/ 203 h 712"/>
                      <a:gd name="T104" fmla="*/ 729 w 1321"/>
                      <a:gd name="T105" fmla="*/ 203 h 712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60000 65536"/>
                      <a:gd name="T133" fmla="*/ 0 60000 65536"/>
                      <a:gd name="T134" fmla="*/ 0 60000 65536"/>
                      <a:gd name="T135" fmla="*/ 0 60000 65536"/>
                      <a:gd name="T136" fmla="*/ 0 60000 65536"/>
                      <a:gd name="T137" fmla="*/ 0 60000 65536"/>
                      <a:gd name="T138" fmla="*/ 0 60000 65536"/>
                      <a:gd name="T139" fmla="*/ 0 60000 65536"/>
                      <a:gd name="T140" fmla="*/ 0 60000 65536"/>
                      <a:gd name="T141" fmla="*/ 0 60000 65536"/>
                      <a:gd name="T142" fmla="*/ 0 60000 65536"/>
                      <a:gd name="T143" fmla="*/ 0 60000 65536"/>
                      <a:gd name="T144" fmla="*/ 0 60000 65536"/>
                      <a:gd name="T145" fmla="*/ 0 60000 65536"/>
                      <a:gd name="T146" fmla="*/ 0 60000 65536"/>
                      <a:gd name="T147" fmla="*/ 0 60000 65536"/>
                      <a:gd name="T148" fmla="*/ 0 60000 65536"/>
                      <a:gd name="T149" fmla="*/ 0 60000 65536"/>
                      <a:gd name="T150" fmla="*/ 0 60000 65536"/>
                      <a:gd name="T151" fmla="*/ 0 60000 65536"/>
                      <a:gd name="T152" fmla="*/ 0 60000 65536"/>
                      <a:gd name="T153" fmla="*/ 0 60000 65536"/>
                      <a:gd name="T154" fmla="*/ 0 60000 65536"/>
                      <a:gd name="T155" fmla="*/ 0 60000 65536"/>
                      <a:gd name="T156" fmla="*/ 0 60000 65536"/>
                      <a:gd name="T157" fmla="*/ 0 60000 65536"/>
                      <a:gd name="T158" fmla="*/ 0 60000 65536"/>
                      <a:gd name="T159" fmla="*/ 0 w 1321"/>
                      <a:gd name="T160" fmla="*/ 0 h 712"/>
                      <a:gd name="T161" fmla="*/ 1321 w 1321"/>
                      <a:gd name="T162" fmla="*/ 712 h 712"/>
                    </a:gdLst>
                    <a:ahLst/>
                    <a:cxnLst>
                      <a:cxn ang="T106">
                        <a:pos x="T0" y="T1"/>
                      </a:cxn>
                      <a:cxn ang="T107">
                        <a:pos x="T2" y="T3"/>
                      </a:cxn>
                      <a:cxn ang="T108">
                        <a:pos x="T4" y="T5"/>
                      </a:cxn>
                      <a:cxn ang="T109">
                        <a:pos x="T6" y="T7"/>
                      </a:cxn>
                      <a:cxn ang="T110">
                        <a:pos x="T8" y="T9"/>
                      </a:cxn>
                      <a:cxn ang="T111">
                        <a:pos x="T10" y="T11"/>
                      </a:cxn>
                      <a:cxn ang="T112">
                        <a:pos x="T12" y="T13"/>
                      </a:cxn>
                      <a:cxn ang="T113">
                        <a:pos x="T14" y="T15"/>
                      </a:cxn>
                      <a:cxn ang="T114">
                        <a:pos x="T16" y="T17"/>
                      </a:cxn>
                      <a:cxn ang="T115">
                        <a:pos x="T18" y="T19"/>
                      </a:cxn>
                      <a:cxn ang="T116">
                        <a:pos x="T20" y="T21"/>
                      </a:cxn>
                      <a:cxn ang="T117">
                        <a:pos x="T22" y="T23"/>
                      </a:cxn>
                      <a:cxn ang="T118">
                        <a:pos x="T24" y="T25"/>
                      </a:cxn>
                      <a:cxn ang="T119">
                        <a:pos x="T26" y="T27"/>
                      </a:cxn>
                      <a:cxn ang="T120">
                        <a:pos x="T28" y="T29"/>
                      </a:cxn>
                      <a:cxn ang="T121">
                        <a:pos x="T30" y="T31"/>
                      </a:cxn>
                      <a:cxn ang="T122">
                        <a:pos x="T32" y="T33"/>
                      </a:cxn>
                      <a:cxn ang="T123">
                        <a:pos x="T34" y="T35"/>
                      </a:cxn>
                      <a:cxn ang="T124">
                        <a:pos x="T36" y="T37"/>
                      </a:cxn>
                      <a:cxn ang="T125">
                        <a:pos x="T38" y="T39"/>
                      </a:cxn>
                      <a:cxn ang="T126">
                        <a:pos x="T40" y="T41"/>
                      </a:cxn>
                      <a:cxn ang="T127">
                        <a:pos x="T42" y="T43"/>
                      </a:cxn>
                      <a:cxn ang="T128">
                        <a:pos x="T44" y="T45"/>
                      </a:cxn>
                      <a:cxn ang="T129">
                        <a:pos x="T46" y="T47"/>
                      </a:cxn>
                      <a:cxn ang="T130">
                        <a:pos x="T48" y="T49"/>
                      </a:cxn>
                      <a:cxn ang="T131">
                        <a:pos x="T50" y="T51"/>
                      </a:cxn>
                      <a:cxn ang="T132">
                        <a:pos x="T52" y="T53"/>
                      </a:cxn>
                      <a:cxn ang="T133">
                        <a:pos x="T54" y="T55"/>
                      </a:cxn>
                      <a:cxn ang="T134">
                        <a:pos x="T56" y="T57"/>
                      </a:cxn>
                      <a:cxn ang="T135">
                        <a:pos x="T58" y="T59"/>
                      </a:cxn>
                      <a:cxn ang="T136">
                        <a:pos x="T60" y="T61"/>
                      </a:cxn>
                      <a:cxn ang="T137">
                        <a:pos x="T62" y="T63"/>
                      </a:cxn>
                      <a:cxn ang="T138">
                        <a:pos x="T64" y="T65"/>
                      </a:cxn>
                      <a:cxn ang="T139">
                        <a:pos x="T66" y="T67"/>
                      </a:cxn>
                      <a:cxn ang="T140">
                        <a:pos x="T68" y="T69"/>
                      </a:cxn>
                      <a:cxn ang="T141">
                        <a:pos x="T70" y="T71"/>
                      </a:cxn>
                      <a:cxn ang="T142">
                        <a:pos x="T72" y="T73"/>
                      </a:cxn>
                      <a:cxn ang="T143">
                        <a:pos x="T74" y="T75"/>
                      </a:cxn>
                      <a:cxn ang="T144">
                        <a:pos x="T76" y="T77"/>
                      </a:cxn>
                      <a:cxn ang="T145">
                        <a:pos x="T78" y="T79"/>
                      </a:cxn>
                      <a:cxn ang="T146">
                        <a:pos x="T80" y="T81"/>
                      </a:cxn>
                      <a:cxn ang="T147">
                        <a:pos x="T82" y="T83"/>
                      </a:cxn>
                      <a:cxn ang="T148">
                        <a:pos x="T84" y="T85"/>
                      </a:cxn>
                      <a:cxn ang="T149">
                        <a:pos x="T86" y="T87"/>
                      </a:cxn>
                      <a:cxn ang="T150">
                        <a:pos x="T88" y="T89"/>
                      </a:cxn>
                      <a:cxn ang="T151">
                        <a:pos x="T90" y="T91"/>
                      </a:cxn>
                      <a:cxn ang="T152">
                        <a:pos x="T92" y="T93"/>
                      </a:cxn>
                      <a:cxn ang="T153">
                        <a:pos x="T94" y="T95"/>
                      </a:cxn>
                      <a:cxn ang="T154">
                        <a:pos x="T96" y="T97"/>
                      </a:cxn>
                      <a:cxn ang="T155">
                        <a:pos x="T98" y="T99"/>
                      </a:cxn>
                      <a:cxn ang="T156">
                        <a:pos x="T100" y="T101"/>
                      </a:cxn>
                      <a:cxn ang="T157">
                        <a:pos x="T102" y="T103"/>
                      </a:cxn>
                      <a:cxn ang="T158">
                        <a:pos x="T104" y="T105"/>
                      </a:cxn>
                    </a:cxnLst>
                    <a:rect l="T159" t="T160" r="T161" b="T162"/>
                    <a:pathLst>
                      <a:path w="1321" h="712">
                        <a:moveTo>
                          <a:pt x="1301" y="401"/>
                        </a:moveTo>
                        <a:lnTo>
                          <a:pt x="1317" y="442"/>
                        </a:lnTo>
                        <a:lnTo>
                          <a:pt x="1321" y="481"/>
                        </a:lnTo>
                        <a:lnTo>
                          <a:pt x="1315" y="516"/>
                        </a:lnTo>
                        <a:lnTo>
                          <a:pt x="1298" y="550"/>
                        </a:lnTo>
                        <a:lnTo>
                          <a:pt x="1272" y="579"/>
                        </a:lnTo>
                        <a:lnTo>
                          <a:pt x="1239" y="604"/>
                        </a:lnTo>
                        <a:lnTo>
                          <a:pt x="1196" y="628"/>
                        </a:lnTo>
                        <a:lnTo>
                          <a:pt x="1147" y="649"/>
                        </a:lnTo>
                        <a:lnTo>
                          <a:pt x="1092" y="667"/>
                        </a:lnTo>
                        <a:lnTo>
                          <a:pt x="1031" y="683"/>
                        </a:lnTo>
                        <a:lnTo>
                          <a:pt x="967" y="694"/>
                        </a:lnTo>
                        <a:lnTo>
                          <a:pt x="896" y="704"/>
                        </a:lnTo>
                        <a:lnTo>
                          <a:pt x="824" y="710"/>
                        </a:lnTo>
                        <a:lnTo>
                          <a:pt x="795" y="712"/>
                        </a:lnTo>
                        <a:lnTo>
                          <a:pt x="476" y="712"/>
                        </a:lnTo>
                        <a:lnTo>
                          <a:pt x="472" y="712"/>
                        </a:lnTo>
                        <a:lnTo>
                          <a:pt x="409" y="708"/>
                        </a:lnTo>
                        <a:lnTo>
                          <a:pt x="348" y="704"/>
                        </a:lnTo>
                        <a:lnTo>
                          <a:pt x="290" y="696"/>
                        </a:lnTo>
                        <a:lnTo>
                          <a:pt x="235" y="689"/>
                        </a:lnTo>
                        <a:lnTo>
                          <a:pt x="186" y="677"/>
                        </a:lnTo>
                        <a:lnTo>
                          <a:pt x="141" y="663"/>
                        </a:lnTo>
                        <a:lnTo>
                          <a:pt x="102" y="648"/>
                        </a:lnTo>
                        <a:lnTo>
                          <a:pt x="67" y="630"/>
                        </a:lnTo>
                        <a:lnTo>
                          <a:pt x="39" y="608"/>
                        </a:lnTo>
                        <a:lnTo>
                          <a:pt x="18" y="583"/>
                        </a:lnTo>
                        <a:lnTo>
                          <a:pt x="6" y="554"/>
                        </a:lnTo>
                        <a:lnTo>
                          <a:pt x="0" y="524"/>
                        </a:lnTo>
                        <a:lnTo>
                          <a:pt x="0" y="520"/>
                        </a:lnTo>
                        <a:lnTo>
                          <a:pt x="4" y="487"/>
                        </a:lnTo>
                        <a:lnTo>
                          <a:pt x="16" y="446"/>
                        </a:lnTo>
                        <a:lnTo>
                          <a:pt x="51" y="370"/>
                        </a:lnTo>
                        <a:lnTo>
                          <a:pt x="94" y="299"/>
                        </a:lnTo>
                        <a:lnTo>
                          <a:pt x="147" y="235"/>
                        </a:lnTo>
                        <a:lnTo>
                          <a:pt x="204" y="176"/>
                        </a:lnTo>
                        <a:lnTo>
                          <a:pt x="270" y="125"/>
                        </a:lnTo>
                        <a:lnTo>
                          <a:pt x="341" y="82"/>
                        </a:lnTo>
                        <a:lnTo>
                          <a:pt x="415" y="47"/>
                        </a:lnTo>
                        <a:lnTo>
                          <a:pt x="497" y="21"/>
                        </a:lnTo>
                        <a:lnTo>
                          <a:pt x="581" y="6"/>
                        </a:lnTo>
                        <a:lnTo>
                          <a:pt x="667" y="0"/>
                        </a:lnTo>
                        <a:lnTo>
                          <a:pt x="759" y="6"/>
                        </a:lnTo>
                        <a:lnTo>
                          <a:pt x="847" y="23"/>
                        </a:lnTo>
                        <a:lnTo>
                          <a:pt x="932" y="53"/>
                        </a:lnTo>
                        <a:lnTo>
                          <a:pt x="1010" y="90"/>
                        </a:lnTo>
                        <a:lnTo>
                          <a:pt x="1082" y="137"/>
                        </a:lnTo>
                        <a:lnTo>
                          <a:pt x="1149" y="194"/>
                        </a:lnTo>
                        <a:lnTo>
                          <a:pt x="1208" y="256"/>
                        </a:lnTo>
                        <a:lnTo>
                          <a:pt x="1258" y="325"/>
                        </a:lnTo>
                        <a:lnTo>
                          <a:pt x="1301" y="401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FFFFFF"/>
                      </a:gs>
                      <a:gs pos="100000">
                        <a:srgbClr val="FF0000">
                          <a:alpha val="0"/>
                        </a:srgbClr>
                      </a:gs>
                    </a:gsLst>
                    <a:lin ang="5400000" scaled="1"/>
                  </a:gradFill>
                  <a:ln>
                    <a:noFill/>
                  </a:ln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ea typeface="微软雅黑" pitchFamily="34" charset="-122"/>
                    </a:endParaRPr>
                  </a:p>
                </p:txBody>
              </p:sp>
            </p:grpSp>
          </p:grpSp>
          <p:sp>
            <p:nvSpPr>
              <p:cNvPr id="74" name="文本框 73"/>
              <p:cNvSpPr txBox="1"/>
              <p:nvPr/>
            </p:nvSpPr>
            <p:spPr>
              <a:xfrm>
                <a:off x="4018975" y="1416628"/>
                <a:ext cx="360934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lvl="1"/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构造方法名必须</a:t>
                </a:r>
                <a:r>
                  <a:rPr lang="zh-CN" altLang="en-US" sz="1600" dirty="0">
                    <a:solidFill>
                      <a:srgbClr val="223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与类名相同 </a:t>
                </a:r>
                <a:endParaRPr lang="zh-CN" altLang="en-US" sz="1600" dirty="0">
                  <a:solidFill>
                    <a:srgbClr val="223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itchFamily="18" charset="0"/>
                </a:endParaRPr>
              </a:p>
            </p:txBody>
          </p:sp>
          <p:sp>
            <p:nvSpPr>
              <p:cNvPr id="75" name="文本框 74"/>
              <p:cNvSpPr txBox="1"/>
              <p:nvPr/>
            </p:nvSpPr>
            <p:spPr>
              <a:xfrm>
                <a:off x="4342615" y="2898548"/>
                <a:ext cx="383266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lvl="1"/>
                <a:r>
                  <a:rPr lang="zh-CN" altLang="en-US" sz="1600" dirty="0">
                    <a:solidFill>
                      <a:srgbClr val="223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没有返回值类型</a:t>
                </a:r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，也没有</a:t>
                </a:r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void</a:t>
                </a:r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endPara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itchFamily="18" charset="0"/>
                </a:endParaRPr>
              </a:p>
            </p:txBody>
          </p:sp>
          <p:sp>
            <p:nvSpPr>
              <p:cNvPr id="76" name="文本框 75"/>
              <p:cNvSpPr txBox="1"/>
              <p:nvPr/>
            </p:nvSpPr>
            <p:spPr>
              <a:xfrm>
                <a:off x="2763848" y="3688615"/>
                <a:ext cx="562457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构造方法</a:t>
                </a:r>
                <a:r>
                  <a:rPr lang="zh-CN" altLang="en-US" sz="1600" dirty="0">
                    <a:solidFill>
                      <a:srgbClr val="223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始终和</a:t>
                </a:r>
                <a:r>
                  <a:rPr lang="en-US" altLang="zh-CN" sz="1600" dirty="0">
                    <a:solidFill>
                      <a:srgbClr val="223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new</a:t>
                </a:r>
                <a:r>
                  <a:rPr lang="zh-CN" altLang="en-US" sz="1600" dirty="0">
                    <a:solidFill>
                      <a:srgbClr val="223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关键字一起调用</a:t>
                </a:r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，由系统自动调用执行。</a:t>
                </a:r>
              </a:p>
            </p:txBody>
          </p:sp>
          <p:sp>
            <p:nvSpPr>
              <p:cNvPr id="77" name="文本框 76"/>
              <p:cNvSpPr txBox="1"/>
              <p:nvPr/>
            </p:nvSpPr>
            <p:spPr>
              <a:xfrm>
                <a:off x="2537690" y="2115150"/>
                <a:ext cx="71795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6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特点</a:t>
                </a:r>
              </a:p>
            </p:txBody>
          </p:sp>
        </p:grpSp>
        <p:grpSp>
          <p:nvGrpSpPr>
            <p:cNvPr id="6" name="组合 5"/>
            <p:cNvGrpSpPr/>
            <p:nvPr/>
          </p:nvGrpSpPr>
          <p:grpSpPr>
            <a:xfrm>
              <a:off x="2773276" y="2347507"/>
              <a:ext cx="5975188" cy="508678"/>
              <a:chOff x="2773276" y="2347507"/>
              <a:chExt cx="5975188" cy="508678"/>
            </a:xfrm>
          </p:grpSpPr>
          <p:sp>
            <p:nvSpPr>
              <p:cNvPr id="35" name="Rectangle 5"/>
              <p:cNvSpPr>
                <a:spLocks noChangeArrowheads="1"/>
              </p:cNvSpPr>
              <p:nvPr/>
            </p:nvSpPr>
            <p:spPr bwMode="gray">
              <a:xfrm rot="11199455" flipV="1">
                <a:off x="2773276" y="2538899"/>
                <a:ext cx="566432" cy="58401"/>
              </a:xfrm>
              <a:prstGeom prst="roundRect">
                <a:avLst>
                  <a:gd name="adj" fmla="val 37465"/>
                </a:avLst>
              </a:prstGeom>
              <a:gradFill rotWithShape="1">
                <a:gsLst>
                  <a:gs pos="833">
                    <a:srgbClr val="A9A9A9"/>
                  </a:gs>
                  <a:gs pos="31000">
                    <a:srgbClr val="F9F9F9"/>
                  </a:gs>
                  <a:gs pos="100000">
                    <a:srgbClr val="5F5F5F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ea typeface="微软雅黑" pitchFamily="34" charset="-122"/>
                </a:endParaRPr>
              </a:p>
            </p:txBody>
          </p:sp>
          <p:sp>
            <p:nvSpPr>
              <p:cNvPr id="36" name="Oval 19"/>
              <p:cNvSpPr>
                <a:spLocks noChangeArrowheads="1"/>
              </p:cNvSpPr>
              <p:nvPr/>
            </p:nvSpPr>
            <p:spPr bwMode="auto">
              <a:xfrm>
                <a:off x="3364204" y="2384063"/>
                <a:ext cx="508791" cy="472122"/>
              </a:xfrm>
              <a:prstGeom prst="ellipse">
                <a:avLst/>
              </a:prstGeom>
              <a:gradFill rotWithShape="1">
                <a:gsLst>
                  <a:gs pos="0">
                    <a:srgbClr val="FFFFFF"/>
                  </a:gs>
                  <a:gs pos="100000">
                    <a:srgbClr val="C5C5C5"/>
                  </a:gs>
                </a:gsLst>
                <a:path path="shape">
                  <a:fillToRect l="50000" t="50000" r="50000" b="50000"/>
                </a:path>
              </a:gradFill>
              <a:ln w="9525">
                <a:solidFill>
                  <a:srgbClr val="C5C5C5"/>
                </a:solidFill>
                <a:round/>
                <a:headEnd/>
                <a:tailEnd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4D4D4D"/>
                  </a:solidFill>
                  <a:effectLst/>
                  <a:uLnTx/>
                  <a:uFillTx/>
                  <a:latin typeface="Arial" pitchFamily="34" charset="0"/>
                  <a:ea typeface="微软雅黑" pitchFamily="34" charset="-122"/>
                </a:endParaRPr>
              </a:p>
            </p:txBody>
          </p:sp>
          <p:sp>
            <p:nvSpPr>
              <p:cNvPr id="38" name="文本框 37"/>
              <p:cNvSpPr txBox="1"/>
              <p:nvPr/>
            </p:nvSpPr>
            <p:spPr>
              <a:xfrm>
                <a:off x="3859127" y="2347507"/>
                <a:ext cx="488933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lvl="1"/>
                <a:r>
                  <a:rPr lang="zh-CN" altLang="en-US" sz="1600" dirty="0">
                    <a:solidFill>
                      <a:srgbClr val="223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可以有多个，带</a:t>
                </a:r>
                <a:r>
                  <a:rPr lang="en-US" altLang="zh-CN" sz="1600" dirty="0">
                    <a:solidFill>
                      <a:srgbClr val="223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</a:t>
                </a:r>
                <a:r>
                  <a:rPr lang="zh-CN" altLang="en-US" sz="1600" dirty="0">
                    <a:solidFill>
                      <a:srgbClr val="223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个（默认构造方法）或多个参数</a:t>
                </a:r>
                <a:endPara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itchFamily="18" charset="0"/>
                </a:endParaRPr>
              </a:p>
            </p:txBody>
          </p:sp>
        </p:grpSp>
      </p:grpSp>
      <p:cxnSp>
        <p:nvCxnSpPr>
          <p:cNvPr id="39" name="直接连接符 38"/>
          <p:cNvCxnSpPr>
            <a:cxnSpLocks/>
          </p:cNvCxnSpPr>
          <p:nvPr/>
        </p:nvCxnSpPr>
        <p:spPr bwMode="auto">
          <a:xfrm>
            <a:off x="3563888" y="2063384"/>
            <a:ext cx="2376264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直接连接符 40"/>
          <p:cNvCxnSpPr>
            <a:cxnSpLocks/>
          </p:cNvCxnSpPr>
          <p:nvPr/>
        </p:nvCxnSpPr>
        <p:spPr bwMode="auto">
          <a:xfrm flipV="1">
            <a:off x="3901840" y="2719122"/>
            <a:ext cx="4342568" cy="67423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直接连接符 41"/>
          <p:cNvCxnSpPr>
            <a:cxnSpLocks/>
          </p:cNvCxnSpPr>
          <p:nvPr/>
        </p:nvCxnSpPr>
        <p:spPr bwMode="auto">
          <a:xfrm>
            <a:off x="3851920" y="3608214"/>
            <a:ext cx="2664296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6" name="直接连接符 45"/>
          <p:cNvCxnSpPr>
            <a:cxnSpLocks/>
          </p:cNvCxnSpPr>
          <p:nvPr/>
        </p:nvCxnSpPr>
        <p:spPr bwMode="auto">
          <a:xfrm>
            <a:off x="2267744" y="4319832"/>
            <a:ext cx="5256584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60240A4E-2535-2444-8C79-BC04A1EF3015}"/>
              </a:ext>
            </a:extLst>
          </p:cNvPr>
          <p:cNvSpPr txBox="1"/>
          <p:nvPr/>
        </p:nvSpPr>
        <p:spPr>
          <a:xfrm>
            <a:off x="1464816" y="4547197"/>
            <a:ext cx="6647974" cy="46166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kumimoji="1" lang="zh-CN" altLang="en-US" dirty="0"/>
              <a:t>构造器：确保对象在使用前得到必要的初始化！</a:t>
            </a:r>
          </a:p>
        </p:txBody>
      </p:sp>
    </p:spTree>
    <p:extLst>
      <p:ext uri="{BB962C8B-B14F-4D97-AF65-F5344CB8AC3E}">
        <p14:creationId xmlns:p14="http://schemas.microsoft.com/office/powerpoint/2010/main" val="301464768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0" y="0"/>
            <a:ext cx="5364088" cy="504000"/>
            <a:chOff x="0" y="0"/>
            <a:chExt cx="5364088" cy="504000"/>
          </a:xfrm>
        </p:grpSpPr>
        <p:sp>
          <p:nvSpPr>
            <p:cNvPr id="3" name="矩形 2"/>
            <p:cNvSpPr/>
            <p:nvPr/>
          </p:nvSpPr>
          <p:spPr>
            <a:xfrm>
              <a:off x="0" y="0"/>
              <a:ext cx="763957" cy="504000"/>
            </a:xfrm>
            <a:prstGeom prst="rect">
              <a:avLst/>
            </a:prstGeom>
            <a:solidFill>
              <a:srgbClr val="036E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4" name="矩形 3"/>
            <p:cNvSpPr/>
            <p:nvPr/>
          </p:nvSpPr>
          <p:spPr>
            <a:xfrm>
              <a:off x="993144" y="0"/>
              <a:ext cx="114593" cy="504000"/>
            </a:xfrm>
            <a:prstGeom prst="rect">
              <a:avLst/>
            </a:prstGeom>
            <a:solidFill>
              <a:srgbClr val="036E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1336924" y="51945"/>
              <a:ext cx="402716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indent="0">
                <a:buNone/>
              </a:pPr>
              <a:r>
                <a:rPr lang="zh-CN" altLang="en-US" sz="2000" b="1" dirty="0">
                  <a:ln w="0"/>
                  <a:latin typeface="微软雅黑" panose="020B0503020204020204" pitchFamily="34" charset="-122"/>
                  <a:ea typeface="微软雅黑" panose="020B0503020204020204" pitchFamily="34" charset="-122"/>
                </a:rPr>
                <a:t>构造方法</a:t>
              </a:r>
              <a:endParaRPr lang="en-US" altLang="zh-CN" sz="2000" b="1" dirty="0">
                <a:ln w="0"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9" name="矩形 8"/>
          <p:cNvSpPr/>
          <p:nvPr/>
        </p:nvSpPr>
        <p:spPr>
          <a:xfrm>
            <a:off x="683567" y="626773"/>
            <a:ext cx="3786901" cy="3965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lnSpc>
                <a:spcPct val="120000"/>
              </a:lnSpc>
            </a:pPr>
            <a:r>
              <a:rPr lang="zh-CN" altLang="en-US" sz="1800" b="1" dirty="0">
                <a:solidFill>
                  <a:schemeClr val="hlin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无参数的构造方法</a:t>
            </a:r>
            <a:r>
              <a:rPr lang="en-US" altLang="zh-CN" sz="1800" b="1" dirty="0">
                <a:solidFill>
                  <a:schemeClr val="hlin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en-US" sz="1800" b="1" dirty="0">
                <a:solidFill>
                  <a:schemeClr val="hlin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默认构造函数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941D5E8-6CAB-4A46-97BD-B25EE35ABFDB}"/>
              </a:ext>
            </a:extLst>
          </p:cNvPr>
          <p:cNvSpPr txBox="1"/>
          <p:nvPr/>
        </p:nvSpPr>
        <p:spPr>
          <a:xfrm>
            <a:off x="221996" y="1275606"/>
            <a:ext cx="4350004" cy="28931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rgbClr val="FF0000"/>
                </a:solidFill>
                <a:latin typeface="Helvetica" pitchFamily="2" charset="0"/>
              </a:rPr>
              <a:t>public</a:t>
            </a:r>
            <a:r>
              <a:rPr lang="en-US" altLang="zh-CN" sz="1400" dirty="0">
                <a:latin typeface="Helvetica" pitchFamily="2" charset="0"/>
              </a:rPr>
              <a:t> </a:t>
            </a:r>
            <a:r>
              <a:rPr lang="en-US" altLang="zh-CN" sz="1400" dirty="0">
                <a:solidFill>
                  <a:srgbClr val="2D499E"/>
                </a:solidFill>
                <a:latin typeface="Helvetica" pitchFamily="2" charset="0"/>
              </a:rPr>
              <a:t>class</a:t>
            </a:r>
            <a:r>
              <a:rPr lang="en-US" altLang="zh-CN" sz="1400" dirty="0">
                <a:latin typeface="Helvetica" pitchFamily="2" charset="0"/>
              </a:rPr>
              <a:t> </a:t>
            </a:r>
            <a:r>
              <a:rPr lang="en-US" altLang="zh-CN" sz="1400" dirty="0" err="1">
                <a:latin typeface="Helvetica" pitchFamily="2" charset="0"/>
              </a:rPr>
              <a:t>ElectricOven</a:t>
            </a:r>
            <a:r>
              <a:rPr lang="en-US" altLang="zh-CN" sz="1400" dirty="0">
                <a:latin typeface="Helvetica" pitchFamily="2" charset="0"/>
              </a:rPr>
              <a:t>{</a:t>
            </a:r>
          </a:p>
          <a:p>
            <a:r>
              <a:rPr lang="zh-CN" altLang="en-US" sz="1400" dirty="0">
                <a:solidFill>
                  <a:schemeClr val="accent3">
                    <a:lumMod val="50000"/>
                  </a:schemeClr>
                </a:solidFill>
                <a:latin typeface="Helvetica" pitchFamily="2" charset="0"/>
              </a:rPr>
              <a:t>   </a:t>
            </a:r>
            <a:r>
              <a:rPr lang="en-US" altLang="zh-CN" sz="1400" dirty="0">
                <a:solidFill>
                  <a:schemeClr val="accent3">
                    <a:lumMod val="50000"/>
                  </a:schemeClr>
                </a:solidFill>
                <a:latin typeface="Helvetica" pitchFamily="2" charset="0"/>
              </a:rPr>
              <a:t>    public</a:t>
            </a:r>
            <a:r>
              <a:rPr lang="zh-CN" altLang="en-US" sz="1400" dirty="0">
                <a:solidFill>
                  <a:schemeClr val="accent3">
                    <a:lumMod val="50000"/>
                  </a:schemeClr>
                </a:solidFill>
                <a:latin typeface="Helvetica" pitchFamily="2" charset="0"/>
              </a:rPr>
              <a:t> </a:t>
            </a:r>
            <a:r>
              <a:rPr lang="en-US" altLang="zh-CN" sz="1400" dirty="0">
                <a:solidFill>
                  <a:schemeClr val="accent3">
                    <a:lumMod val="50000"/>
                  </a:schemeClr>
                </a:solidFill>
                <a:latin typeface="Helvetica" pitchFamily="2" charset="0"/>
              </a:rPr>
              <a:t>String brand; //</a:t>
            </a:r>
            <a:r>
              <a:rPr lang="zh-CN" altLang="en-US" sz="1400" dirty="0">
                <a:solidFill>
                  <a:schemeClr val="accent3">
                    <a:lumMod val="50000"/>
                  </a:schemeClr>
                </a:solidFill>
                <a:latin typeface="Helvetica" pitchFamily="2" charset="0"/>
              </a:rPr>
              <a:t>品牌</a:t>
            </a:r>
            <a:endParaRPr lang="en-US" altLang="zh-CN" sz="1400" dirty="0">
              <a:solidFill>
                <a:schemeClr val="accent3">
                  <a:lumMod val="50000"/>
                </a:schemeClr>
              </a:solidFill>
              <a:latin typeface="Helvetica" pitchFamily="2" charset="0"/>
            </a:endParaRPr>
          </a:p>
          <a:p>
            <a:r>
              <a:rPr lang="en-US" altLang="zh-CN" sz="1400" dirty="0">
                <a:solidFill>
                  <a:schemeClr val="accent3">
                    <a:lumMod val="50000"/>
                  </a:schemeClr>
                </a:solidFill>
                <a:latin typeface="Helvetica" pitchFamily="2" charset="0"/>
              </a:rPr>
              <a:t>       public int length=600;</a:t>
            </a:r>
            <a:r>
              <a:rPr lang="zh-CN" altLang="en-US" sz="1400" dirty="0">
                <a:solidFill>
                  <a:schemeClr val="accent3">
                    <a:lumMod val="50000"/>
                  </a:schemeClr>
                </a:solidFill>
                <a:latin typeface="Helvetica" pitchFamily="2" charset="0"/>
              </a:rPr>
              <a:t> </a:t>
            </a:r>
            <a:r>
              <a:rPr lang="en-US" altLang="zh-CN" sz="1400" dirty="0">
                <a:solidFill>
                  <a:schemeClr val="accent3">
                    <a:lumMod val="50000"/>
                  </a:schemeClr>
                </a:solidFill>
                <a:latin typeface="Helvetica" pitchFamily="2" charset="0"/>
              </a:rPr>
              <a:t>//</a:t>
            </a:r>
            <a:r>
              <a:rPr lang="zh-CN" altLang="en-US" sz="1400" dirty="0">
                <a:solidFill>
                  <a:schemeClr val="accent3">
                    <a:lumMod val="50000"/>
                  </a:schemeClr>
                </a:solidFill>
                <a:latin typeface="Helvetica" pitchFamily="2" charset="0"/>
              </a:rPr>
              <a:t> 长 </a:t>
            </a:r>
            <a:r>
              <a:rPr lang="en-US" altLang="zh-CN" sz="1400" dirty="0">
                <a:solidFill>
                  <a:schemeClr val="accent3">
                    <a:lumMod val="50000"/>
                  </a:schemeClr>
                </a:solidFill>
                <a:latin typeface="Helvetica" pitchFamily="2" charset="0"/>
              </a:rPr>
              <a:t>mm</a:t>
            </a:r>
          </a:p>
          <a:p>
            <a:r>
              <a:rPr lang="en-US" altLang="zh-CN" sz="1400" dirty="0">
                <a:solidFill>
                  <a:schemeClr val="accent3">
                    <a:lumMod val="50000"/>
                  </a:schemeClr>
                </a:solidFill>
                <a:latin typeface="Helvetica" pitchFamily="2" charset="0"/>
              </a:rPr>
              <a:t>       public int width=400;</a:t>
            </a:r>
            <a:r>
              <a:rPr lang="zh-CN" altLang="en-US" sz="1400" dirty="0">
                <a:solidFill>
                  <a:schemeClr val="accent3">
                    <a:lumMod val="50000"/>
                  </a:schemeClr>
                </a:solidFill>
                <a:latin typeface="Helvetica" pitchFamily="2" charset="0"/>
              </a:rPr>
              <a:t> </a:t>
            </a:r>
            <a:r>
              <a:rPr lang="en-US" altLang="zh-CN" sz="1400" dirty="0">
                <a:solidFill>
                  <a:schemeClr val="accent3">
                    <a:lumMod val="50000"/>
                  </a:schemeClr>
                </a:solidFill>
                <a:latin typeface="Helvetica" pitchFamily="2" charset="0"/>
              </a:rPr>
              <a:t>//</a:t>
            </a:r>
            <a:r>
              <a:rPr lang="zh-CN" altLang="en-US" sz="1400" dirty="0">
                <a:solidFill>
                  <a:schemeClr val="accent3">
                    <a:lumMod val="50000"/>
                  </a:schemeClr>
                </a:solidFill>
                <a:latin typeface="Helvetica" pitchFamily="2" charset="0"/>
              </a:rPr>
              <a:t> 宽</a:t>
            </a:r>
            <a:r>
              <a:rPr lang="en-US" altLang="zh-CN" sz="1400" dirty="0">
                <a:solidFill>
                  <a:schemeClr val="accent3">
                    <a:lumMod val="50000"/>
                  </a:schemeClr>
                </a:solidFill>
                <a:latin typeface="Helvetica" pitchFamily="2" charset="0"/>
              </a:rPr>
              <a:t> mm</a:t>
            </a:r>
          </a:p>
          <a:p>
            <a:r>
              <a:rPr lang="en-US" altLang="zh-CN" sz="1400" dirty="0">
                <a:solidFill>
                  <a:schemeClr val="accent3">
                    <a:lumMod val="50000"/>
                  </a:schemeClr>
                </a:solidFill>
                <a:latin typeface="Helvetica" pitchFamily="2" charset="0"/>
              </a:rPr>
              <a:t>       public int height=450;</a:t>
            </a:r>
            <a:r>
              <a:rPr lang="zh-CN" altLang="en-US" sz="1400" dirty="0">
                <a:solidFill>
                  <a:schemeClr val="accent3">
                    <a:lumMod val="50000"/>
                  </a:schemeClr>
                </a:solidFill>
                <a:latin typeface="Helvetica" pitchFamily="2" charset="0"/>
              </a:rPr>
              <a:t> </a:t>
            </a:r>
            <a:r>
              <a:rPr lang="en-US" altLang="zh-CN" sz="1400" dirty="0">
                <a:solidFill>
                  <a:schemeClr val="accent3">
                    <a:lumMod val="50000"/>
                  </a:schemeClr>
                </a:solidFill>
                <a:latin typeface="Helvetica" pitchFamily="2" charset="0"/>
              </a:rPr>
              <a:t>//</a:t>
            </a:r>
            <a:r>
              <a:rPr lang="zh-CN" altLang="en-US" sz="1400" dirty="0">
                <a:solidFill>
                  <a:schemeClr val="accent3">
                    <a:lumMod val="50000"/>
                  </a:schemeClr>
                </a:solidFill>
                <a:latin typeface="Helvetica" pitchFamily="2" charset="0"/>
              </a:rPr>
              <a:t> 高</a:t>
            </a:r>
            <a:r>
              <a:rPr lang="en-US" altLang="zh-CN" sz="1400" dirty="0">
                <a:solidFill>
                  <a:schemeClr val="accent3">
                    <a:lumMod val="50000"/>
                  </a:schemeClr>
                </a:solidFill>
                <a:latin typeface="Helvetica" pitchFamily="2" charset="0"/>
              </a:rPr>
              <a:t> mm</a:t>
            </a:r>
          </a:p>
          <a:p>
            <a:r>
              <a:rPr lang="en-US" altLang="zh-CN" sz="1400" dirty="0">
                <a:solidFill>
                  <a:schemeClr val="accent3">
                    <a:lumMod val="50000"/>
                  </a:schemeClr>
                </a:solidFill>
                <a:latin typeface="Helvetica" pitchFamily="2" charset="0"/>
              </a:rPr>
              <a:t>       private int volume= length</a:t>
            </a:r>
            <a:r>
              <a:rPr lang="zh-CN" altLang="en-US" sz="1400" dirty="0">
                <a:solidFill>
                  <a:schemeClr val="accent3">
                    <a:lumMod val="50000"/>
                  </a:schemeClr>
                </a:solidFill>
                <a:latin typeface="Helvetica" pitchFamily="2" charset="0"/>
              </a:rPr>
              <a:t>*</a:t>
            </a:r>
            <a:r>
              <a:rPr lang="en-US" altLang="zh-CN" sz="1400" dirty="0">
                <a:solidFill>
                  <a:schemeClr val="accent3">
                    <a:lumMod val="50000"/>
                  </a:schemeClr>
                </a:solidFill>
                <a:latin typeface="Helvetica" pitchFamily="2" charset="0"/>
              </a:rPr>
              <a:t> width</a:t>
            </a:r>
            <a:r>
              <a:rPr lang="zh-CN" altLang="en-US" sz="1400" dirty="0">
                <a:solidFill>
                  <a:schemeClr val="accent3">
                    <a:lumMod val="50000"/>
                  </a:schemeClr>
                </a:solidFill>
                <a:latin typeface="Helvetica" pitchFamily="2" charset="0"/>
              </a:rPr>
              <a:t>*</a:t>
            </a:r>
            <a:r>
              <a:rPr lang="en-US" altLang="zh-CN" sz="1400" dirty="0">
                <a:solidFill>
                  <a:schemeClr val="accent3">
                    <a:lumMod val="50000"/>
                  </a:schemeClr>
                </a:solidFill>
                <a:latin typeface="Helvetica" pitchFamily="2" charset="0"/>
              </a:rPr>
              <a:t> height;</a:t>
            </a:r>
            <a:r>
              <a:rPr lang="zh-CN" altLang="en-US" sz="1400" dirty="0">
                <a:solidFill>
                  <a:schemeClr val="accent3">
                    <a:lumMod val="50000"/>
                  </a:schemeClr>
                </a:solidFill>
                <a:latin typeface="Helvetica" pitchFamily="2" charset="0"/>
              </a:rPr>
              <a:t> </a:t>
            </a:r>
            <a:r>
              <a:rPr lang="en-US" altLang="zh-CN" sz="1400" dirty="0">
                <a:solidFill>
                  <a:schemeClr val="accent3">
                    <a:lumMod val="50000"/>
                  </a:schemeClr>
                </a:solidFill>
                <a:latin typeface="Helvetica" pitchFamily="2" charset="0"/>
              </a:rPr>
              <a:t>//</a:t>
            </a:r>
            <a:r>
              <a:rPr lang="zh-CN" altLang="en-US" sz="1400" dirty="0">
                <a:solidFill>
                  <a:schemeClr val="accent3">
                    <a:lumMod val="50000"/>
                  </a:schemeClr>
                </a:solidFill>
                <a:latin typeface="Helvetica" pitchFamily="2" charset="0"/>
              </a:rPr>
              <a:t> 体积</a:t>
            </a:r>
            <a:endParaRPr lang="en-US" altLang="zh-CN" sz="1400" dirty="0">
              <a:solidFill>
                <a:schemeClr val="accent3">
                  <a:lumMod val="50000"/>
                </a:schemeClr>
              </a:solidFill>
              <a:latin typeface="Helvetica" pitchFamily="2" charset="0"/>
            </a:endParaRPr>
          </a:p>
          <a:p>
            <a:r>
              <a:rPr lang="zh-CN" altLang="en-US" sz="1400" dirty="0">
                <a:solidFill>
                  <a:schemeClr val="accent3">
                    <a:lumMod val="50000"/>
                  </a:schemeClr>
                </a:solidFill>
                <a:latin typeface="Helvetica" pitchFamily="2" charset="0"/>
              </a:rPr>
              <a:t>       </a:t>
            </a:r>
            <a:r>
              <a:rPr lang="en-US" altLang="zh-CN" sz="1400" dirty="0">
                <a:solidFill>
                  <a:schemeClr val="accent3">
                    <a:lumMod val="50000"/>
                  </a:schemeClr>
                </a:solidFill>
                <a:latin typeface="Helvetica" pitchFamily="2" charset="0"/>
              </a:rPr>
              <a:t>protected int voltage; //</a:t>
            </a:r>
            <a:r>
              <a:rPr lang="zh-CN" altLang="en-US" sz="1400" dirty="0">
                <a:solidFill>
                  <a:schemeClr val="accent3">
                    <a:lumMod val="50000"/>
                  </a:schemeClr>
                </a:solidFill>
                <a:latin typeface="Helvetica" pitchFamily="2" charset="0"/>
              </a:rPr>
              <a:t>工作电压</a:t>
            </a:r>
            <a:endParaRPr lang="en-US" altLang="zh-CN" sz="1400" dirty="0">
              <a:solidFill>
                <a:schemeClr val="accent3">
                  <a:lumMod val="50000"/>
                </a:schemeClr>
              </a:solidFill>
              <a:latin typeface="Helvetica" pitchFamily="2" charset="0"/>
            </a:endParaRPr>
          </a:p>
          <a:p>
            <a:endParaRPr lang="en-US" altLang="zh-CN" sz="1400" dirty="0">
              <a:latin typeface="Helvetica" pitchFamily="2" charset="0"/>
            </a:endParaRPr>
          </a:p>
          <a:p>
            <a:r>
              <a:rPr lang="zh-CN" altLang="en-US" sz="1400" dirty="0">
                <a:latin typeface="Helvetica" pitchFamily="2" charset="0"/>
              </a:rPr>
              <a:t>       </a:t>
            </a:r>
            <a:r>
              <a:rPr lang="en-US" altLang="zh-CN" sz="1400" dirty="0">
                <a:latin typeface="Helvetica" pitchFamily="2" charset="0"/>
              </a:rPr>
              <a:t>public </a:t>
            </a:r>
            <a:r>
              <a:rPr lang="en-US" altLang="zh-CN" sz="1400" b="1" dirty="0" err="1">
                <a:solidFill>
                  <a:srgbClr val="2230FF"/>
                </a:solidFill>
                <a:latin typeface="Helvetica" pitchFamily="2" charset="0"/>
              </a:rPr>
              <a:t>ElectricOven</a:t>
            </a:r>
            <a:r>
              <a:rPr lang="en-US" altLang="zh-CN" sz="1400" dirty="0">
                <a:latin typeface="Helvetica" pitchFamily="2" charset="0"/>
              </a:rPr>
              <a:t>(){</a:t>
            </a:r>
          </a:p>
          <a:p>
            <a:r>
              <a:rPr lang="en-US" altLang="zh-CN" sz="1400" dirty="0">
                <a:latin typeface="Helvetica" pitchFamily="2" charset="0"/>
              </a:rPr>
              <a:t>         </a:t>
            </a:r>
            <a:r>
              <a:rPr lang="en-US" altLang="zh-CN" sz="1400" dirty="0" err="1">
                <a:latin typeface="Helvetica" pitchFamily="2" charset="0"/>
              </a:rPr>
              <a:t>this.brand</a:t>
            </a:r>
            <a:r>
              <a:rPr lang="en-US" altLang="zh-CN" sz="1400" dirty="0">
                <a:latin typeface="Helvetica" pitchFamily="2" charset="0"/>
              </a:rPr>
              <a:t>="</a:t>
            </a:r>
            <a:r>
              <a:rPr lang="zh-CN" altLang="en-US" sz="1400" dirty="0">
                <a:latin typeface="Helvetica" pitchFamily="2" charset="0"/>
              </a:rPr>
              <a:t>待贴牌</a:t>
            </a:r>
            <a:r>
              <a:rPr lang="en-US" altLang="zh-CN" sz="1400" dirty="0">
                <a:latin typeface="Helvetica" pitchFamily="2" charset="0"/>
              </a:rPr>
              <a:t>";</a:t>
            </a:r>
          </a:p>
          <a:p>
            <a:r>
              <a:rPr lang="en-US" altLang="zh-CN" sz="1400" dirty="0">
                <a:latin typeface="Helvetica" pitchFamily="2" charset="0"/>
              </a:rPr>
              <a:t>         </a:t>
            </a:r>
            <a:r>
              <a:rPr lang="en-US" altLang="zh-CN" sz="1400" dirty="0" err="1">
                <a:latin typeface="Helvetica" pitchFamily="2" charset="0"/>
              </a:rPr>
              <a:t>this.voltage</a:t>
            </a:r>
            <a:r>
              <a:rPr lang="en-US" altLang="zh-CN" sz="1400" dirty="0">
                <a:latin typeface="Helvetica" pitchFamily="2" charset="0"/>
              </a:rPr>
              <a:t>=220;</a:t>
            </a:r>
          </a:p>
          <a:p>
            <a:r>
              <a:rPr lang="en-US" altLang="zh-CN" sz="1400" dirty="0">
                <a:latin typeface="Helvetica" pitchFamily="2" charset="0"/>
              </a:rPr>
              <a:t>       }</a:t>
            </a:r>
          </a:p>
          <a:p>
            <a:r>
              <a:rPr lang="en-US" altLang="zh-CN" sz="1400" dirty="0">
                <a:latin typeface="Helvetica" pitchFamily="2" charset="0"/>
              </a:rPr>
              <a:t>}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4D9A373A-E8DB-CE47-B4DE-18496FF1EDF7}"/>
              </a:ext>
            </a:extLst>
          </p:cNvPr>
          <p:cNvSpPr/>
          <p:nvPr/>
        </p:nvSpPr>
        <p:spPr>
          <a:xfrm>
            <a:off x="4673532" y="1275606"/>
            <a:ext cx="4470468" cy="220368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 eaLnBrk="1" hangingPunct="1">
              <a:lnSpc>
                <a:spcPct val="120000"/>
              </a:lnSpc>
              <a:buFontTx/>
              <a:buNone/>
            </a:pPr>
            <a:r>
              <a:rPr lang="zh-CN" altLang="en-US" sz="1400" dirty="0">
                <a:latin typeface="Helvetica" pitchFamily="2" charset="0"/>
                <a:ea typeface="微软雅黑" panose="020B0503020204020204" pitchFamily="34" charset="-122"/>
              </a:rPr>
              <a:t>例：</a:t>
            </a:r>
            <a:endParaRPr lang="en-US" altLang="zh-CN" sz="1400" dirty="0">
              <a:latin typeface="Helvetica" pitchFamily="2" charset="0"/>
              <a:ea typeface="微软雅黑" panose="020B0503020204020204" pitchFamily="34" charset="-122"/>
            </a:endParaRPr>
          </a:p>
          <a:p>
            <a:pPr eaLnBrk="1" hangingPunct="1">
              <a:lnSpc>
                <a:spcPct val="120000"/>
              </a:lnSpc>
              <a:buFontTx/>
              <a:buNone/>
            </a:pPr>
            <a:r>
              <a:rPr lang="en-US" altLang="zh-CN" sz="1400" dirty="0">
                <a:latin typeface="Helvetica" pitchFamily="2" charset="0"/>
                <a:ea typeface="微软雅黑" panose="020B0503020204020204" pitchFamily="34" charset="-122"/>
              </a:rPr>
              <a:t>public</a:t>
            </a:r>
            <a:r>
              <a:rPr lang="zh-CN" altLang="en-US" sz="1400" dirty="0">
                <a:latin typeface="Helvetica" pitchFamily="2" charset="0"/>
                <a:ea typeface="微软雅黑" panose="020B0503020204020204" pitchFamily="34" charset="-122"/>
              </a:rPr>
              <a:t> </a:t>
            </a:r>
            <a:r>
              <a:rPr lang="en-US" altLang="zh-CN" sz="1400" dirty="0">
                <a:latin typeface="Helvetica" pitchFamily="2" charset="0"/>
                <a:ea typeface="微软雅黑" panose="020B0503020204020204" pitchFamily="34" charset="-122"/>
              </a:rPr>
              <a:t>class</a:t>
            </a:r>
            <a:r>
              <a:rPr lang="zh-CN" altLang="en-US" sz="1400" dirty="0">
                <a:latin typeface="Helvetica" pitchFamily="2" charset="0"/>
                <a:ea typeface="微软雅黑" panose="020B0503020204020204" pitchFamily="34" charset="-122"/>
              </a:rPr>
              <a:t> </a:t>
            </a:r>
            <a:r>
              <a:rPr lang="en-US" altLang="zh-CN" sz="1400" dirty="0">
                <a:latin typeface="Helvetica" pitchFamily="2" charset="0"/>
              </a:rPr>
              <a:t>kitchen</a:t>
            </a:r>
            <a:r>
              <a:rPr lang="zh-CN" altLang="en-US" sz="1400" dirty="0">
                <a:latin typeface="Helvetica" pitchFamily="2" charset="0"/>
                <a:ea typeface="微软雅黑" panose="020B0503020204020204" pitchFamily="34" charset="-122"/>
              </a:rPr>
              <a:t> </a:t>
            </a:r>
            <a:r>
              <a:rPr lang="en-US" altLang="zh-CN" sz="1400" dirty="0">
                <a:latin typeface="Helvetica" pitchFamily="2" charset="0"/>
                <a:ea typeface="微软雅黑" panose="020B0503020204020204" pitchFamily="34" charset="-122"/>
              </a:rPr>
              <a:t>{</a:t>
            </a:r>
          </a:p>
          <a:p>
            <a:pPr lvl="1">
              <a:lnSpc>
                <a:spcPct val="120000"/>
              </a:lnSpc>
            </a:pPr>
            <a:r>
              <a:rPr lang="en-US" altLang="zh-CN" sz="1400" dirty="0">
                <a:latin typeface="Helvetica" pitchFamily="2" charset="0"/>
                <a:ea typeface="微软雅黑" panose="020B0503020204020204" pitchFamily="34" charset="-122"/>
              </a:rPr>
              <a:t>  public void setup(){</a:t>
            </a:r>
          </a:p>
          <a:p>
            <a:pPr lvl="1">
              <a:lnSpc>
                <a:spcPct val="120000"/>
              </a:lnSpc>
            </a:pPr>
            <a:r>
              <a:rPr lang="zh-CN" altLang="en-US" sz="1400" dirty="0">
                <a:latin typeface="Helvetica" pitchFamily="2" charset="0"/>
                <a:ea typeface="微软雅黑" panose="020B0503020204020204" pitchFamily="34" charset="-122"/>
              </a:rPr>
              <a:t>    </a:t>
            </a:r>
            <a:r>
              <a:rPr lang="en-US" altLang="zh-CN" sz="1400" dirty="0">
                <a:latin typeface="Helvetica" pitchFamily="2" charset="0"/>
                <a:ea typeface="微软雅黑" panose="020B0503020204020204" pitchFamily="34" charset="-122"/>
              </a:rPr>
              <a:t> </a:t>
            </a:r>
            <a:r>
              <a:rPr lang="en-US" altLang="zh-CN" sz="1400" dirty="0" err="1">
                <a:latin typeface="Helvetica" pitchFamily="2" charset="0"/>
              </a:rPr>
              <a:t>ElectricOven</a:t>
            </a:r>
            <a:r>
              <a:rPr lang="en-US" altLang="zh-CN" sz="1400" dirty="0">
                <a:latin typeface="Helvetica" pitchFamily="2" charset="0"/>
              </a:rPr>
              <a:t> </a:t>
            </a:r>
            <a:r>
              <a:rPr lang="en-US" altLang="zh-CN" sz="1400" dirty="0" err="1">
                <a:latin typeface="Helvetica" pitchFamily="2" charset="0"/>
              </a:rPr>
              <a:t>mo</a:t>
            </a:r>
            <a:r>
              <a:rPr lang="zh-CN" altLang="en-US" sz="1400" dirty="0">
                <a:latin typeface="Helvetica" pitchFamily="2" charset="0"/>
              </a:rPr>
              <a:t> </a:t>
            </a:r>
            <a:r>
              <a:rPr lang="en-US" altLang="zh-CN" sz="1400" dirty="0">
                <a:latin typeface="Helvetica" pitchFamily="2" charset="0"/>
              </a:rPr>
              <a:t>=</a:t>
            </a:r>
            <a:r>
              <a:rPr lang="zh-CN" altLang="en-US" sz="1400" dirty="0">
                <a:latin typeface="Helvetica" pitchFamily="2" charset="0"/>
              </a:rPr>
              <a:t> </a:t>
            </a:r>
            <a:r>
              <a:rPr lang="en-US" altLang="zh-CN" sz="1400" dirty="0">
                <a:latin typeface="Helvetica" pitchFamily="2" charset="0"/>
              </a:rPr>
              <a:t>new </a:t>
            </a:r>
            <a:r>
              <a:rPr lang="en-US" altLang="zh-CN" sz="1400" dirty="0" err="1">
                <a:latin typeface="Helvetica" pitchFamily="2" charset="0"/>
              </a:rPr>
              <a:t>ElectricOven</a:t>
            </a:r>
            <a:r>
              <a:rPr lang="en-US" altLang="zh-CN" sz="1400" dirty="0">
                <a:latin typeface="Helvetica" pitchFamily="2" charset="0"/>
              </a:rPr>
              <a:t>();</a:t>
            </a:r>
          </a:p>
          <a:p>
            <a:r>
              <a:rPr lang="en-US" altLang="zh-CN" sz="1400" dirty="0">
                <a:latin typeface="Helvetica" pitchFamily="2" charset="0"/>
              </a:rPr>
              <a:t>               </a:t>
            </a:r>
            <a:r>
              <a:rPr lang="en-US" altLang="zh-CN" sz="1400" dirty="0" err="1">
                <a:latin typeface="Helvetica" pitchFamily="2" charset="0"/>
              </a:rPr>
              <a:t>System.out.println</a:t>
            </a:r>
            <a:r>
              <a:rPr lang="en-US" altLang="zh-CN" sz="1400" dirty="0">
                <a:latin typeface="Helvetica" pitchFamily="2" charset="0"/>
              </a:rPr>
              <a:t>(“brand =”+ mo. brand);</a:t>
            </a:r>
          </a:p>
          <a:p>
            <a:r>
              <a:rPr lang="en-US" altLang="zh-CN" sz="1400" dirty="0">
                <a:solidFill>
                  <a:srgbClr val="00B050"/>
                </a:solidFill>
                <a:latin typeface="Helvetica" pitchFamily="2" charset="0"/>
              </a:rPr>
              <a:t>               </a:t>
            </a:r>
            <a:r>
              <a:rPr lang="en-US" altLang="zh-CN" sz="1400" dirty="0" err="1">
                <a:latin typeface="Helvetica" pitchFamily="2" charset="0"/>
              </a:rPr>
              <a:t>System.out.println</a:t>
            </a:r>
            <a:r>
              <a:rPr lang="en-US" altLang="zh-CN" sz="1400" dirty="0">
                <a:latin typeface="Helvetica" pitchFamily="2" charset="0"/>
              </a:rPr>
              <a:t>(“voltage =”+ mo. voltage); </a:t>
            </a:r>
          </a:p>
          <a:p>
            <a:r>
              <a:rPr lang="en-US" altLang="zh-CN" sz="1400" dirty="0">
                <a:solidFill>
                  <a:srgbClr val="00B050"/>
                </a:solidFill>
                <a:latin typeface="Helvetica" pitchFamily="2" charset="0"/>
              </a:rPr>
              <a:t>               </a:t>
            </a:r>
            <a:r>
              <a:rPr lang="en-US" altLang="zh-CN" sz="1400" dirty="0">
                <a:solidFill>
                  <a:schemeClr val="tx2"/>
                </a:solidFill>
                <a:latin typeface="Helvetica" pitchFamily="2" charset="0"/>
              </a:rPr>
              <a:t>….</a:t>
            </a:r>
          </a:p>
          <a:p>
            <a:pPr lvl="1"/>
            <a:r>
              <a:rPr lang="en-US" altLang="zh-CN" sz="1400" dirty="0">
                <a:latin typeface="Helvetica" pitchFamily="2" charset="0"/>
              </a:rPr>
              <a:t>    }</a:t>
            </a:r>
          </a:p>
          <a:p>
            <a:r>
              <a:rPr lang="en-US" altLang="zh-CN" sz="1400" dirty="0">
                <a:latin typeface="Helvetica" pitchFamily="2" charset="0"/>
              </a:rPr>
              <a:t>}</a:t>
            </a:r>
          </a:p>
        </p:txBody>
      </p:sp>
      <p:cxnSp>
        <p:nvCxnSpPr>
          <p:cNvPr id="16" name="曲线连接符 15">
            <a:extLst>
              <a:ext uri="{FF2B5EF4-FFF2-40B4-BE49-F238E27FC236}">
                <a16:creationId xmlns:a16="http://schemas.microsoft.com/office/drawing/2014/main" id="{F04B3688-C513-C342-B74B-4EDAA736C963}"/>
              </a:ext>
            </a:extLst>
          </p:cNvPr>
          <p:cNvCxnSpPr/>
          <p:nvPr/>
        </p:nvCxnSpPr>
        <p:spPr bwMode="auto">
          <a:xfrm rot="10800000" flipV="1">
            <a:off x="1979712" y="2283718"/>
            <a:ext cx="5976664" cy="792088"/>
          </a:xfrm>
          <a:prstGeom prst="curvedConnector3">
            <a:avLst>
              <a:gd name="adj1" fmla="val 63373"/>
            </a:avLst>
          </a:prstGeom>
          <a:solidFill>
            <a:schemeClr val="accent1"/>
          </a:solidFill>
          <a:ln w="28575" cap="flat" cmpd="sng" algn="ctr">
            <a:solidFill>
              <a:srgbClr val="CC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E03AF8D7-9044-0C4C-8418-297AD61F5543}"/>
              </a:ext>
            </a:extLst>
          </p:cNvPr>
          <p:cNvSpPr txBox="1"/>
          <p:nvPr/>
        </p:nvSpPr>
        <p:spPr>
          <a:xfrm>
            <a:off x="4968044" y="3867894"/>
            <a:ext cx="3877985" cy="8309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kumimoji="1" lang="zh-CN" altLang="en-US" dirty="0"/>
              <a:t>构造函数在对象被创建时，</a:t>
            </a:r>
            <a:endParaRPr kumimoji="1" lang="en-US" altLang="zh-CN" dirty="0"/>
          </a:p>
          <a:p>
            <a:r>
              <a:rPr kumimoji="1" lang="zh-CN" altLang="en-US" dirty="0"/>
              <a:t>在内部</a:t>
            </a:r>
            <a:r>
              <a:rPr lang="zh-CN" altLang="en-US" dirty="0"/>
              <a:t>同时被</a:t>
            </a:r>
            <a:r>
              <a:rPr kumimoji="1" lang="zh-CN" altLang="en-US" dirty="0"/>
              <a:t>调用。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D51BF14-5948-7D4D-B88A-271B24093671}"/>
              </a:ext>
            </a:extLst>
          </p:cNvPr>
          <p:cNvSpPr txBox="1"/>
          <p:nvPr/>
        </p:nvSpPr>
        <p:spPr>
          <a:xfrm>
            <a:off x="2627784" y="3075807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595545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0" y="0"/>
            <a:ext cx="5364088" cy="504000"/>
            <a:chOff x="0" y="0"/>
            <a:chExt cx="5364088" cy="504000"/>
          </a:xfrm>
        </p:grpSpPr>
        <p:sp>
          <p:nvSpPr>
            <p:cNvPr id="3" name="矩形 2"/>
            <p:cNvSpPr/>
            <p:nvPr/>
          </p:nvSpPr>
          <p:spPr>
            <a:xfrm>
              <a:off x="0" y="0"/>
              <a:ext cx="763957" cy="504000"/>
            </a:xfrm>
            <a:prstGeom prst="rect">
              <a:avLst/>
            </a:prstGeom>
            <a:solidFill>
              <a:srgbClr val="036E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4" name="矩形 3"/>
            <p:cNvSpPr/>
            <p:nvPr/>
          </p:nvSpPr>
          <p:spPr>
            <a:xfrm>
              <a:off x="993144" y="0"/>
              <a:ext cx="114593" cy="504000"/>
            </a:xfrm>
            <a:prstGeom prst="rect">
              <a:avLst/>
            </a:prstGeom>
            <a:solidFill>
              <a:srgbClr val="036E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1336924" y="51945"/>
              <a:ext cx="402716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indent="0">
                <a:buNone/>
              </a:pPr>
              <a:r>
                <a:rPr lang="zh-CN" altLang="en-US" sz="2000" b="1" dirty="0">
                  <a:ln w="0"/>
                  <a:latin typeface="微软雅黑" panose="020B0503020204020204" pitchFamily="34" charset="-122"/>
                  <a:ea typeface="微软雅黑" panose="020B0503020204020204" pitchFamily="34" charset="-122"/>
                </a:rPr>
                <a:t>构造方法</a:t>
              </a:r>
              <a:endParaRPr lang="en-US" altLang="zh-CN" sz="2000" b="1" dirty="0">
                <a:ln w="0"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9" name="矩形 8"/>
          <p:cNvSpPr/>
          <p:nvPr/>
        </p:nvSpPr>
        <p:spPr>
          <a:xfrm>
            <a:off x="683568" y="626773"/>
            <a:ext cx="3168352" cy="3965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lnSpc>
                <a:spcPct val="120000"/>
              </a:lnSpc>
            </a:pPr>
            <a:r>
              <a:rPr lang="zh-CN" altLang="en-US" sz="1800" b="1" dirty="0">
                <a:solidFill>
                  <a:schemeClr val="hlin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带参数的构造方法</a:t>
            </a:r>
            <a:r>
              <a:rPr lang="en-US" altLang="zh-CN" sz="1800" b="1" dirty="0">
                <a:solidFill>
                  <a:schemeClr val="hlin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941D5E8-6CAB-4A46-97BD-B25EE35ABFDB}"/>
              </a:ext>
            </a:extLst>
          </p:cNvPr>
          <p:cNvSpPr txBox="1"/>
          <p:nvPr/>
        </p:nvSpPr>
        <p:spPr>
          <a:xfrm>
            <a:off x="221996" y="1275606"/>
            <a:ext cx="4451536" cy="3693319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rgbClr val="FF0000"/>
                </a:solidFill>
                <a:latin typeface="Helvetica" pitchFamily="2" charset="0"/>
              </a:rPr>
              <a:t>public</a:t>
            </a:r>
            <a:r>
              <a:rPr lang="en-US" altLang="zh-CN" sz="1400" dirty="0">
                <a:latin typeface="Helvetica" pitchFamily="2" charset="0"/>
              </a:rPr>
              <a:t> </a:t>
            </a:r>
            <a:r>
              <a:rPr lang="en-US" altLang="zh-CN" sz="1400" dirty="0">
                <a:solidFill>
                  <a:srgbClr val="2D499E"/>
                </a:solidFill>
                <a:latin typeface="Helvetica" pitchFamily="2" charset="0"/>
              </a:rPr>
              <a:t>class</a:t>
            </a:r>
            <a:r>
              <a:rPr lang="en-US" altLang="zh-CN" sz="1400" dirty="0">
                <a:latin typeface="Helvetica" pitchFamily="2" charset="0"/>
              </a:rPr>
              <a:t> </a:t>
            </a:r>
            <a:r>
              <a:rPr lang="en-US" altLang="zh-CN" sz="1400" dirty="0" err="1">
                <a:latin typeface="Helvetica" pitchFamily="2" charset="0"/>
              </a:rPr>
              <a:t>ElectricOven</a:t>
            </a:r>
            <a:r>
              <a:rPr lang="en-US" altLang="zh-CN" sz="1400" dirty="0">
                <a:latin typeface="Helvetica" pitchFamily="2" charset="0"/>
              </a:rPr>
              <a:t>{</a:t>
            </a:r>
          </a:p>
          <a:p>
            <a:r>
              <a:rPr lang="zh-CN" altLang="en-US" sz="1400" dirty="0">
                <a:solidFill>
                  <a:schemeClr val="accent3">
                    <a:lumMod val="50000"/>
                  </a:schemeClr>
                </a:solidFill>
                <a:latin typeface="Helvetica" pitchFamily="2" charset="0"/>
              </a:rPr>
              <a:t>   </a:t>
            </a:r>
            <a:r>
              <a:rPr lang="en-US" altLang="zh-CN" sz="1400" dirty="0">
                <a:solidFill>
                  <a:schemeClr val="accent3">
                    <a:lumMod val="50000"/>
                  </a:schemeClr>
                </a:solidFill>
                <a:latin typeface="Helvetica" pitchFamily="2" charset="0"/>
              </a:rPr>
              <a:t>    public</a:t>
            </a:r>
            <a:r>
              <a:rPr lang="zh-CN" altLang="en-US" sz="1400" dirty="0">
                <a:solidFill>
                  <a:schemeClr val="accent3">
                    <a:lumMod val="50000"/>
                  </a:schemeClr>
                </a:solidFill>
                <a:latin typeface="Helvetica" pitchFamily="2" charset="0"/>
              </a:rPr>
              <a:t> </a:t>
            </a:r>
            <a:r>
              <a:rPr lang="en-US" altLang="zh-CN" sz="1400" dirty="0">
                <a:solidFill>
                  <a:schemeClr val="accent3">
                    <a:lumMod val="50000"/>
                  </a:schemeClr>
                </a:solidFill>
                <a:latin typeface="Helvetica" pitchFamily="2" charset="0"/>
              </a:rPr>
              <a:t>String brand; //</a:t>
            </a:r>
            <a:r>
              <a:rPr lang="zh-CN" altLang="en-US" sz="1400" dirty="0">
                <a:solidFill>
                  <a:schemeClr val="accent3">
                    <a:lumMod val="50000"/>
                  </a:schemeClr>
                </a:solidFill>
                <a:latin typeface="Helvetica" pitchFamily="2" charset="0"/>
              </a:rPr>
              <a:t>品牌</a:t>
            </a:r>
            <a:endParaRPr lang="en-US" altLang="zh-CN" sz="1400" dirty="0">
              <a:solidFill>
                <a:schemeClr val="accent3">
                  <a:lumMod val="50000"/>
                </a:schemeClr>
              </a:solidFill>
              <a:latin typeface="Helvetica" pitchFamily="2" charset="0"/>
            </a:endParaRPr>
          </a:p>
          <a:p>
            <a:r>
              <a:rPr lang="en-US" altLang="zh-CN" sz="1400" dirty="0">
                <a:solidFill>
                  <a:schemeClr val="accent3">
                    <a:lumMod val="50000"/>
                  </a:schemeClr>
                </a:solidFill>
                <a:latin typeface="Helvetica" pitchFamily="2" charset="0"/>
              </a:rPr>
              <a:t>       public int length=0;</a:t>
            </a:r>
            <a:r>
              <a:rPr lang="zh-CN" altLang="en-US" sz="1400" dirty="0">
                <a:solidFill>
                  <a:schemeClr val="accent3">
                    <a:lumMod val="50000"/>
                  </a:schemeClr>
                </a:solidFill>
                <a:latin typeface="Helvetica" pitchFamily="2" charset="0"/>
              </a:rPr>
              <a:t> </a:t>
            </a:r>
            <a:r>
              <a:rPr lang="en-US" altLang="zh-CN" sz="1400" dirty="0">
                <a:solidFill>
                  <a:schemeClr val="accent3">
                    <a:lumMod val="50000"/>
                  </a:schemeClr>
                </a:solidFill>
                <a:latin typeface="Helvetica" pitchFamily="2" charset="0"/>
              </a:rPr>
              <a:t>//</a:t>
            </a:r>
            <a:r>
              <a:rPr lang="zh-CN" altLang="en-US" sz="1400" dirty="0">
                <a:solidFill>
                  <a:schemeClr val="accent3">
                    <a:lumMod val="50000"/>
                  </a:schemeClr>
                </a:solidFill>
                <a:latin typeface="Helvetica" pitchFamily="2" charset="0"/>
              </a:rPr>
              <a:t> 长 </a:t>
            </a:r>
            <a:r>
              <a:rPr lang="en-US" altLang="zh-CN" sz="1400" dirty="0">
                <a:solidFill>
                  <a:schemeClr val="accent3">
                    <a:lumMod val="50000"/>
                  </a:schemeClr>
                </a:solidFill>
                <a:latin typeface="Helvetica" pitchFamily="2" charset="0"/>
              </a:rPr>
              <a:t>mm</a:t>
            </a:r>
          </a:p>
          <a:p>
            <a:r>
              <a:rPr lang="en-US" altLang="zh-CN" sz="1400" dirty="0">
                <a:solidFill>
                  <a:schemeClr val="accent3">
                    <a:lumMod val="50000"/>
                  </a:schemeClr>
                </a:solidFill>
                <a:latin typeface="Helvetica" pitchFamily="2" charset="0"/>
              </a:rPr>
              <a:t>       public int width=0;</a:t>
            </a:r>
            <a:r>
              <a:rPr lang="zh-CN" altLang="en-US" sz="1400" dirty="0">
                <a:solidFill>
                  <a:schemeClr val="accent3">
                    <a:lumMod val="50000"/>
                  </a:schemeClr>
                </a:solidFill>
                <a:latin typeface="Helvetica" pitchFamily="2" charset="0"/>
              </a:rPr>
              <a:t> </a:t>
            </a:r>
            <a:r>
              <a:rPr lang="en-US" altLang="zh-CN" sz="1400" dirty="0">
                <a:solidFill>
                  <a:schemeClr val="accent3">
                    <a:lumMod val="50000"/>
                  </a:schemeClr>
                </a:solidFill>
                <a:latin typeface="Helvetica" pitchFamily="2" charset="0"/>
              </a:rPr>
              <a:t>//</a:t>
            </a:r>
            <a:r>
              <a:rPr lang="zh-CN" altLang="en-US" sz="1400" dirty="0">
                <a:solidFill>
                  <a:schemeClr val="accent3">
                    <a:lumMod val="50000"/>
                  </a:schemeClr>
                </a:solidFill>
                <a:latin typeface="Helvetica" pitchFamily="2" charset="0"/>
              </a:rPr>
              <a:t> 宽</a:t>
            </a:r>
            <a:r>
              <a:rPr lang="en-US" altLang="zh-CN" sz="1400" dirty="0">
                <a:solidFill>
                  <a:schemeClr val="accent3">
                    <a:lumMod val="50000"/>
                  </a:schemeClr>
                </a:solidFill>
                <a:latin typeface="Helvetica" pitchFamily="2" charset="0"/>
              </a:rPr>
              <a:t> mm</a:t>
            </a:r>
          </a:p>
          <a:p>
            <a:r>
              <a:rPr lang="en-US" altLang="zh-CN" sz="1400" dirty="0">
                <a:solidFill>
                  <a:schemeClr val="accent3">
                    <a:lumMod val="50000"/>
                  </a:schemeClr>
                </a:solidFill>
                <a:latin typeface="Helvetica" pitchFamily="2" charset="0"/>
              </a:rPr>
              <a:t>       public int height=0;</a:t>
            </a:r>
            <a:r>
              <a:rPr lang="zh-CN" altLang="en-US" sz="1400" dirty="0">
                <a:solidFill>
                  <a:schemeClr val="accent3">
                    <a:lumMod val="50000"/>
                  </a:schemeClr>
                </a:solidFill>
                <a:latin typeface="Helvetica" pitchFamily="2" charset="0"/>
              </a:rPr>
              <a:t> </a:t>
            </a:r>
            <a:r>
              <a:rPr lang="en-US" altLang="zh-CN" sz="1400" dirty="0">
                <a:solidFill>
                  <a:schemeClr val="accent3">
                    <a:lumMod val="50000"/>
                  </a:schemeClr>
                </a:solidFill>
                <a:latin typeface="Helvetica" pitchFamily="2" charset="0"/>
              </a:rPr>
              <a:t>//</a:t>
            </a:r>
            <a:r>
              <a:rPr lang="zh-CN" altLang="en-US" sz="1400" dirty="0">
                <a:solidFill>
                  <a:schemeClr val="accent3">
                    <a:lumMod val="50000"/>
                  </a:schemeClr>
                </a:solidFill>
                <a:latin typeface="Helvetica" pitchFamily="2" charset="0"/>
              </a:rPr>
              <a:t> 高</a:t>
            </a:r>
            <a:r>
              <a:rPr lang="en-US" altLang="zh-CN" sz="1400" dirty="0">
                <a:solidFill>
                  <a:schemeClr val="accent3">
                    <a:lumMod val="50000"/>
                  </a:schemeClr>
                </a:solidFill>
                <a:latin typeface="Helvetica" pitchFamily="2" charset="0"/>
              </a:rPr>
              <a:t> mm</a:t>
            </a:r>
          </a:p>
          <a:p>
            <a:r>
              <a:rPr lang="en-US" altLang="zh-CN" sz="1400" dirty="0">
                <a:solidFill>
                  <a:schemeClr val="accent3">
                    <a:lumMod val="50000"/>
                  </a:schemeClr>
                </a:solidFill>
                <a:latin typeface="Helvetica" pitchFamily="2" charset="0"/>
              </a:rPr>
              <a:t>       private int volume;</a:t>
            </a:r>
            <a:r>
              <a:rPr lang="zh-CN" altLang="en-US" sz="1400" dirty="0">
                <a:solidFill>
                  <a:schemeClr val="accent3">
                    <a:lumMod val="50000"/>
                  </a:schemeClr>
                </a:solidFill>
                <a:latin typeface="Helvetica" pitchFamily="2" charset="0"/>
              </a:rPr>
              <a:t> </a:t>
            </a:r>
            <a:r>
              <a:rPr lang="en-US" altLang="zh-CN" sz="1400" dirty="0">
                <a:solidFill>
                  <a:schemeClr val="accent3">
                    <a:lumMod val="50000"/>
                  </a:schemeClr>
                </a:solidFill>
                <a:latin typeface="Helvetica" pitchFamily="2" charset="0"/>
              </a:rPr>
              <a:t>//</a:t>
            </a:r>
            <a:r>
              <a:rPr lang="zh-CN" altLang="en-US" sz="1400" dirty="0">
                <a:solidFill>
                  <a:schemeClr val="accent3">
                    <a:lumMod val="50000"/>
                  </a:schemeClr>
                </a:solidFill>
                <a:latin typeface="Helvetica" pitchFamily="2" charset="0"/>
              </a:rPr>
              <a:t> 体积</a:t>
            </a:r>
            <a:endParaRPr lang="en-US" altLang="zh-CN" sz="1400" dirty="0">
              <a:solidFill>
                <a:schemeClr val="accent3">
                  <a:lumMod val="50000"/>
                </a:schemeClr>
              </a:solidFill>
              <a:latin typeface="Helvetica" pitchFamily="2" charset="0"/>
            </a:endParaRPr>
          </a:p>
          <a:p>
            <a:r>
              <a:rPr lang="zh-CN" altLang="en-US" sz="1400" dirty="0">
                <a:solidFill>
                  <a:schemeClr val="accent3">
                    <a:lumMod val="50000"/>
                  </a:schemeClr>
                </a:solidFill>
                <a:latin typeface="Helvetica" pitchFamily="2" charset="0"/>
              </a:rPr>
              <a:t>       </a:t>
            </a:r>
            <a:r>
              <a:rPr lang="en-US" altLang="zh-CN" sz="1400" dirty="0">
                <a:solidFill>
                  <a:schemeClr val="accent3">
                    <a:lumMod val="50000"/>
                  </a:schemeClr>
                </a:solidFill>
                <a:latin typeface="Helvetica" pitchFamily="2" charset="0"/>
              </a:rPr>
              <a:t>protected int voltage=0; //</a:t>
            </a:r>
            <a:r>
              <a:rPr lang="zh-CN" altLang="en-US" sz="1400" dirty="0">
                <a:solidFill>
                  <a:schemeClr val="accent3">
                    <a:lumMod val="50000"/>
                  </a:schemeClr>
                </a:solidFill>
                <a:latin typeface="Helvetica" pitchFamily="2" charset="0"/>
              </a:rPr>
              <a:t>工作电压</a:t>
            </a:r>
            <a:endParaRPr lang="en-US" altLang="zh-CN" sz="1400" dirty="0">
              <a:solidFill>
                <a:schemeClr val="accent3">
                  <a:lumMod val="50000"/>
                </a:schemeClr>
              </a:solidFill>
              <a:latin typeface="Helvetica" pitchFamily="2" charset="0"/>
            </a:endParaRPr>
          </a:p>
          <a:p>
            <a:endParaRPr lang="en-US" altLang="zh-CN" sz="1400" dirty="0">
              <a:latin typeface="Helvetica" pitchFamily="2" charset="0"/>
            </a:endParaRPr>
          </a:p>
          <a:p>
            <a:r>
              <a:rPr lang="zh-CN" altLang="en-US" sz="1400" dirty="0">
                <a:latin typeface="Helvetica" pitchFamily="2" charset="0"/>
              </a:rPr>
              <a:t> </a:t>
            </a:r>
            <a:r>
              <a:rPr lang="en-US" altLang="zh-CN" sz="1200" dirty="0">
                <a:latin typeface="Helvetica" pitchFamily="2" charset="0"/>
              </a:rPr>
              <a:t>public </a:t>
            </a:r>
            <a:r>
              <a:rPr lang="en-US" altLang="zh-CN" sz="1200" dirty="0" err="1">
                <a:solidFill>
                  <a:srgbClr val="2230FF"/>
                </a:solidFill>
                <a:latin typeface="Helvetica" pitchFamily="2" charset="0"/>
              </a:rPr>
              <a:t>ElectricOven</a:t>
            </a:r>
            <a:r>
              <a:rPr lang="en-US" altLang="zh-CN" sz="1200" dirty="0">
                <a:latin typeface="Helvetica" pitchFamily="2" charset="0"/>
              </a:rPr>
              <a:t>(String</a:t>
            </a:r>
            <a:r>
              <a:rPr lang="zh-CN" altLang="en-US" sz="1200" dirty="0">
                <a:latin typeface="Helvetica" pitchFamily="2" charset="0"/>
              </a:rPr>
              <a:t> </a:t>
            </a:r>
            <a:r>
              <a:rPr lang="en-US" altLang="zh-CN" sz="1200" dirty="0">
                <a:latin typeface="Helvetica" pitchFamily="2" charset="0"/>
              </a:rPr>
              <a:t>brand, int length, int width, int height, int voltage){</a:t>
            </a:r>
          </a:p>
          <a:p>
            <a:r>
              <a:rPr lang="en-US" altLang="zh-CN" sz="1200" dirty="0">
                <a:latin typeface="Helvetica" pitchFamily="2" charset="0"/>
              </a:rPr>
              <a:t>        </a:t>
            </a:r>
            <a:r>
              <a:rPr lang="en-US" altLang="zh-CN" sz="1200" dirty="0" err="1">
                <a:latin typeface="Helvetica" pitchFamily="2" charset="0"/>
              </a:rPr>
              <a:t>this.brand</a:t>
            </a:r>
            <a:r>
              <a:rPr lang="en-US" altLang="zh-CN" sz="1200" dirty="0">
                <a:latin typeface="Helvetica" pitchFamily="2" charset="0"/>
              </a:rPr>
              <a:t>=brand;</a:t>
            </a:r>
          </a:p>
          <a:p>
            <a:r>
              <a:rPr lang="en-US" altLang="zh-CN" sz="1200" dirty="0">
                <a:latin typeface="Helvetica" pitchFamily="2" charset="0"/>
              </a:rPr>
              <a:t>        </a:t>
            </a:r>
            <a:r>
              <a:rPr lang="en-US" altLang="zh-CN" sz="1200" dirty="0" err="1">
                <a:latin typeface="Helvetica" pitchFamily="2" charset="0"/>
              </a:rPr>
              <a:t>this.length</a:t>
            </a:r>
            <a:r>
              <a:rPr lang="en-US" altLang="zh-CN" sz="1200" dirty="0">
                <a:latin typeface="Helvetica" pitchFamily="2" charset="0"/>
              </a:rPr>
              <a:t>=length;</a:t>
            </a:r>
          </a:p>
          <a:p>
            <a:r>
              <a:rPr lang="en-US" altLang="zh-CN" sz="1200" dirty="0">
                <a:latin typeface="Helvetica" pitchFamily="2" charset="0"/>
              </a:rPr>
              <a:t>        </a:t>
            </a:r>
            <a:r>
              <a:rPr lang="en-US" altLang="zh-CN" sz="1200" dirty="0" err="1">
                <a:latin typeface="Helvetica" pitchFamily="2" charset="0"/>
              </a:rPr>
              <a:t>this.width</a:t>
            </a:r>
            <a:r>
              <a:rPr lang="en-US" altLang="zh-CN" sz="1200" dirty="0">
                <a:latin typeface="Helvetica" pitchFamily="2" charset="0"/>
              </a:rPr>
              <a:t>=width;</a:t>
            </a:r>
          </a:p>
          <a:p>
            <a:r>
              <a:rPr lang="en-US" altLang="zh-CN" sz="1200" dirty="0">
                <a:latin typeface="Helvetica" pitchFamily="2" charset="0"/>
              </a:rPr>
              <a:t>        </a:t>
            </a:r>
            <a:r>
              <a:rPr lang="en-US" altLang="zh-CN" sz="1200" dirty="0" err="1">
                <a:latin typeface="Helvetica" pitchFamily="2" charset="0"/>
              </a:rPr>
              <a:t>this.height</a:t>
            </a:r>
            <a:r>
              <a:rPr lang="en-US" altLang="zh-CN" sz="1200" dirty="0">
                <a:latin typeface="Helvetica" pitchFamily="2" charset="0"/>
              </a:rPr>
              <a:t>= width;</a:t>
            </a:r>
          </a:p>
          <a:p>
            <a:r>
              <a:rPr lang="zh-CN" altLang="en-US" sz="1200" dirty="0">
                <a:latin typeface="Helvetica" pitchFamily="2" charset="0"/>
              </a:rPr>
              <a:t>        </a:t>
            </a:r>
            <a:r>
              <a:rPr lang="en-US" altLang="zh-CN" sz="1200" dirty="0" err="1">
                <a:latin typeface="Helvetica" pitchFamily="2" charset="0"/>
              </a:rPr>
              <a:t>this.volume</a:t>
            </a:r>
            <a:r>
              <a:rPr lang="en-US" altLang="zh-CN" sz="1200" dirty="0">
                <a:latin typeface="Helvetica" pitchFamily="2" charset="0"/>
              </a:rPr>
              <a:t>= length* width* width;</a:t>
            </a:r>
          </a:p>
          <a:p>
            <a:r>
              <a:rPr lang="en-US" altLang="zh-CN" sz="1200" dirty="0">
                <a:latin typeface="Helvetica" pitchFamily="2" charset="0"/>
              </a:rPr>
              <a:t>        </a:t>
            </a:r>
            <a:r>
              <a:rPr lang="en-US" altLang="zh-CN" sz="1200" dirty="0" err="1">
                <a:latin typeface="Helvetica" pitchFamily="2" charset="0"/>
              </a:rPr>
              <a:t>this.voltage</a:t>
            </a:r>
            <a:r>
              <a:rPr lang="en-US" altLang="zh-CN" sz="1200" dirty="0">
                <a:latin typeface="Helvetica" pitchFamily="2" charset="0"/>
              </a:rPr>
              <a:t>=voltage;</a:t>
            </a:r>
          </a:p>
          <a:p>
            <a:r>
              <a:rPr lang="en-US" altLang="zh-CN" sz="1200" dirty="0">
                <a:latin typeface="Helvetica" pitchFamily="2" charset="0"/>
              </a:rPr>
              <a:t>    }</a:t>
            </a:r>
          </a:p>
          <a:p>
            <a:r>
              <a:rPr lang="en-US" altLang="zh-CN" sz="1200" dirty="0">
                <a:latin typeface="Helvetica" pitchFamily="2" charset="0"/>
              </a:rPr>
              <a:t>}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4D9A373A-E8DB-CE47-B4DE-18496FF1EDF7}"/>
              </a:ext>
            </a:extLst>
          </p:cNvPr>
          <p:cNvSpPr/>
          <p:nvPr/>
        </p:nvSpPr>
        <p:spPr>
          <a:xfrm>
            <a:off x="4060956" y="1275606"/>
            <a:ext cx="5083044" cy="193899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 eaLnBrk="1" hangingPunct="1">
              <a:lnSpc>
                <a:spcPct val="120000"/>
              </a:lnSpc>
              <a:buFontTx/>
              <a:buNone/>
            </a:pPr>
            <a:r>
              <a:rPr lang="zh-CN" altLang="en-US" sz="1400" dirty="0">
                <a:latin typeface="Helvetica" pitchFamily="2" charset="0"/>
                <a:ea typeface="微软雅黑" panose="020B0503020204020204" pitchFamily="34" charset="-122"/>
              </a:rPr>
              <a:t>例：</a:t>
            </a:r>
            <a:endParaRPr lang="en-US" altLang="zh-CN" sz="1400" dirty="0">
              <a:latin typeface="Helvetica" pitchFamily="2" charset="0"/>
              <a:ea typeface="微软雅黑" panose="020B0503020204020204" pitchFamily="34" charset="-122"/>
            </a:endParaRPr>
          </a:p>
          <a:p>
            <a:pPr eaLnBrk="1" hangingPunct="1">
              <a:lnSpc>
                <a:spcPct val="120000"/>
              </a:lnSpc>
              <a:buFontTx/>
              <a:buNone/>
            </a:pPr>
            <a:r>
              <a:rPr lang="en-US" altLang="zh-CN" sz="1200" dirty="0">
                <a:latin typeface="Helvetica" pitchFamily="2" charset="0"/>
                <a:ea typeface="微软雅黑" panose="020B0503020204020204" pitchFamily="34" charset="-122"/>
              </a:rPr>
              <a:t>public</a:t>
            </a:r>
            <a:r>
              <a:rPr lang="zh-CN" altLang="en-US" sz="1200" dirty="0">
                <a:latin typeface="Helvetica" pitchFamily="2" charset="0"/>
                <a:ea typeface="微软雅黑" panose="020B0503020204020204" pitchFamily="34" charset="-122"/>
              </a:rPr>
              <a:t> </a:t>
            </a:r>
            <a:r>
              <a:rPr lang="en-US" altLang="zh-CN" sz="1200" dirty="0">
                <a:latin typeface="Helvetica" pitchFamily="2" charset="0"/>
                <a:ea typeface="微软雅黑" panose="020B0503020204020204" pitchFamily="34" charset="-122"/>
              </a:rPr>
              <a:t>class</a:t>
            </a:r>
            <a:r>
              <a:rPr lang="zh-CN" altLang="en-US" sz="1200" dirty="0">
                <a:latin typeface="Helvetica" pitchFamily="2" charset="0"/>
                <a:ea typeface="微软雅黑" panose="020B0503020204020204" pitchFamily="34" charset="-122"/>
              </a:rPr>
              <a:t> </a:t>
            </a:r>
            <a:r>
              <a:rPr lang="en-US" altLang="zh-CN" sz="1200" dirty="0">
                <a:latin typeface="Helvetica" pitchFamily="2" charset="0"/>
              </a:rPr>
              <a:t>kitchen</a:t>
            </a:r>
            <a:r>
              <a:rPr lang="zh-CN" altLang="en-US" sz="1200" dirty="0">
                <a:latin typeface="Helvetica" pitchFamily="2" charset="0"/>
                <a:ea typeface="微软雅黑" panose="020B0503020204020204" pitchFamily="34" charset="-122"/>
              </a:rPr>
              <a:t> </a:t>
            </a:r>
            <a:r>
              <a:rPr lang="en-US" altLang="zh-CN" sz="1200" dirty="0">
                <a:latin typeface="Helvetica" pitchFamily="2" charset="0"/>
                <a:ea typeface="微软雅黑" panose="020B0503020204020204" pitchFamily="34" charset="-122"/>
              </a:rPr>
              <a:t>{</a:t>
            </a:r>
          </a:p>
          <a:p>
            <a:pPr lvl="1">
              <a:lnSpc>
                <a:spcPct val="120000"/>
              </a:lnSpc>
            </a:pPr>
            <a:r>
              <a:rPr lang="en-US" altLang="zh-CN" sz="1200" dirty="0">
                <a:latin typeface="Helvetica" pitchFamily="2" charset="0"/>
                <a:ea typeface="微软雅黑" panose="020B0503020204020204" pitchFamily="34" charset="-122"/>
              </a:rPr>
              <a:t>  public void setup(){</a:t>
            </a:r>
          </a:p>
          <a:p>
            <a:pPr lvl="1">
              <a:lnSpc>
                <a:spcPct val="120000"/>
              </a:lnSpc>
            </a:pPr>
            <a:r>
              <a:rPr lang="zh-CN" altLang="en-US" sz="1200" dirty="0">
                <a:latin typeface="Helvetica" pitchFamily="2" charset="0"/>
                <a:ea typeface="微软雅黑" panose="020B0503020204020204" pitchFamily="34" charset="-122"/>
              </a:rPr>
              <a:t>  </a:t>
            </a:r>
            <a:r>
              <a:rPr lang="en-US" altLang="zh-CN" sz="1200" dirty="0" err="1">
                <a:latin typeface="Helvetica" pitchFamily="2" charset="0"/>
              </a:rPr>
              <a:t>ElectricOven</a:t>
            </a:r>
            <a:r>
              <a:rPr lang="en-US" altLang="zh-CN" sz="1200" dirty="0">
                <a:latin typeface="Helvetica" pitchFamily="2" charset="0"/>
              </a:rPr>
              <a:t> </a:t>
            </a:r>
            <a:r>
              <a:rPr lang="en-US" altLang="zh-CN" sz="1200" dirty="0" err="1">
                <a:latin typeface="Helvetica" pitchFamily="2" charset="0"/>
              </a:rPr>
              <a:t>mo</a:t>
            </a:r>
            <a:r>
              <a:rPr lang="zh-CN" altLang="en-US" sz="1200" dirty="0">
                <a:latin typeface="Helvetica" pitchFamily="2" charset="0"/>
              </a:rPr>
              <a:t> </a:t>
            </a:r>
            <a:r>
              <a:rPr lang="en-US" altLang="zh-CN" sz="1200" dirty="0">
                <a:latin typeface="Helvetica" pitchFamily="2" charset="0"/>
              </a:rPr>
              <a:t>=</a:t>
            </a:r>
            <a:r>
              <a:rPr lang="zh-CN" altLang="en-US" sz="1200" dirty="0">
                <a:latin typeface="Helvetica" pitchFamily="2" charset="0"/>
              </a:rPr>
              <a:t> </a:t>
            </a:r>
            <a:r>
              <a:rPr lang="en-US" altLang="zh-CN" sz="1200" dirty="0">
                <a:latin typeface="Helvetica" pitchFamily="2" charset="0"/>
              </a:rPr>
              <a:t>new </a:t>
            </a:r>
            <a:r>
              <a:rPr lang="en-US" altLang="zh-CN" sz="1200" dirty="0" err="1">
                <a:solidFill>
                  <a:srgbClr val="2230FF"/>
                </a:solidFill>
                <a:latin typeface="Helvetica" pitchFamily="2" charset="0"/>
              </a:rPr>
              <a:t>ElectricOven</a:t>
            </a:r>
            <a:r>
              <a:rPr lang="en-US" altLang="zh-CN" sz="1200" dirty="0">
                <a:latin typeface="Helvetica" pitchFamily="2" charset="0"/>
              </a:rPr>
              <a:t>(”Media”,600,400,500,220);</a:t>
            </a:r>
          </a:p>
          <a:p>
            <a:r>
              <a:rPr lang="en-US" altLang="zh-CN" sz="1200" dirty="0">
                <a:latin typeface="Helvetica" pitchFamily="2" charset="0"/>
              </a:rPr>
              <a:t>             </a:t>
            </a:r>
            <a:r>
              <a:rPr lang="en-US" altLang="zh-CN" sz="1200" dirty="0" err="1">
                <a:latin typeface="Helvetica" pitchFamily="2" charset="0"/>
              </a:rPr>
              <a:t>System.out.println</a:t>
            </a:r>
            <a:r>
              <a:rPr lang="en-US" altLang="zh-CN" sz="1200" dirty="0">
                <a:latin typeface="Helvetica" pitchFamily="2" charset="0"/>
              </a:rPr>
              <a:t>(“length =”+ </a:t>
            </a:r>
            <a:r>
              <a:rPr lang="en-US" altLang="zh-CN" sz="1200" dirty="0" err="1">
                <a:latin typeface="Helvetica" pitchFamily="2" charset="0"/>
              </a:rPr>
              <a:t>mo.length</a:t>
            </a:r>
            <a:r>
              <a:rPr lang="en-US" altLang="zh-CN" sz="1200" dirty="0">
                <a:latin typeface="Helvetica" pitchFamily="2" charset="0"/>
              </a:rPr>
              <a:t>);</a:t>
            </a:r>
          </a:p>
          <a:p>
            <a:r>
              <a:rPr lang="en-US" altLang="zh-CN" sz="1200" dirty="0">
                <a:solidFill>
                  <a:srgbClr val="00B050"/>
                </a:solidFill>
                <a:latin typeface="Helvetica" pitchFamily="2" charset="0"/>
              </a:rPr>
              <a:t>             </a:t>
            </a:r>
            <a:r>
              <a:rPr lang="en-US" altLang="zh-CN" sz="1200" dirty="0" err="1">
                <a:latin typeface="Helvetica" pitchFamily="2" charset="0"/>
              </a:rPr>
              <a:t>System.out.println</a:t>
            </a:r>
            <a:r>
              <a:rPr lang="en-US" altLang="zh-CN" sz="1200" dirty="0">
                <a:latin typeface="Helvetica" pitchFamily="2" charset="0"/>
              </a:rPr>
              <a:t>(“voltage =”+ mo. voltage); </a:t>
            </a:r>
          </a:p>
          <a:p>
            <a:r>
              <a:rPr lang="en-US" altLang="zh-CN" sz="1200" dirty="0">
                <a:solidFill>
                  <a:srgbClr val="00B050"/>
                </a:solidFill>
                <a:latin typeface="Helvetica" pitchFamily="2" charset="0"/>
              </a:rPr>
              <a:t>               </a:t>
            </a:r>
            <a:r>
              <a:rPr lang="en-US" altLang="zh-CN" sz="1200" dirty="0">
                <a:solidFill>
                  <a:schemeClr val="tx2"/>
                </a:solidFill>
                <a:latin typeface="Helvetica" pitchFamily="2" charset="0"/>
              </a:rPr>
              <a:t>….</a:t>
            </a:r>
          </a:p>
          <a:p>
            <a:pPr lvl="1"/>
            <a:r>
              <a:rPr lang="en-US" altLang="zh-CN" sz="1200" dirty="0">
                <a:latin typeface="Helvetica" pitchFamily="2" charset="0"/>
              </a:rPr>
              <a:t>    }</a:t>
            </a:r>
          </a:p>
          <a:p>
            <a:r>
              <a:rPr lang="en-US" altLang="zh-CN" sz="1200" dirty="0">
                <a:latin typeface="Helvetica" pitchFamily="2" charset="0"/>
              </a:rPr>
              <a:t>}</a:t>
            </a:r>
          </a:p>
        </p:txBody>
      </p:sp>
      <p:cxnSp>
        <p:nvCxnSpPr>
          <p:cNvPr id="16" name="曲线连接符 15">
            <a:extLst>
              <a:ext uri="{FF2B5EF4-FFF2-40B4-BE49-F238E27FC236}">
                <a16:creationId xmlns:a16="http://schemas.microsoft.com/office/drawing/2014/main" id="{F04B3688-C513-C342-B74B-4EDAA736C963}"/>
              </a:ext>
            </a:extLst>
          </p:cNvPr>
          <p:cNvCxnSpPr/>
          <p:nvPr/>
        </p:nvCxnSpPr>
        <p:spPr bwMode="auto">
          <a:xfrm rot="10800000" flipV="1">
            <a:off x="1979712" y="2067694"/>
            <a:ext cx="4968552" cy="1008112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28575" cap="flat" cmpd="sng" algn="ctr">
            <a:solidFill>
              <a:srgbClr val="CC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444A0F22-6623-0C4D-ABC3-452CA2172B0D}"/>
              </a:ext>
            </a:extLst>
          </p:cNvPr>
          <p:cNvSpPr txBox="1"/>
          <p:nvPr/>
        </p:nvSpPr>
        <p:spPr>
          <a:xfrm>
            <a:off x="4788024" y="3468659"/>
            <a:ext cx="4248472" cy="12003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CN" altLang="en-US" dirty="0"/>
              <a:t>初始化顺序：</a:t>
            </a:r>
            <a:endParaRPr lang="en-US" altLang="zh-CN" dirty="0"/>
          </a:p>
          <a:p>
            <a:pPr marL="914400" lvl="1" indent="-457200">
              <a:buAutoNum type="arabicPeriod"/>
            </a:pPr>
            <a:r>
              <a:rPr kumimoji="1" lang="zh-CN" altLang="en-US" dirty="0"/>
              <a:t>属性定义时的初始值；</a:t>
            </a:r>
            <a:endParaRPr kumimoji="1" lang="en-US" altLang="zh-CN" dirty="0"/>
          </a:p>
          <a:p>
            <a:pPr marL="914400" lvl="1" indent="-457200">
              <a:buAutoNum type="arabicPeriod"/>
            </a:pPr>
            <a:r>
              <a:rPr kumimoji="1" lang="zh-CN" altLang="en-US" dirty="0"/>
              <a:t>构造函数的赋值。</a:t>
            </a:r>
          </a:p>
        </p:txBody>
      </p:sp>
    </p:spTree>
    <p:extLst>
      <p:ext uri="{BB962C8B-B14F-4D97-AF65-F5344CB8AC3E}">
        <p14:creationId xmlns:p14="http://schemas.microsoft.com/office/powerpoint/2010/main" val="417416949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0" y="0"/>
            <a:ext cx="5364088" cy="504000"/>
            <a:chOff x="0" y="0"/>
            <a:chExt cx="5364088" cy="504000"/>
          </a:xfrm>
        </p:grpSpPr>
        <p:sp>
          <p:nvSpPr>
            <p:cNvPr id="3" name="矩形 2"/>
            <p:cNvSpPr/>
            <p:nvPr/>
          </p:nvSpPr>
          <p:spPr>
            <a:xfrm>
              <a:off x="0" y="0"/>
              <a:ext cx="763957" cy="504000"/>
            </a:xfrm>
            <a:prstGeom prst="rect">
              <a:avLst/>
            </a:prstGeom>
            <a:solidFill>
              <a:srgbClr val="036E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4" name="矩形 3"/>
            <p:cNvSpPr/>
            <p:nvPr/>
          </p:nvSpPr>
          <p:spPr>
            <a:xfrm>
              <a:off x="993144" y="0"/>
              <a:ext cx="114593" cy="504000"/>
            </a:xfrm>
            <a:prstGeom prst="rect">
              <a:avLst/>
            </a:prstGeom>
            <a:solidFill>
              <a:srgbClr val="036E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1336924" y="51945"/>
              <a:ext cx="402716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indent="0">
                <a:buNone/>
              </a:pPr>
              <a:r>
                <a:rPr lang="zh-CN" altLang="en-US" sz="2000" b="1" dirty="0">
                  <a:ln w="0"/>
                  <a:latin typeface="微软雅黑" panose="020B0503020204020204" pitchFamily="34" charset="-122"/>
                  <a:ea typeface="微软雅黑" panose="020B0503020204020204" pitchFamily="34" charset="-122"/>
                </a:rPr>
                <a:t>构造方法</a:t>
              </a:r>
              <a:endParaRPr lang="en-US" altLang="zh-CN" sz="2000" b="1" dirty="0">
                <a:ln w="0"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9" name="矩形 8"/>
          <p:cNvSpPr/>
          <p:nvPr/>
        </p:nvSpPr>
        <p:spPr>
          <a:xfrm>
            <a:off x="467544" y="663085"/>
            <a:ext cx="3168352" cy="3965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lnSpc>
                <a:spcPct val="120000"/>
              </a:lnSpc>
            </a:pPr>
            <a:r>
              <a:rPr lang="zh-CN" altLang="en-US" sz="1800" b="1" dirty="0">
                <a:solidFill>
                  <a:schemeClr val="hlin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必须给类定义构造函数吗？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941D5E8-6CAB-4A46-97BD-B25EE35ABFDB}"/>
              </a:ext>
            </a:extLst>
          </p:cNvPr>
          <p:cNvSpPr txBox="1"/>
          <p:nvPr/>
        </p:nvSpPr>
        <p:spPr>
          <a:xfrm>
            <a:off x="221996" y="1275606"/>
            <a:ext cx="4451536" cy="2862322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rgbClr val="FF0000"/>
                </a:solidFill>
                <a:latin typeface="Helvetica" pitchFamily="2" charset="0"/>
              </a:rPr>
              <a:t>public</a:t>
            </a:r>
            <a:r>
              <a:rPr lang="en-US" altLang="zh-CN" sz="1400" dirty="0">
                <a:latin typeface="Helvetica" pitchFamily="2" charset="0"/>
              </a:rPr>
              <a:t> </a:t>
            </a:r>
            <a:r>
              <a:rPr lang="en-US" altLang="zh-CN" sz="1400" dirty="0">
                <a:solidFill>
                  <a:srgbClr val="2D499E"/>
                </a:solidFill>
                <a:latin typeface="Helvetica" pitchFamily="2" charset="0"/>
              </a:rPr>
              <a:t>class</a:t>
            </a:r>
            <a:r>
              <a:rPr lang="en-US" altLang="zh-CN" sz="1400" dirty="0">
                <a:latin typeface="Helvetica" pitchFamily="2" charset="0"/>
              </a:rPr>
              <a:t> </a:t>
            </a:r>
            <a:r>
              <a:rPr lang="en-US" altLang="zh-CN" sz="1400" dirty="0" err="1">
                <a:latin typeface="Helvetica" pitchFamily="2" charset="0"/>
              </a:rPr>
              <a:t>ElectricOven</a:t>
            </a:r>
            <a:r>
              <a:rPr lang="en-US" altLang="zh-CN" sz="1400" dirty="0">
                <a:latin typeface="Helvetica" pitchFamily="2" charset="0"/>
              </a:rPr>
              <a:t>{</a:t>
            </a:r>
          </a:p>
          <a:p>
            <a:r>
              <a:rPr lang="zh-CN" altLang="en-US" sz="1400" dirty="0">
                <a:latin typeface="Helvetica" pitchFamily="2" charset="0"/>
              </a:rPr>
              <a:t>   </a:t>
            </a:r>
            <a:r>
              <a:rPr lang="en-US" altLang="zh-CN" sz="1400" dirty="0">
                <a:latin typeface="Helvetica" pitchFamily="2" charset="0"/>
              </a:rPr>
              <a:t>    public</a:t>
            </a:r>
            <a:r>
              <a:rPr lang="zh-CN" altLang="en-US" sz="1400" dirty="0">
                <a:latin typeface="Helvetica" pitchFamily="2" charset="0"/>
              </a:rPr>
              <a:t> </a:t>
            </a:r>
            <a:r>
              <a:rPr lang="en-US" altLang="zh-CN" sz="1400" dirty="0">
                <a:latin typeface="Helvetica" pitchFamily="2" charset="0"/>
              </a:rPr>
              <a:t>String brand; //</a:t>
            </a:r>
            <a:r>
              <a:rPr lang="zh-CN" altLang="en-US" sz="1400" dirty="0">
                <a:latin typeface="Helvetica" pitchFamily="2" charset="0"/>
              </a:rPr>
              <a:t>品牌</a:t>
            </a:r>
            <a:endParaRPr lang="en-US" altLang="zh-CN" sz="1400" dirty="0">
              <a:latin typeface="Helvetica" pitchFamily="2" charset="0"/>
            </a:endParaRPr>
          </a:p>
          <a:p>
            <a:r>
              <a:rPr lang="en-US" altLang="zh-CN" sz="1400" dirty="0">
                <a:latin typeface="Helvetica" pitchFamily="2" charset="0"/>
              </a:rPr>
              <a:t>       public int length=0;</a:t>
            </a:r>
            <a:r>
              <a:rPr lang="zh-CN" altLang="en-US" sz="1400" dirty="0">
                <a:latin typeface="Helvetica" pitchFamily="2" charset="0"/>
              </a:rPr>
              <a:t> </a:t>
            </a:r>
            <a:r>
              <a:rPr lang="en-US" altLang="zh-CN" sz="1400" dirty="0">
                <a:latin typeface="Helvetica" pitchFamily="2" charset="0"/>
              </a:rPr>
              <a:t>//</a:t>
            </a:r>
            <a:r>
              <a:rPr lang="zh-CN" altLang="en-US" sz="1400" dirty="0">
                <a:latin typeface="Helvetica" pitchFamily="2" charset="0"/>
              </a:rPr>
              <a:t> 长 </a:t>
            </a:r>
            <a:r>
              <a:rPr lang="en-US" altLang="zh-CN" sz="1400" dirty="0">
                <a:latin typeface="Helvetica" pitchFamily="2" charset="0"/>
              </a:rPr>
              <a:t>mm</a:t>
            </a:r>
          </a:p>
          <a:p>
            <a:r>
              <a:rPr lang="en-US" altLang="zh-CN" sz="1400" dirty="0">
                <a:latin typeface="Helvetica" pitchFamily="2" charset="0"/>
              </a:rPr>
              <a:t>       public int width=0;</a:t>
            </a:r>
            <a:r>
              <a:rPr lang="zh-CN" altLang="en-US" sz="1400" dirty="0">
                <a:latin typeface="Helvetica" pitchFamily="2" charset="0"/>
              </a:rPr>
              <a:t> </a:t>
            </a:r>
            <a:r>
              <a:rPr lang="en-US" altLang="zh-CN" sz="1400" dirty="0">
                <a:latin typeface="Helvetica" pitchFamily="2" charset="0"/>
              </a:rPr>
              <a:t>//</a:t>
            </a:r>
            <a:r>
              <a:rPr lang="zh-CN" altLang="en-US" sz="1400" dirty="0">
                <a:latin typeface="Helvetica" pitchFamily="2" charset="0"/>
              </a:rPr>
              <a:t> 宽</a:t>
            </a:r>
            <a:r>
              <a:rPr lang="en-US" altLang="zh-CN" sz="1400" dirty="0">
                <a:latin typeface="Helvetica" pitchFamily="2" charset="0"/>
              </a:rPr>
              <a:t> mm</a:t>
            </a:r>
          </a:p>
          <a:p>
            <a:r>
              <a:rPr lang="en-US" altLang="zh-CN" sz="1400" dirty="0">
                <a:latin typeface="Helvetica" pitchFamily="2" charset="0"/>
              </a:rPr>
              <a:t>       public int height=0;</a:t>
            </a:r>
            <a:r>
              <a:rPr lang="zh-CN" altLang="en-US" sz="1400" dirty="0">
                <a:latin typeface="Helvetica" pitchFamily="2" charset="0"/>
              </a:rPr>
              <a:t> </a:t>
            </a:r>
            <a:r>
              <a:rPr lang="en-US" altLang="zh-CN" sz="1400" dirty="0">
                <a:latin typeface="Helvetica" pitchFamily="2" charset="0"/>
              </a:rPr>
              <a:t>//</a:t>
            </a:r>
            <a:r>
              <a:rPr lang="zh-CN" altLang="en-US" sz="1400" dirty="0">
                <a:latin typeface="Helvetica" pitchFamily="2" charset="0"/>
              </a:rPr>
              <a:t> 高</a:t>
            </a:r>
            <a:r>
              <a:rPr lang="en-US" altLang="zh-CN" sz="1400" dirty="0">
                <a:latin typeface="Helvetica" pitchFamily="2" charset="0"/>
              </a:rPr>
              <a:t> mm</a:t>
            </a:r>
          </a:p>
          <a:p>
            <a:r>
              <a:rPr lang="en-US" altLang="zh-CN" sz="1400" dirty="0">
                <a:latin typeface="Helvetica" pitchFamily="2" charset="0"/>
              </a:rPr>
              <a:t>       private int volume;</a:t>
            </a:r>
            <a:r>
              <a:rPr lang="zh-CN" altLang="en-US" sz="1400" dirty="0">
                <a:latin typeface="Helvetica" pitchFamily="2" charset="0"/>
              </a:rPr>
              <a:t> </a:t>
            </a:r>
            <a:r>
              <a:rPr lang="en-US" altLang="zh-CN" sz="1400" dirty="0">
                <a:latin typeface="Helvetica" pitchFamily="2" charset="0"/>
              </a:rPr>
              <a:t>//</a:t>
            </a:r>
            <a:r>
              <a:rPr lang="zh-CN" altLang="en-US" sz="1400" dirty="0">
                <a:latin typeface="Helvetica" pitchFamily="2" charset="0"/>
              </a:rPr>
              <a:t> 体积</a:t>
            </a:r>
            <a:endParaRPr lang="en-US" altLang="zh-CN" sz="1400" dirty="0">
              <a:latin typeface="Helvetica" pitchFamily="2" charset="0"/>
            </a:endParaRPr>
          </a:p>
          <a:p>
            <a:r>
              <a:rPr lang="zh-CN" altLang="en-US" sz="1400" dirty="0">
                <a:latin typeface="Helvetica" pitchFamily="2" charset="0"/>
              </a:rPr>
              <a:t>       </a:t>
            </a:r>
            <a:r>
              <a:rPr lang="en-US" altLang="zh-CN" sz="1400" dirty="0">
                <a:latin typeface="Helvetica" pitchFamily="2" charset="0"/>
              </a:rPr>
              <a:t>protected int voltage=380; //</a:t>
            </a:r>
            <a:r>
              <a:rPr lang="zh-CN" altLang="en-US" sz="1400" dirty="0">
                <a:latin typeface="Helvetica" pitchFamily="2" charset="0"/>
              </a:rPr>
              <a:t>工作电压</a:t>
            </a:r>
            <a:endParaRPr lang="en-US" altLang="zh-CN" sz="1400" dirty="0">
              <a:latin typeface="Helvetica" pitchFamily="2" charset="0"/>
            </a:endParaRPr>
          </a:p>
          <a:p>
            <a:endParaRPr lang="en-US" altLang="zh-CN" sz="1400" dirty="0">
              <a:latin typeface="Helvetica" pitchFamily="2" charset="0"/>
            </a:endParaRPr>
          </a:p>
          <a:p>
            <a:endParaRPr lang="en-US" altLang="zh-CN" sz="1400" dirty="0">
              <a:latin typeface="Helvetica" pitchFamily="2" charset="0"/>
            </a:endParaRPr>
          </a:p>
          <a:p>
            <a:endParaRPr lang="en-US" altLang="zh-CN" sz="1400" dirty="0">
              <a:latin typeface="Helvetica" pitchFamily="2" charset="0"/>
            </a:endParaRPr>
          </a:p>
          <a:p>
            <a:endParaRPr lang="en-US" altLang="zh-CN" sz="1400" dirty="0">
              <a:solidFill>
                <a:schemeClr val="accent3">
                  <a:lumMod val="50000"/>
                </a:schemeClr>
              </a:solidFill>
              <a:latin typeface="Helvetica" pitchFamily="2" charset="0"/>
            </a:endParaRPr>
          </a:p>
          <a:p>
            <a:endParaRPr lang="en-US" altLang="zh-CN" sz="1400" dirty="0">
              <a:solidFill>
                <a:schemeClr val="accent3">
                  <a:lumMod val="50000"/>
                </a:schemeClr>
              </a:solidFill>
              <a:latin typeface="Helvetica" pitchFamily="2" charset="0"/>
            </a:endParaRPr>
          </a:p>
          <a:p>
            <a:r>
              <a:rPr lang="en-US" altLang="zh-CN" sz="1200" dirty="0">
                <a:latin typeface="Helvetica" pitchFamily="2" charset="0"/>
              </a:rPr>
              <a:t>}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4D9A373A-E8DB-CE47-B4DE-18496FF1EDF7}"/>
              </a:ext>
            </a:extLst>
          </p:cNvPr>
          <p:cNvSpPr/>
          <p:nvPr/>
        </p:nvSpPr>
        <p:spPr>
          <a:xfrm>
            <a:off x="4673532" y="1275606"/>
            <a:ext cx="4470468" cy="193899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 eaLnBrk="1" hangingPunct="1">
              <a:lnSpc>
                <a:spcPct val="120000"/>
              </a:lnSpc>
              <a:buFontTx/>
              <a:buNone/>
            </a:pPr>
            <a:r>
              <a:rPr lang="zh-CN" altLang="en-US" sz="1400" dirty="0">
                <a:latin typeface="Helvetica" pitchFamily="2" charset="0"/>
                <a:ea typeface="微软雅黑" panose="020B0503020204020204" pitchFamily="34" charset="-122"/>
              </a:rPr>
              <a:t>例：</a:t>
            </a:r>
            <a:endParaRPr lang="en-US" altLang="zh-CN" sz="1400" dirty="0">
              <a:latin typeface="Helvetica" pitchFamily="2" charset="0"/>
              <a:ea typeface="微软雅黑" panose="020B0503020204020204" pitchFamily="34" charset="-122"/>
            </a:endParaRPr>
          </a:p>
          <a:p>
            <a:pPr eaLnBrk="1" hangingPunct="1">
              <a:lnSpc>
                <a:spcPct val="120000"/>
              </a:lnSpc>
              <a:buFontTx/>
              <a:buNone/>
            </a:pPr>
            <a:r>
              <a:rPr lang="en-US" altLang="zh-CN" sz="1200" dirty="0">
                <a:latin typeface="Helvetica" pitchFamily="2" charset="0"/>
                <a:ea typeface="微软雅黑" panose="020B0503020204020204" pitchFamily="34" charset="-122"/>
              </a:rPr>
              <a:t>public</a:t>
            </a:r>
            <a:r>
              <a:rPr lang="zh-CN" altLang="en-US" sz="1200" dirty="0">
                <a:latin typeface="Helvetica" pitchFamily="2" charset="0"/>
                <a:ea typeface="微软雅黑" panose="020B0503020204020204" pitchFamily="34" charset="-122"/>
              </a:rPr>
              <a:t> </a:t>
            </a:r>
            <a:r>
              <a:rPr lang="en-US" altLang="zh-CN" sz="1200" dirty="0">
                <a:latin typeface="Helvetica" pitchFamily="2" charset="0"/>
                <a:ea typeface="微软雅黑" panose="020B0503020204020204" pitchFamily="34" charset="-122"/>
              </a:rPr>
              <a:t>class</a:t>
            </a:r>
            <a:r>
              <a:rPr lang="zh-CN" altLang="en-US" sz="1200" dirty="0">
                <a:latin typeface="Helvetica" pitchFamily="2" charset="0"/>
                <a:ea typeface="微软雅黑" panose="020B0503020204020204" pitchFamily="34" charset="-122"/>
              </a:rPr>
              <a:t> </a:t>
            </a:r>
            <a:r>
              <a:rPr lang="en-US" altLang="zh-CN" sz="1200" dirty="0">
                <a:latin typeface="Helvetica" pitchFamily="2" charset="0"/>
              </a:rPr>
              <a:t>kitchen</a:t>
            </a:r>
            <a:r>
              <a:rPr lang="zh-CN" altLang="en-US" sz="1200" dirty="0">
                <a:latin typeface="Helvetica" pitchFamily="2" charset="0"/>
                <a:ea typeface="微软雅黑" panose="020B0503020204020204" pitchFamily="34" charset="-122"/>
              </a:rPr>
              <a:t> </a:t>
            </a:r>
            <a:r>
              <a:rPr lang="en-US" altLang="zh-CN" sz="1200" dirty="0">
                <a:latin typeface="Helvetica" pitchFamily="2" charset="0"/>
                <a:ea typeface="微软雅黑" panose="020B0503020204020204" pitchFamily="34" charset="-122"/>
              </a:rPr>
              <a:t>{</a:t>
            </a:r>
          </a:p>
          <a:p>
            <a:pPr lvl="1">
              <a:lnSpc>
                <a:spcPct val="120000"/>
              </a:lnSpc>
            </a:pPr>
            <a:r>
              <a:rPr lang="en-US" altLang="zh-CN" sz="1200" dirty="0">
                <a:latin typeface="Helvetica" pitchFamily="2" charset="0"/>
                <a:ea typeface="微软雅黑" panose="020B0503020204020204" pitchFamily="34" charset="-122"/>
              </a:rPr>
              <a:t>  public void setup(){</a:t>
            </a:r>
          </a:p>
          <a:p>
            <a:pPr lvl="1">
              <a:lnSpc>
                <a:spcPct val="120000"/>
              </a:lnSpc>
            </a:pPr>
            <a:r>
              <a:rPr lang="zh-CN" altLang="en-US" sz="1200" dirty="0">
                <a:latin typeface="Helvetica" pitchFamily="2" charset="0"/>
                <a:ea typeface="微软雅黑" panose="020B0503020204020204" pitchFamily="34" charset="-122"/>
              </a:rPr>
              <a:t>  </a:t>
            </a:r>
            <a:r>
              <a:rPr lang="en-US" altLang="zh-CN" sz="1200" dirty="0" err="1">
                <a:latin typeface="Helvetica" pitchFamily="2" charset="0"/>
              </a:rPr>
              <a:t>ElectricOven</a:t>
            </a:r>
            <a:r>
              <a:rPr lang="en-US" altLang="zh-CN" sz="1200" dirty="0">
                <a:latin typeface="Helvetica" pitchFamily="2" charset="0"/>
              </a:rPr>
              <a:t> </a:t>
            </a:r>
            <a:r>
              <a:rPr lang="en-US" altLang="zh-CN" sz="1200" dirty="0" err="1">
                <a:latin typeface="Helvetica" pitchFamily="2" charset="0"/>
              </a:rPr>
              <a:t>mo</a:t>
            </a:r>
            <a:r>
              <a:rPr lang="zh-CN" altLang="en-US" sz="1200" dirty="0">
                <a:latin typeface="Helvetica" pitchFamily="2" charset="0"/>
              </a:rPr>
              <a:t> </a:t>
            </a:r>
            <a:r>
              <a:rPr lang="en-US" altLang="zh-CN" sz="1200" dirty="0">
                <a:latin typeface="Helvetica" pitchFamily="2" charset="0"/>
              </a:rPr>
              <a:t>=</a:t>
            </a:r>
            <a:r>
              <a:rPr lang="zh-CN" altLang="en-US" sz="1200" dirty="0">
                <a:latin typeface="Helvetica" pitchFamily="2" charset="0"/>
              </a:rPr>
              <a:t> </a:t>
            </a:r>
            <a:r>
              <a:rPr lang="en-US" altLang="zh-CN" sz="1200" dirty="0">
                <a:latin typeface="Helvetica" pitchFamily="2" charset="0"/>
              </a:rPr>
              <a:t>new </a:t>
            </a:r>
            <a:r>
              <a:rPr lang="en-US" altLang="zh-CN" sz="1200" dirty="0" err="1">
                <a:solidFill>
                  <a:srgbClr val="2230FF"/>
                </a:solidFill>
                <a:latin typeface="Helvetica" pitchFamily="2" charset="0"/>
              </a:rPr>
              <a:t>ElectricOven</a:t>
            </a:r>
            <a:r>
              <a:rPr lang="en-US" altLang="zh-CN" sz="1200" dirty="0">
                <a:latin typeface="Helvetica" pitchFamily="2" charset="0"/>
              </a:rPr>
              <a:t>();</a:t>
            </a:r>
          </a:p>
          <a:p>
            <a:r>
              <a:rPr lang="en-US" altLang="zh-CN" sz="1200" dirty="0">
                <a:latin typeface="Helvetica" pitchFamily="2" charset="0"/>
              </a:rPr>
              <a:t>             </a:t>
            </a:r>
            <a:r>
              <a:rPr lang="en-US" altLang="zh-CN" sz="1200" dirty="0" err="1">
                <a:latin typeface="Helvetica" pitchFamily="2" charset="0"/>
              </a:rPr>
              <a:t>System.out.println</a:t>
            </a:r>
            <a:r>
              <a:rPr lang="en-US" altLang="zh-CN" sz="1200" dirty="0">
                <a:latin typeface="Helvetica" pitchFamily="2" charset="0"/>
              </a:rPr>
              <a:t>(“length =”+ </a:t>
            </a:r>
            <a:r>
              <a:rPr lang="en-US" altLang="zh-CN" sz="1200" dirty="0" err="1">
                <a:latin typeface="Helvetica" pitchFamily="2" charset="0"/>
              </a:rPr>
              <a:t>mo.length</a:t>
            </a:r>
            <a:r>
              <a:rPr lang="en-US" altLang="zh-CN" sz="1200" dirty="0">
                <a:latin typeface="Helvetica" pitchFamily="2" charset="0"/>
              </a:rPr>
              <a:t>);</a:t>
            </a:r>
          </a:p>
          <a:p>
            <a:r>
              <a:rPr lang="en-US" altLang="zh-CN" sz="1200" dirty="0">
                <a:solidFill>
                  <a:srgbClr val="00B050"/>
                </a:solidFill>
                <a:latin typeface="Helvetica" pitchFamily="2" charset="0"/>
              </a:rPr>
              <a:t>             </a:t>
            </a:r>
            <a:r>
              <a:rPr lang="en-US" altLang="zh-CN" sz="1200" dirty="0" err="1">
                <a:latin typeface="Helvetica" pitchFamily="2" charset="0"/>
              </a:rPr>
              <a:t>System.out.println</a:t>
            </a:r>
            <a:r>
              <a:rPr lang="en-US" altLang="zh-CN" sz="1200" dirty="0">
                <a:latin typeface="Helvetica" pitchFamily="2" charset="0"/>
              </a:rPr>
              <a:t>(“voltage =”+ mo. voltage); </a:t>
            </a:r>
          </a:p>
          <a:p>
            <a:r>
              <a:rPr lang="en-US" altLang="zh-CN" sz="1200" dirty="0">
                <a:solidFill>
                  <a:srgbClr val="00B050"/>
                </a:solidFill>
                <a:latin typeface="Helvetica" pitchFamily="2" charset="0"/>
              </a:rPr>
              <a:t>               </a:t>
            </a:r>
            <a:r>
              <a:rPr lang="en-US" altLang="zh-CN" sz="1200" dirty="0">
                <a:solidFill>
                  <a:schemeClr val="tx2"/>
                </a:solidFill>
                <a:latin typeface="Helvetica" pitchFamily="2" charset="0"/>
              </a:rPr>
              <a:t>….</a:t>
            </a:r>
          </a:p>
          <a:p>
            <a:pPr lvl="1"/>
            <a:r>
              <a:rPr lang="en-US" altLang="zh-CN" sz="1200" dirty="0">
                <a:latin typeface="Helvetica" pitchFamily="2" charset="0"/>
              </a:rPr>
              <a:t>    }</a:t>
            </a:r>
          </a:p>
          <a:p>
            <a:r>
              <a:rPr lang="en-US" altLang="zh-CN" sz="1200" dirty="0">
                <a:latin typeface="Helvetica" pitchFamily="2" charset="0"/>
              </a:rPr>
              <a:t>}</a:t>
            </a:r>
          </a:p>
        </p:txBody>
      </p:sp>
      <p:cxnSp>
        <p:nvCxnSpPr>
          <p:cNvPr id="16" name="曲线连接符 15">
            <a:extLst>
              <a:ext uri="{FF2B5EF4-FFF2-40B4-BE49-F238E27FC236}">
                <a16:creationId xmlns:a16="http://schemas.microsoft.com/office/drawing/2014/main" id="{F04B3688-C513-C342-B74B-4EDAA736C963}"/>
              </a:ext>
            </a:extLst>
          </p:cNvPr>
          <p:cNvCxnSpPr/>
          <p:nvPr/>
        </p:nvCxnSpPr>
        <p:spPr bwMode="auto">
          <a:xfrm rot="10800000" flipV="1">
            <a:off x="1979712" y="2067694"/>
            <a:ext cx="4968552" cy="1008112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28575" cap="flat" cmpd="sng" algn="ctr">
            <a:solidFill>
              <a:srgbClr val="CC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444A0F22-6623-0C4D-ABC3-452CA2172B0D}"/>
              </a:ext>
            </a:extLst>
          </p:cNvPr>
          <p:cNvSpPr txBox="1"/>
          <p:nvPr/>
        </p:nvSpPr>
        <p:spPr>
          <a:xfrm>
            <a:off x="4784530" y="3722429"/>
            <a:ext cx="4248472" cy="12003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CN" altLang="en-US" dirty="0"/>
              <a:t>    如果类没有定义构造函数，编译器为其生成一个无参数的默认构造函数（空方法）。</a:t>
            </a:r>
            <a:endParaRPr kumimoji="1"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17726D3-DC3F-1C48-A4F8-0342DBB732AA}"/>
              </a:ext>
            </a:extLst>
          </p:cNvPr>
          <p:cNvSpPr txBox="1"/>
          <p:nvPr/>
        </p:nvSpPr>
        <p:spPr>
          <a:xfrm>
            <a:off x="559045" y="2951973"/>
            <a:ext cx="160011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  <a:latin typeface="Helvetica" pitchFamily="2" charset="0"/>
              </a:rPr>
              <a:t>public </a:t>
            </a:r>
            <a:r>
              <a:rPr lang="en-US" altLang="zh-CN" sz="1200" dirty="0" err="1">
                <a:solidFill>
                  <a:schemeClr val="bg1">
                    <a:lumMod val="65000"/>
                  </a:schemeClr>
                </a:solidFill>
                <a:latin typeface="Helvetica" pitchFamily="2" charset="0"/>
              </a:rPr>
              <a:t>ElectricOven</a:t>
            </a:r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  <a:latin typeface="Helvetica" pitchFamily="2" charset="0"/>
              </a:rPr>
              <a:t>()</a:t>
            </a:r>
          </a:p>
          <a:p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  <a:latin typeface="Helvetica" pitchFamily="2" charset="0"/>
              </a:rPr>
              <a:t>{</a:t>
            </a:r>
          </a:p>
          <a:p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  <a:latin typeface="Helvetica" pitchFamily="2" charset="0"/>
              </a:rPr>
              <a:t>   ;</a:t>
            </a:r>
          </a:p>
          <a:p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  <a:latin typeface="Helvetica" pitchFamily="2" charset="0"/>
              </a:rPr>
              <a:t>}</a:t>
            </a:r>
          </a:p>
          <a:p>
            <a:endParaRPr kumimoji="1" lang="zh-CN" altLang="en-US" sz="1200" dirty="0">
              <a:latin typeface="Helvetica" pitchFamily="2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7F4F283-5869-704C-099D-ECC150500393}"/>
              </a:ext>
            </a:extLst>
          </p:cNvPr>
          <p:cNvSpPr txBox="1"/>
          <p:nvPr/>
        </p:nvSpPr>
        <p:spPr>
          <a:xfrm>
            <a:off x="467544" y="4191210"/>
            <a:ext cx="3877985" cy="83099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kumimoji="1" lang="zh-CN" altLang="en-US" dirty="0"/>
              <a:t>每一个类都必须至少有一个</a:t>
            </a:r>
            <a:endParaRPr kumimoji="1" lang="en-US" altLang="zh-CN" dirty="0"/>
          </a:p>
          <a:p>
            <a:pPr algn="ctr"/>
            <a:r>
              <a:rPr lang="zh-CN" altLang="en-US" dirty="0"/>
              <a:t>构造方法！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2688317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6" grpId="0"/>
      <p:bldP spid="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0" y="0"/>
            <a:ext cx="5364088" cy="504000"/>
            <a:chOff x="0" y="0"/>
            <a:chExt cx="5364088" cy="504000"/>
          </a:xfrm>
        </p:grpSpPr>
        <p:sp>
          <p:nvSpPr>
            <p:cNvPr id="3" name="矩形 2"/>
            <p:cNvSpPr/>
            <p:nvPr/>
          </p:nvSpPr>
          <p:spPr>
            <a:xfrm>
              <a:off x="0" y="0"/>
              <a:ext cx="763957" cy="504000"/>
            </a:xfrm>
            <a:prstGeom prst="rect">
              <a:avLst/>
            </a:prstGeom>
            <a:solidFill>
              <a:srgbClr val="036E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4" name="矩形 3"/>
            <p:cNvSpPr/>
            <p:nvPr/>
          </p:nvSpPr>
          <p:spPr>
            <a:xfrm>
              <a:off x="993144" y="0"/>
              <a:ext cx="114593" cy="504000"/>
            </a:xfrm>
            <a:prstGeom prst="rect">
              <a:avLst/>
            </a:prstGeom>
            <a:solidFill>
              <a:srgbClr val="036E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1336924" y="51945"/>
              <a:ext cx="402716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indent="0">
                <a:buNone/>
              </a:pPr>
              <a:r>
                <a:rPr lang="zh-CN" altLang="en-US" sz="2000" b="1" dirty="0">
                  <a:ln w="0"/>
                  <a:latin typeface="微软雅黑" panose="020B0503020204020204" pitchFamily="34" charset="-122"/>
                  <a:ea typeface="微软雅黑" panose="020B0503020204020204" pitchFamily="34" charset="-122"/>
                </a:rPr>
                <a:t>构造方法</a:t>
              </a:r>
              <a:endParaRPr lang="en-US" altLang="zh-CN" sz="2000" b="1" dirty="0">
                <a:ln w="0"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9" name="矩形 8"/>
          <p:cNvSpPr/>
          <p:nvPr/>
        </p:nvSpPr>
        <p:spPr>
          <a:xfrm>
            <a:off x="467544" y="663085"/>
            <a:ext cx="6120680" cy="3965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lnSpc>
                <a:spcPct val="120000"/>
              </a:lnSpc>
            </a:pPr>
            <a:r>
              <a:rPr lang="zh-CN" altLang="en-US" sz="1800" b="1" dirty="0">
                <a:solidFill>
                  <a:schemeClr val="hlin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构造函数可以有多个</a:t>
            </a:r>
            <a:r>
              <a:rPr lang="en-US" altLang="zh-CN" sz="1800" b="1" dirty="0">
                <a:solidFill>
                  <a:schemeClr val="hlin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CN" altLang="en-US" sz="1800" b="1" dirty="0">
                <a:solidFill>
                  <a:schemeClr val="hlin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方法重载（</a:t>
            </a:r>
            <a:r>
              <a:rPr lang="en-US" altLang="zh-CN" sz="1800" b="1" dirty="0">
                <a:ln w="0"/>
                <a:latin typeface="微软雅黑" panose="020B0503020204020204" pitchFamily="34" charset="-122"/>
                <a:ea typeface="微软雅黑" panose="020B0503020204020204" pitchFamily="34" charset="-122"/>
              </a:rPr>
              <a:t>overloading</a:t>
            </a:r>
            <a:r>
              <a:rPr lang="zh-CN" altLang="en-US" sz="1800" b="1" dirty="0">
                <a:solidFill>
                  <a:schemeClr val="hlin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941D5E8-6CAB-4A46-97BD-B25EE35ABFDB}"/>
              </a:ext>
            </a:extLst>
          </p:cNvPr>
          <p:cNvSpPr txBox="1"/>
          <p:nvPr/>
        </p:nvSpPr>
        <p:spPr>
          <a:xfrm>
            <a:off x="221996" y="1275606"/>
            <a:ext cx="4451536" cy="3754874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rgbClr val="FF0000"/>
                </a:solidFill>
                <a:latin typeface="Helvetica" pitchFamily="2" charset="0"/>
              </a:rPr>
              <a:t>public</a:t>
            </a:r>
            <a:r>
              <a:rPr lang="en-US" altLang="zh-CN" sz="1400" dirty="0">
                <a:latin typeface="Helvetica" pitchFamily="2" charset="0"/>
              </a:rPr>
              <a:t> </a:t>
            </a:r>
            <a:r>
              <a:rPr lang="en-US" altLang="zh-CN" sz="1400" dirty="0">
                <a:solidFill>
                  <a:srgbClr val="2D499E"/>
                </a:solidFill>
                <a:latin typeface="Helvetica" pitchFamily="2" charset="0"/>
              </a:rPr>
              <a:t>class</a:t>
            </a:r>
            <a:r>
              <a:rPr lang="en-US" altLang="zh-CN" sz="1400" dirty="0">
                <a:latin typeface="Helvetica" pitchFamily="2" charset="0"/>
              </a:rPr>
              <a:t> </a:t>
            </a:r>
            <a:r>
              <a:rPr lang="en-US" altLang="zh-CN" sz="1400" dirty="0" err="1">
                <a:latin typeface="Helvetica" pitchFamily="2" charset="0"/>
              </a:rPr>
              <a:t>ElectricOven</a:t>
            </a:r>
            <a:r>
              <a:rPr lang="en-US" altLang="zh-CN" sz="1400" dirty="0">
                <a:latin typeface="Helvetica" pitchFamily="2" charset="0"/>
              </a:rPr>
              <a:t>{</a:t>
            </a:r>
          </a:p>
          <a:p>
            <a:r>
              <a:rPr lang="zh-CN" altLang="en-US" sz="1400" dirty="0">
                <a:latin typeface="Helvetica" pitchFamily="2" charset="0"/>
              </a:rPr>
              <a:t>   </a:t>
            </a:r>
            <a:r>
              <a:rPr lang="en-US" altLang="zh-CN" sz="1400" dirty="0">
                <a:latin typeface="Helvetica" pitchFamily="2" charset="0"/>
              </a:rPr>
              <a:t>   </a:t>
            </a:r>
            <a:r>
              <a:rPr lang="en-US" altLang="zh-CN" sz="1100" dirty="0">
                <a:latin typeface="Helvetica" pitchFamily="2" charset="0"/>
              </a:rPr>
              <a:t>public</a:t>
            </a:r>
            <a:r>
              <a:rPr lang="zh-CN" altLang="en-US" sz="1100" dirty="0">
                <a:latin typeface="Helvetica" pitchFamily="2" charset="0"/>
              </a:rPr>
              <a:t> </a:t>
            </a:r>
            <a:r>
              <a:rPr lang="en-US" altLang="zh-CN" sz="1100" dirty="0">
                <a:latin typeface="Helvetica" pitchFamily="2" charset="0"/>
              </a:rPr>
              <a:t>String brand; //</a:t>
            </a:r>
            <a:r>
              <a:rPr lang="zh-CN" altLang="en-US" sz="1100" dirty="0">
                <a:latin typeface="Helvetica" pitchFamily="2" charset="0"/>
              </a:rPr>
              <a:t>品牌</a:t>
            </a:r>
            <a:endParaRPr lang="en-US" altLang="zh-CN" sz="1100" dirty="0">
              <a:latin typeface="Helvetica" pitchFamily="2" charset="0"/>
            </a:endParaRPr>
          </a:p>
          <a:p>
            <a:r>
              <a:rPr lang="en-US" altLang="zh-CN" sz="1100" dirty="0">
                <a:latin typeface="Helvetica" pitchFamily="2" charset="0"/>
              </a:rPr>
              <a:t>       public int length=0;</a:t>
            </a:r>
            <a:r>
              <a:rPr lang="zh-CN" altLang="en-US" sz="1100" dirty="0">
                <a:latin typeface="Helvetica" pitchFamily="2" charset="0"/>
              </a:rPr>
              <a:t> </a:t>
            </a:r>
            <a:r>
              <a:rPr lang="en-US" altLang="zh-CN" sz="1100" dirty="0">
                <a:latin typeface="Helvetica" pitchFamily="2" charset="0"/>
              </a:rPr>
              <a:t>//</a:t>
            </a:r>
            <a:r>
              <a:rPr lang="zh-CN" altLang="en-US" sz="1100" dirty="0">
                <a:latin typeface="Helvetica" pitchFamily="2" charset="0"/>
              </a:rPr>
              <a:t> 长 </a:t>
            </a:r>
            <a:r>
              <a:rPr lang="en-US" altLang="zh-CN" sz="1100" dirty="0">
                <a:latin typeface="Helvetica" pitchFamily="2" charset="0"/>
              </a:rPr>
              <a:t>mm</a:t>
            </a:r>
          </a:p>
          <a:p>
            <a:r>
              <a:rPr lang="en-US" altLang="zh-CN" sz="1100" dirty="0">
                <a:latin typeface="Helvetica" pitchFamily="2" charset="0"/>
              </a:rPr>
              <a:t>       public int width=0;</a:t>
            </a:r>
            <a:r>
              <a:rPr lang="zh-CN" altLang="en-US" sz="1100" dirty="0">
                <a:latin typeface="Helvetica" pitchFamily="2" charset="0"/>
              </a:rPr>
              <a:t> </a:t>
            </a:r>
            <a:r>
              <a:rPr lang="en-US" altLang="zh-CN" sz="1100" dirty="0">
                <a:latin typeface="Helvetica" pitchFamily="2" charset="0"/>
              </a:rPr>
              <a:t>//</a:t>
            </a:r>
            <a:r>
              <a:rPr lang="zh-CN" altLang="en-US" sz="1100" dirty="0">
                <a:latin typeface="Helvetica" pitchFamily="2" charset="0"/>
              </a:rPr>
              <a:t> 宽</a:t>
            </a:r>
            <a:r>
              <a:rPr lang="en-US" altLang="zh-CN" sz="1100" dirty="0">
                <a:latin typeface="Helvetica" pitchFamily="2" charset="0"/>
              </a:rPr>
              <a:t> mm</a:t>
            </a:r>
          </a:p>
          <a:p>
            <a:r>
              <a:rPr lang="en-US" altLang="zh-CN" sz="1100" dirty="0">
                <a:latin typeface="Helvetica" pitchFamily="2" charset="0"/>
              </a:rPr>
              <a:t>       public int height=0;</a:t>
            </a:r>
            <a:r>
              <a:rPr lang="zh-CN" altLang="en-US" sz="1100" dirty="0">
                <a:latin typeface="Helvetica" pitchFamily="2" charset="0"/>
              </a:rPr>
              <a:t> </a:t>
            </a:r>
            <a:r>
              <a:rPr lang="en-US" altLang="zh-CN" sz="1100" dirty="0">
                <a:latin typeface="Helvetica" pitchFamily="2" charset="0"/>
              </a:rPr>
              <a:t>//</a:t>
            </a:r>
            <a:r>
              <a:rPr lang="zh-CN" altLang="en-US" sz="1100" dirty="0">
                <a:latin typeface="Helvetica" pitchFamily="2" charset="0"/>
              </a:rPr>
              <a:t> 高</a:t>
            </a:r>
            <a:r>
              <a:rPr lang="en-US" altLang="zh-CN" sz="1100" dirty="0">
                <a:latin typeface="Helvetica" pitchFamily="2" charset="0"/>
              </a:rPr>
              <a:t> mm</a:t>
            </a:r>
          </a:p>
          <a:p>
            <a:r>
              <a:rPr lang="en-US" altLang="zh-CN" sz="1100" dirty="0">
                <a:latin typeface="Helvetica" pitchFamily="2" charset="0"/>
              </a:rPr>
              <a:t>       private int volume;</a:t>
            </a:r>
            <a:r>
              <a:rPr lang="zh-CN" altLang="en-US" sz="1100" dirty="0">
                <a:latin typeface="Helvetica" pitchFamily="2" charset="0"/>
              </a:rPr>
              <a:t> </a:t>
            </a:r>
            <a:r>
              <a:rPr lang="en-US" altLang="zh-CN" sz="1100" dirty="0">
                <a:latin typeface="Helvetica" pitchFamily="2" charset="0"/>
              </a:rPr>
              <a:t>//</a:t>
            </a:r>
            <a:r>
              <a:rPr lang="zh-CN" altLang="en-US" sz="1100" dirty="0">
                <a:latin typeface="Helvetica" pitchFamily="2" charset="0"/>
              </a:rPr>
              <a:t> 体积</a:t>
            </a:r>
            <a:endParaRPr lang="en-US" altLang="zh-CN" sz="1100" dirty="0">
              <a:latin typeface="Helvetica" pitchFamily="2" charset="0"/>
            </a:endParaRPr>
          </a:p>
          <a:p>
            <a:r>
              <a:rPr lang="zh-CN" altLang="en-US" sz="1100" dirty="0">
                <a:latin typeface="Helvetica" pitchFamily="2" charset="0"/>
              </a:rPr>
              <a:t>       </a:t>
            </a:r>
            <a:r>
              <a:rPr lang="en-US" altLang="zh-CN" sz="1100" dirty="0">
                <a:latin typeface="Helvetica" pitchFamily="2" charset="0"/>
              </a:rPr>
              <a:t>protected int voltage=380; //</a:t>
            </a:r>
            <a:r>
              <a:rPr lang="zh-CN" altLang="en-US" sz="1100" dirty="0">
                <a:latin typeface="Helvetica" pitchFamily="2" charset="0"/>
              </a:rPr>
              <a:t>工作电压</a:t>
            </a:r>
            <a:endParaRPr lang="en-US" altLang="zh-CN" sz="1100" dirty="0">
              <a:latin typeface="Helvetica" pitchFamily="2" charset="0"/>
            </a:endParaRPr>
          </a:p>
          <a:p>
            <a:r>
              <a:rPr lang="en-US" altLang="zh-CN" sz="1100" dirty="0">
                <a:latin typeface="Helvetica" pitchFamily="2" charset="0"/>
              </a:rPr>
              <a:t>       </a:t>
            </a:r>
          </a:p>
          <a:p>
            <a:r>
              <a:rPr lang="zh-CN" altLang="en-US" sz="1100" dirty="0">
                <a:latin typeface="Helvetica" pitchFamily="2" charset="0"/>
              </a:rPr>
              <a:t>       </a:t>
            </a:r>
            <a:r>
              <a:rPr lang="en-US" altLang="zh-CN" sz="1100" dirty="0">
                <a:latin typeface="Helvetica" pitchFamily="2" charset="0"/>
              </a:rPr>
              <a:t>public </a:t>
            </a:r>
            <a:r>
              <a:rPr lang="en-US" altLang="zh-CN" sz="1100" dirty="0" err="1">
                <a:solidFill>
                  <a:srgbClr val="0070C0"/>
                </a:solidFill>
                <a:latin typeface="Helvetica" pitchFamily="2" charset="0"/>
              </a:rPr>
              <a:t>ElectricOven</a:t>
            </a:r>
            <a:r>
              <a:rPr lang="en-US" altLang="zh-CN" sz="1100" dirty="0">
                <a:latin typeface="Helvetica" pitchFamily="2" charset="0"/>
              </a:rPr>
              <a:t>(){</a:t>
            </a:r>
          </a:p>
          <a:p>
            <a:r>
              <a:rPr lang="en-US" altLang="zh-CN" sz="1100" dirty="0">
                <a:latin typeface="Helvetica" pitchFamily="2" charset="0"/>
              </a:rPr>
              <a:t>        </a:t>
            </a:r>
            <a:r>
              <a:rPr lang="en-US" altLang="zh-CN" sz="1100" dirty="0" err="1">
                <a:latin typeface="Helvetica" pitchFamily="2" charset="0"/>
              </a:rPr>
              <a:t>this.brand</a:t>
            </a:r>
            <a:r>
              <a:rPr lang="en-US" altLang="zh-CN" sz="1100" dirty="0">
                <a:latin typeface="Helvetica" pitchFamily="2" charset="0"/>
              </a:rPr>
              <a:t>="</a:t>
            </a:r>
            <a:r>
              <a:rPr lang="zh-CN" altLang="en-US" sz="1100" dirty="0">
                <a:latin typeface="Helvetica" pitchFamily="2" charset="0"/>
              </a:rPr>
              <a:t>待贴牌</a:t>
            </a:r>
            <a:r>
              <a:rPr lang="en-US" altLang="zh-CN" sz="1100" dirty="0">
                <a:latin typeface="Helvetica" pitchFamily="2" charset="0"/>
              </a:rPr>
              <a:t>";</a:t>
            </a:r>
          </a:p>
          <a:p>
            <a:r>
              <a:rPr lang="en-US" altLang="zh-CN" sz="1100" dirty="0">
                <a:latin typeface="Helvetica" pitchFamily="2" charset="0"/>
              </a:rPr>
              <a:t>        </a:t>
            </a:r>
            <a:r>
              <a:rPr lang="en-US" altLang="zh-CN" sz="1100" dirty="0" err="1">
                <a:latin typeface="Helvetica" pitchFamily="2" charset="0"/>
              </a:rPr>
              <a:t>this.voltage</a:t>
            </a:r>
            <a:r>
              <a:rPr lang="en-US" altLang="zh-CN" sz="1100" dirty="0">
                <a:latin typeface="Helvetica" pitchFamily="2" charset="0"/>
              </a:rPr>
              <a:t>=220;</a:t>
            </a:r>
          </a:p>
          <a:p>
            <a:r>
              <a:rPr lang="en-US" altLang="zh-CN" sz="1100" dirty="0">
                <a:latin typeface="Helvetica" pitchFamily="2" charset="0"/>
              </a:rPr>
              <a:t>        }</a:t>
            </a:r>
          </a:p>
          <a:p>
            <a:endParaRPr lang="en-US" altLang="zh-CN" sz="1100" dirty="0">
              <a:latin typeface="Helvetica" pitchFamily="2" charset="0"/>
            </a:endParaRPr>
          </a:p>
          <a:p>
            <a:r>
              <a:rPr lang="en-US" altLang="zh-CN" sz="1100" dirty="0">
                <a:latin typeface="Helvetica" pitchFamily="2" charset="0"/>
              </a:rPr>
              <a:t>       public </a:t>
            </a:r>
            <a:r>
              <a:rPr lang="en-US" altLang="zh-CN" sz="1100" dirty="0" err="1">
                <a:solidFill>
                  <a:srgbClr val="0070C0"/>
                </a:solidFill>
                <a:latin typeface="Helvetica" pitchFamily="2" charset="0"/>
              </a:rPr>
              <a:t>ElectricOven</a:t>
            </a:r>
            <a:r>
              <a:rPr lang="en-US" altLang="zh-CN" sz="1100" dirty="0">
                <a:latin typeface="Helvetica" pitchFamily="2" charset="0"/>
              </a:rPr>
              <a:t>(int </a:t>
            </a:r>
            <a:r>
              <a:rPr lang="en-US" altLang="zh-CN" sz="1100" dirty="0" err="1">
                <a:latin typeface="Helvetica" pitchFamily="2" charset="0"/>
              </a:rPr>
              <a:t>length,int</a:t>
            </a:r>
            <a:r>
              <a:rPr lang="en-US" altLang="zh-CN" sz="1100" dirty="0">
                <a:latin typeface="Helvetica" pitchFamily="2" charset="0"/>
              </a:rPr>
              <a:t> </a:t>
            </a:r>
            <a:r>
              <a:rPr lang="en-US" altLang="zh-CN" sz="1100" dirty="0" err="1">
                <a:latin typeface="Helvetica" pitchFamily="2" charset="0"/>
              </a:rPr>
              <a:t>width,int</a:t>
            </a:r>
            <a:r>
              <a:rPr lang="en-US" altLang="zh-CN" sz="1100" dirty="0">
                <a:latin typeface="Helvetica" pitchFamily="2" charset="0"/>
              </a:rPr>
              <a:t> </a:t>
            </a:r>
            <a:r>
              <a:rPr lang="en-US" altLang="zh-CN" sz="1100" dirty="0" err="1">
                <a:latin typeface="Helvetica" pitchFamily="2" charset="0"/>
              </a:rPr>
              <a:t>height,int</a:t>
            </a:r>
            <a:r>
              <a:rPr lang="en-US" altLang="zh-CN" sz="1100" dirty="0">
                <a:latin typeface="Helvetica" pitchFamily="2" charset="0"/>
              </a:rPr>
              <a:t> voltage){</a:t>
            </a:r>
          </a:p>
          <a:p>
            <a:r>
              <a:rPr lang="en-US" altLang="zh-CN" sz="1100" dirty="0">
                <a:latin typeface="Helvetica" pitchFamily="2" charset="0"/>
              </a:rPr>
              <a:t>        </a:t>
            </a:r>
            <a:r>
              <a:rPr lang="en-US" altLang="zh-CN" sz="1100" dirty="0" err="1">
                <a:latin typeface="Helvetica" pitchFamily="2" charset="0"/>
              </a:rPr>
              <a:t>this.length</a:t>
            </a:r>
            <a:r>
              <a:rPr lang="en-US" altLang="zh-CN" sz="1100" dirty="0">
                <a:latin typeface="Helvetica" pitchFamily="2" charset="0"/>
              </a:rPr>
              <a:t>=length;</a:t>
            </a:r>
          </a:p>
          <a:p>
            <a:r>
              <a:rPr lang="en-US" altLang="zh-CN" sz="1100" dirty="0">
                <a:latin typeface="Helvetica" pitchFamily="2" charset="0"/>
              </a:rPr>
              <a:t>        </a:t>
            </a:r>
            <a:r>
              <a:rPr lang="en-US" altLang="zh-CN" sz="1100" dirty="0" err="1">
                <a:latin typeface="Helvetica" pitchFamily="2" charset="0"/>
              </a:rPr>
              <a:t>this.width</a:t>
            </a:r>
            <a:r>
              <a:rPr lang="en-US" altLang="zh-CN" sz="1100" dirty="0">
                <a:latin typeface="Helvetica" pitchFamily="2" charset="0"/>
              </a:rPr>
              <a:t>=width;</a:t>
            </a:r>
          </a:p>
          <a:p>
            <a:r>
              <a:rPr lang="en-US" altLang="zh-CN" sz="1100" dirty="0">
                <a:latin typeface="Helvetica" pitchFamily="2" charset="0"/>
              </a:rPr>
              <a:t>        </a:t>
            </a:r>
            <a:r>
              <a:rPr lang="en-US" altLang="zh-CN" sz="1100" dirty="0" err="1">
                <a:latin typeface="Helvetica" pitchFamily="2" charset="0"/>
              </a:rPr>
              <a:t>this.height</a:t>
            </a:r>
            <a:r>
              <a:rPr lang="en-US" altLang="zh-CN" sz="1100" dirty="0">
                <a:latin typeface="Helvetica" pitchFamily="2" charset="0"/>
              </a:rPr>
              <a:t>=height;</a:t>
            </a:r>
          </a:p>
          <a:p>
            <a:r>
              <a:rPr lang="en-US" altLang="zh-CN" sz="1100" dirty="0">
                <a:latin typeface="Helvetica" pitchFamily="2" charset="0"/>
              </a:rPr>
              <a:t>        </a:t>
            </a:r>
            <a:r>
              <a:rPr lang="en-US" altLang="zh-CN" sz="1100" dirty="0" err="1">
                <a:latin typeface="Helvetica" pitchFamily="2" charset="0"/>
              </a:rPr>
              <a:t>this.volume</a:t>
            </a:r>
            <a:r>
              <a:rPr lang="en-US" altLang="zh-CN" sz="1100" dirty="0">
                <a:latin typeface="Helvetica" pitchFamily="2" charset="0"/>
              </a:rPr>
              <a:t>= length* width* width;</a:t>
            </a:r>
          </a:p>
          <a:p>
            <a:r>
              <a:rPr lang="en-US" altLang="zh-CN" sz="1100" dirty="0">
                <a:latin typeface="Helvetica" pitchFamily="2" charset="0"/>
              </a:rPr>
              <a:t>        </a:t>
            </a:r>
            <a:r>
              <a:rPr lang="en-US" altLang="zh-CN" sz="1100" dirty="0" err="1">
                <a:latin typeface="Helvetica" pitchFamily="2" charset="0"/>
              </a:rPr>
              <a:t>this.voltage</a:t>
            </a:r>
            <a:r>
              <a:rPr lang="en-US" altLang="zh-CN" sz="1100" dirty="0">
                <a:latin typeface="Helvetica" pitchFamily="2" charset="0"/>
              </a:rPr>
              <a:t>=voltage;</a:t>
            </a:r>
          </a:p>
          <a:p>
            <a:r>
              <a:rPr lang="en-US" altLang="zh-CN" sz="1100" dirty="0">
                <a:latin typeface="Helvetica" pitchFamily="2" charset="0"/>
              </a:rPr>
              <a:t>      }</a:t>
            </a:r>
            <a:endParaRPr lang="en-US" altLang="zh-CN" sz="1100" dirty="0">
              <a:solidFill>
                <a:schemeClr val="accent3">
                  <a:lumMod val="50000"/>
                </a:schemeClr>
              </a:solidFill>
              <a:latin typeface="Helvetica" pitchFamily="2" charset="0"/>
            </a:endParaRPr>
          </a:p>
          <a:p>
            <a:r>
              <a:rPr lang="en-US" altLang="zh-CN" sz="1200" dirty="0">
                <a:latin typeface="Helvetica" pitchFamily="2" charset="0"/>
              </a:rPr>
              <a:t>}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4D9A373A-E8DB-CE47-B4DE-18496FF1EDF7}"/>
              </a:ext>
            </a:extLst>
          </p:cNvPr>
          <p:cNvSpPr/>
          <p:nvPr/>
        </p:nvSpPr>
        <p:spPr>
          <a:xfrm>
            <a:off x="4673532" y="1275606"/>
            <a:ext cx="4578988" cy="182819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 eaLnBrk="1" hangingPunct="1">
              <a:lnSpc>
                <a:spcPct val="120000"/>
              </a:lnSpc>
              <a:buFontTx/>
              <a:buNone/>
            </a:pPr>
            <a:r>
              <a:rPr lang="zh-CN" altLang="en-US" sz="1400" dirty="0">
                <a:latin typeface="Helvetica" pitchFamily="2" charset="0"/>
                <a:ea typeface="微软雅黑" panose="020B0503020204020204" pitchFamily="34" charset="-122"/>
              </a:rPr>
              <a:t>例：</a:t>
            </a:r>
            <a:endParaRPr lang="en-US" altLang="zh-CN" sz="1400" dirty="0">
              <a:latin typeface="Helvetica" pitchFamily="2" charset="0"/>
              <a:ea typeface="微软雅黑" panose="020B0503020204020204" pitchFamily="34" charset="-122"/>
            </a:endParaRPr>
          </a:p>
          <a:p>
            <a:pPr eaLnBrk="1" hangingPunct="1">
              <a:lnSpc>
                <a:spcPct val="120000"/>
              </a:lnSpc>
              <a:buFontTx/>
              <a:buNone/>
            </a:pPr>
            <a:r>
              <a:rPr lang="en-US" altLang="zh-CN" sz="1200" dirty="0">
                <a:latin typeface="Helvetica" pitchFamily="2" charset="0"/>
                <a:ea typeface="微软雅黑" panose="020B0503020204020204" pitchFamily="34" charset="-122"/>
              </a:rPr>
              <a:t>public</a:t>
            </a:r>
            <a:r>
              <a:rPr lang="zh-CN" altLang="en-US" sz="1200" dirty="0">
                <a:latin typeface="Helvetica" pitchFamily="2" charset="0"/>
                <a:ea typeface="微软雅黑" panose="020B0503020204020204" pitchFamily="34" charset="-122"/>
              </a:rPr>
              <a:t> </a:t>
            </a:r>
            <a:r>
              <a:rPr lang="en-US" altLang="zh-CN" sz="1200" dirty="0">
                <a:latin typeface="Helvetica" pitchFamily="2" charset="0"/>
                <a:ea typeface="微软雅黑" panose="020B0503020204020204" pitchFamily="34" charset="-122"/>
              </a:rPr>
              <a:t>class</a:t>
            </a:r>
            <a:r>
              <a:rPr lang="zh-CN" altLang="en-US" sz="1200" dirty="0">
                <a:latin typeface="Helvetica" pitchFamily="2" charset="0"/>
                <a:ea typeface="微软雅黑" panose="020B0503020204020204" pitchFamily="34" charset="-122"/>
              </a:rPr>
              <a:t> </a:t>
            </a:r>
            <a:r>
              <a:rPr lang="en-US" altLang="zh-CN" sz="1200" dirty="0">
                <a:latin typeface="Helvetica" pitchFamily="2" charset="0"/>
              </a:rPr>
              <a:t>kitchen</a:t>
            </a:r>
            <a:r>
              <a:rPr lang="zh-CN" altLang="en-US" sz="1200" dirty="0">
                <a:latin typeface="Helvetica" pitchFamily="2" charset="0"/>
                <a:ea typeface="微软雅黑" panose="020B0503020204020204" pitchFamily="34" charset="-122"/>
              </a:rPr>
              <a:t> </a:t>
            </a:r>
            <a:r>
              <a:rPr lang="en-US" altLang="zh-CN" sz="1200" dirty="0">
                <a:latin typeface="Helvetica" pitchFamily="2" charset="0"/>
                <a:ea typeface="微软雅黑" panose="020B0503020204020204" pitchFamily="34" charset="-122"/>
              </a:rPr>
              <a:t>{</a:t>
            </a:r>
          </a:p>
          <a:p>
            <a:pPr lvl="1">
              <a:lnSpc>
                <a:spcPct val="120000"/>
              </a:lnSpc>
            </a:pPr>
            <a:r>
              <a:rPr lang="en-US" altLang="zh-CN" sz="1200" dirty="0">
                <a:latin typeface="Helvetica" pitchFamily="2" charset="0"/>
                <a:ea typeface="微软雅黑" panose="020B0503020204020204" pitchFamily="34" charset="-122"/>
              </a:rPr>
              <a:t>  public void setup(){</a:t>
            </a:r>
          </a:p>
          <a:p>
            <a:pPr lvl="1">
              <a:lnSpc>
                <a:spcPct val="120000"/>
              </a:lnSpc>
            </a:pPr>
            <a:r>
              <a:rPr lang="zh-CN" altLang="en-US" sz="1200" dirty="0">
                <a:latin typeface="Helvetica" pitchFamily="2" charset="0"/>
                <a:ea typeface="微软雅黑" panose="020B0503020204020204" pitchFamily="34" charset="-122"/>
              </a:rPr>
              <a:t>  </a:t>
            </a:r>
            <a:r>
              <a:rPr lang="en-US" altLang="zh-CN" sz="1200" dirty="0" err="1">
                <a:latin typeface="Helvetica" pitchFamily="2" charset="0"/>
              </a:rPr>
              <a:t>ElectricOven</a:t>
            </a:r>
            <a:r>
              <a:rPr lang="en-US" altLang="zh-CN" sz="1200" dirty="0">
                <a:latin typeface="Helvetica" pitchFamily="2" charset="0"/>
              </a:rPr>
              <a:t> mo1</a:t>
            </a:r>
            <a:r>
              <a:rPr lang="zh-CN" altLang="en-US" sz="1200" dirty="0">
                <a:latin typeface="Helvetica" pitchFamily="2" charset="0"/>
              </a:rPr>
              <a:t> </a:t>
            </a:r>
            <a:r>
              <a:rPr lang="en-US" altLang="zh-CN" sz="1200" dirty="0">
                <a:latin typeface="Helvetica" pitchFamily="2" charset="0"/>
              </a:rPr>
              <a:t>=</a:t>
            </a:r>
            <a:r>
              <a:rPr lang="zh-CN" altLang="en-US" sz="1200" dirty="0">
                <a:latin typeface="Helvetica" pitchFamily="2" charset="0"/>
              </a:rPr>
              <a:t> </a:t>
            </a:r>
            <a:r>
              <a:rPr lang="en-US" altLang="zh-CN" sz="1200" dirty="0">
                <a:latin typeface="Helvetica" pitchFamily="2" charset="0"/>
              </a:rPr>
              <a:t>new </a:t>
            </a:r>
            <a:r>
              <a:rPr lang="en-US" altLang="zh-CN" sz="1200" dirty="0" err="1">
                <a:solidFill>
                  <a:srgbClr val="2230FF"/>
                </a:solidFill>
                <a:latin typeface="Helvetica" pitchFamily="2" charset="0"/>
              </a:rPr>
              <a:t>ElectricOven</a:t>
            </a:r>
            <a:r>
              <a:rPr lang="en-US" altLang="zh-CN" sz="1200" dirty="0">
                <a:latin typeface="Helvetica" pitchFamily="2" charset="0"/>
              </a:rPr>
              <a:t>();</a:t>
            </a:r>
          </a:p>
          <a:p>
            <a:pPr lvl="1">
              <a:lnSpc>
                <a:spcPct val="120000"/>
              </a:lnSpc>
            </a:pPr>
            <a:r>
              <a:rPr lang="en-US" altLang="zh-CN" sz="1200" dirty="0">
                <a:latin typeface="Helvetica" pitchFamily="2" charset="0"/>
              </a:rPr>
              <a:t>  </a:t>
            </a:r>
            <a:r>
              <a:rPr lang="en-US" altLang="zh-CN" sz="1200" dirty="0" err="1">
                <a:latin typeface="Helvetica" pitchFamily="2" charset="0"/>
              </a:rPr>
              <a:t>ElectricOven</a:t>
            </a:r>
            <a:r>
              <a:rPr lang="en-US" altLang="zh-CN" sz="1200" dirty="0">
                <a:latin typeface="Helvetica" pitchFamily="2" charset="0"/>
              </a:rPr>
              <a:t> mo2</a:t>
            </a:r>
            <a:r>
              <a:rPr lang="zh-CN" altLang="en-US" sz="1200" dirty="0">
                <a:latin typeface="Helvetica" pitchFamily="2" charset="0"/>
              </a:rPr>
              <a:t> </a:t>
            </a:r>
            <a:r>
              <a:rPr lang="en-US" altLang="zh-CN" sz="1200" dirty="0">
                <a:latin typeface="Helvetica" pitchFamily="2" charset="0"/>
              </a:rPr>
              <a:t>=</a:t>
            </a:r>
            <a:r>
              <a:rPr lang="zh-CN" altLang="en-US" sz="1200" dirty="0">
                <a:latin typeface="Helvetica" pitchFamily="2" charset="0"/>
              </a:rPr>
              <a:t> </a:t>
            </a:r>
            <a:r>
              <a:rPr lang="en-US" altLang="zh-CN" sz="1200" dirty="0">
                <a:latin typeface="Helvetica" pitchFamily="2" charset="0"/>
              </a:rPr>
              <a:t>new </a:t>
            </a:r>
            <a:r>
              <a:rPr lang="en-US" altLang="zh-CN" sz="1200" dirty="0" err="1">
                <a:solidFill>
                  <a:srgbClr val="2230FF"/>
                </a:solidFill>
                <a:latin typeface="Helvetica" pitchFamily="2" charset="0"/>
              </a:rPr>
              <a:t>ElectricOven</a:t>
            </a:r>
            <a:r>
              <a:rPr lang="en-US" altLang="zh-CN" sz="1200" dirty="0">
                <a:latin typeface="Helvetica" pitchFamily="2" charset="0"/>
              </a:rPr>
              <a:t>(600,400,500,220);</a:t>
            </a:r>
          </a:p>
          <a:p>
            <a:pPr lvl="1">
              <a:lnSpc>
                <a:spcPct val="120000"/>
              </a:lnSpc>
            </a:pPr>
            <a:r>
              <a:rPr lang="en-US" altLang="zh-CN" sz="1200" dirty="0">
                <a:latin typeface="Helvetica" pitchFamily="2" charset="0"/>
              </a:rPr>
              <a:t> ….</a:t>
            </a:r>
          </a:p>
          <a:p>
            <a:r>
              <a:rPr lang="en-US" altLang="zh-CN" sz="1200" dirty="0">
                <a:latin typeface="Helvetica" pitchFamily="2" charset="0"/>
              </a:rPr>
              <a:t>    }</a:t>
            </a:r>
          </a:p>
          <a:p>
            <a:r>
              <a:rPr lang="en-US" altLang="zh-CN" sz="1200" dirty="0">
                <a:latin typeface="Helvetica" pitchFamily="2" charset="0"/>
              </a:rPr>
              <a:t>}</a:t>
            </a:r>
          </a:p>
        </p:txBody>
      </p:sp>
      <p:cxnSp>
        <p:nvCxnSpPr>
          <p:cNvPr id="7" name="曲线连接符 6">
            <a:extLst>
              <a:ext uri="{FF2B5EF4-FFF2-40B4-BE49-F238E27FC236}">
                <a16:creationId xmlns:a16="http://schemas.microsoft.com/office/drawing/2014/main" id="{40A32C3B-7FEE-FF48-AA35-B7085F1AC76C}"/>
              </a:ext>
            </a:extLst>
          </p:cNvPr>
          <p:cNvCxnSpPr/>
          <p:nvPr/>
        </p:nvCxnSpPr>
        <p:spPr bwMode="auto">
          <a:xfrm rot="10800000" flipV="1">
            <a:off x="1907704" y="2139702"/>
            <a:ext cx="5112568" cy="720080"/>
          </a:xfrm>
          <a:prstGeom prst="curvedConnector3">
            <a:avLst/>
          </a:prstGeom>
          <a:ln>
            <a:headEnd type="none" w="med" len="med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0" name="曲线连接符 9">
            <a:extLst>
              <a:ext uri="{FF2B5EF4-FFF2-40B4-BE49-F238E27FC236}">
                <a16:creationId xmlns:a16="http://schemas.microsoft.com/office/drawing/2014/main" id="{47C82FBD-756B-6D4A-8A9C-DDAA9137BE9F}"/>
              </a:ext>
            </a:extLst>
          </p:cNvPr>
          <p:cNvCxnSpPr/>
          <p:nvPr/>
        </p:nvCxnSpPr>
        <p:spPr bwMode="auto">
          <a:xfrm rot="10800000" flipV="1">
            <a:off x="4283968" y="2355726"/>
            <a:ext cx="2736304" cy="1296144"/>
          </a:xfrm>
          <a:prstGeom prst="curvedConnector3">
            <a:avLst/>
          </a:prstGeom>
          <a:ln>
            <a:headEnd type="none" w="med" len="me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5746D4F2-9FA1-8B4C-9D54-DDA743A362FD}"/>
              </a:ext>
            </a:extLst>
          </p:cNvPr>
          <p:cNvSpPr txBox="1"/>
          <p:nvPr/>
        </p:nvSpPr>
        <p:spPr>
          <a:xfrm>
            <a:off x="5292080" y="3588983"/>
            <a:ext cx="2952328" cy="830997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CN" altLang="en-US" dirty="0"/>
              <a:t>重载允许我们以多种不同的方式创建对象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8984505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8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0" y="0"/>
            <a:ext cx="5364088" cy="504000"/>
            <a:chOff x="0" y="0"/>
            <a:chExt cx="5364088" cy="504000"/>
          </a:xfrm>
        </p:grpSpPr>
        <p:sp>
          <p:nvSpPr>
            <p:cNvPr id="3" name="矩形 2"/>
            <p:cNvSpPr/>
            <p:nvPr/>
          </p:nvSpPr>
          <p:spPr>
            <a:xfrm>
              <a:off x="0" y="0"/>
              <a:ext cx="763957" cy="504000"/>
            </a:xfrm>
            <a:prstGeom prst="rect">
              <a:avLst/>
            </a:prstGeom>
            <a:solidFill>
              <a:srgbClr val="036E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4" name="矩形 3"/>
            <p:cNvSpPr/>
            <p:nvPr/>
          </p:nvSpPr>
          <p:spPr>
            <a:xfrm>
              <a:off x="993144" y="0"/>
              <a:ext cx="114593" cy="504000"/>
            </a:xfrm>
            <a:prstGeom prst="rect">
              <a:avLst/>
            </a:prstGeom>
            <a:solidFill>
              <a:srgbClr val="036E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1336924" y="51945"/>
              <a:ext cx="402716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indent="0">
                <a:buNone/>
              </a:pPr>
              <a:r>
                <a:rPr lang="zh-CN" altLang="en-US" sz="2000" b="1" dirty="0">
                  <a:ln w="0"/>
                  <a:latin typeface="微软雅黑" panose="020B0503020204020204" pitchFamily="34" charset="-122"/>
                  <a:ea typeface="微软雅黑" panose="020B0503020204020204" pitchFamily="34" charset="-122"/>
                </a:rPr>
                <a:t>构造方法</a:t>
              </a:r>
              <a:endParaRPr lang="en-US" altLang="zh-CN" sz="2000" b="1" dirty="0">
                <a:ln w="0"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9" name="矩形 8"/>
          <p:cNvSpPr/>
          <p:nvPr/>
        </p:nvSpPr>
        <p:spPr>
          <a:xfrm>
            <a:off x="467544" y="663085"/>
            <a:ext cx="6120680" cy="3965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lnSpc>
                <a:spcPct val="120000"/>
              </a:lnSpc>
            </a:pPr>
            <a:r>
              <a:rPr lang="zh-CN" altLang="en-US" sz="1800" b="1" dirty="0">
                <a:solidFill>
                  <a:schemeClr val="hlin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创建对象时必须匹配合适的构造方法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941D5E8-6CAB-4A46-97BD-B25EE35ABFDB}"/>
              </a:ext>
            </a:extLst>
          </p:cNvPr>
          <p:cNvSpPr txBox="1"/>
          <p:nvPr/>
        </p:nvSpPr>
        <p:spPr>
          <a:xfrm>
            <a:off x="221996" y="1275606"/>
            <a:ext cx="4451536" cy="3077766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rgbClr val="FF0000"/>
                </a:solidFill>
                <a:latin typeface="Helvetica" pitchFamily="2" charset="0"/>
              </a:rPr>
              <a:t>public</a:t>
            </a:r>
            <a:r>
              <a:rPr lang="en-US" altLang="zh-CN" sz="1400" dirty="0">
                <a:latin typeface="Helvetica" pitchFamily="2" charset="0"/>
              </a:rPr>
              <a:t> </a:t>
            </a:r>
            <a:r>
              <a:rPr lang="en-US" altLang="zh-CN" sz="1400" dirty="0">
                <a:solidFill>
                  <a:srgbClr val="2D499E"/>
                </a:solidFill>
                <a:latin typeface="Helvetica" pitchFamily="2" charset="0"/>
              </a:rPr>
              <a:t>class</a:t>
            </a:r>
            <a:r>
              <a:rPr lang="en-US" altLang="zh-CN" sz="1400" dirty="0">
                <a:latin typeface="Helvetica" pitchFamily="2" charset="0"/>
              </a:rPr>
              <a:t> </a:t>
            </a:r>
            <a:r>
              <a:rPr lang="en-US" altLang="zh-CN" sz="1400" dirty="0" err="1">
                <a:latin typeface="Helvetica" pitchFamily="2" charset="0"/>
              </a:rPr>
              <a:t>ElectricOven</a:t>
            </a:r>
            <a:r>
              <a:rPr lang="en-US" altLang="zh-CN" sz="1400" dirty="0">
                <a:latin typeface="Helvetica" pitchFamily="2" charset="0"/>
              </a:rPr>
              <a:t>{</a:t>
            </a:r>
          </a:p>
          <a:p>
            <a:r>
              <a:rPr lang="zh-CN" altLang="en-US" sz="1400" dirty="0">
                <a:latin typeface="Helvetica" pitchFamily="2" charset="0"/>
              </a:rPr>
              <a:t>   </a:t>
            </a:r>
            <a:r>
              <a:rPr lang="en-US" altLang="zh-CN" sz="1400" dirty="0">
                <a:latin typeface="Helvetica" pitchFamily="2" charset="0"/>
              </a:rPr>
              <a:t>   </a:t>
            </a:r>
            <a:r>
              <a:rPr lang="en-US" altLang="zh-CN" sz="1100" dirty="0">
                <a:latin typeface="Helvetica" pitchFamily="2" charset="0"/>
              </a:rPr>
              <a:t>public</a:t>
            </a:r>
            <a:r>
              <a:rPr lang="zh-CN" altLang="en-US" sz="1100" dirty="0">
                <a:latin typeface="Helvetica" pitchFamily="2" charset="0"/>
              </a:rPr>
              <a:t> </a:t>
            </a:r>
            <a:r>
              <a:rPr lang="en-US" altLang="zh-CN" sz="1100" dirty="0">
                <a:latin typeface="Helvetica" pitchFamily="2" charset="0"/>
              </a:rPr>
              <a:t>String brand; //</a:t>
            </a:r>
            <a:r>
              <a:rPr lang="zh-CN" altLang="en-US" sz="1100" dirty="0">
                <a:latin typeface="Helvetica" pitchFamily="2" charset="0"/>
              </a:rPr>
              <a:t>品牌</a:t>
            </a:r>
            <a:endParaRPr lang="en-US" altLang="zh-CN" sz="1100" dirty="0">
              <a:latin typeface="Helvetica" pitchFamily="2" charset="0"/>
            </a:endParaRPr>
          </a:p>
          <a:p>
            <a:r>
              <a:rPr lang="en-US" altLang="zh-CN" sz="1100" dirty="0">
                <a:latin typeface="Helvetica" pitchFamily="2" charset="0"/>
              </a:rPr>
              <a:t>       public int length=0;</a:t>
            </a:r>
            <a:r>
              <a:rPr lang="zh-CN" altLang="en-US" sz="1100" dirty="0">
                <a:latin typeface="Helvetica" pitchFamily="2" charset="0"/>
              </a:rPr>
              <a:t> </a:t>
            </a:r>
            <a:r>
              <a:rPr lang="en-US" altLang="zh-CN" sz="1100" dirty="0">
                <a:latin typeface="Helvetica" pitchFamily="2" charset="0"/>
              </a:rPr>
              <a:t>//</a:t>
            </a:r>
            <a:r>
              <a:rPr lang="zh-CN" altLang="en-US" sz="1100" dirty="0">
                <a:latin typeface="Helvetica" pitchFamily="2" charset="0"/>
              </a:rPr>
              <a:t> 长 </a:t>
            </a:r>
            <a:r>
              <a:rPr lang="en-US" altLang="zh-CN" sz="1100" dirty="0">
                <a:latin typeface="Helvetica" pitchFamily="2" charset="0"/>
              </a:rPr>
              <a:t>mm</a:t>
            </a:r>
          </a:p>
          <a:p>
            <a:r>
              <a:rPr lang="en-US" altLang="zh-CN" sz="1100" dirty="0">
                <a:latin typeface="Helvetica" pitchFamily="2" charset="0"/>
              </a:rPr>
              <a:t>       public int width=0;</a:t>
            </a:r>
            <a:r>
              <a:rPr lang="zh-CN" altLang="en-US" sz="1100" dirty="0">
                <a:latin typeface="Helvetica" pitchFamily="2" charset="0"/>
              </a:rPr>
              <a:t> </a:t>
            </a:r>
            <a:r>
              <a:rPr lang="en-US" altLang="zh-CN" sz="1100" dirty="0">
                <a:latin typeface="Helvetica" pitchFamily="2" charset="0"/>
              </a:rPr>
              <a:t>//</a:t>
            </a:r>
            <a:r>
              <a:rPr lang="zh-CN" altLang="en-US" sz="1100" dirty="0">
                <a:latin typeface="Helvetica" pitchFamily="2" charset="0"/>
              </a:rPr>
              <a:t> 宽</a:t>
            </a:r>
            <a:r>
              <a:rPr lang="en-US" altLang="zh-CN" sz="1100" dirty="0">
                <a:latin typeface="Helvetica" pitchFamily="2" charset="0"/>
              </a:rPr>
              <a:t> mm</a:t>
            </a:r>
          </a:p>
          <a:p>
            <a:r>
              <a:rPr lang="en-US" altLang="zh-CN" sz="1100" dirty="0">
                <a:latin typeface="Helvetica" pitchFamily="2" charset="0"/>
              </a:rPr>
              <a:t>       public int height=0;</a:t>
            </a:r>
            <a:r>
              <a:rPr lang="zh-CN" altLang="en-US" sz="1100" dirty="0">
                <a:latin typeface="Helvetica" pitchFamily="2" charset="0"/>
              </a:rPr>
              <a:t> </a:t>
            </a:r>
            <a:r>
              <a:rPr lang="en-US" altLang="zh-CN" sz="1100" dirty="0">
                <a:latin typeface="Helvetica" pitchFamily="2" charset="0"/>
              </a:rPr>
              <a:t>//</a:t>
            </a:r>
            <a:r>
              <a:rPr lang="zh-CN" altLang="en-US" sz="1100" dirty="0">
                <a:latin typeface="Helvetica" pitchFamily="2" charset="0"/>
              </a:rPr>
              <a:t> 高</a:t>
            </a:r>
            <a:r>
              <a:rPr lang="en-US" altLang="zh-CN" sz="1100" dirty="0">
                <a:latin typeface="Helvetica" pitchFamily="2" charset="0"/>
              </a:rPr>
              <a:t> mm</a:t>
            </a:r>
          </a:p>
          <a:p>
            <a:r>
              <a:rPr lang="en-US" altLang="zh-CN" sz="1100" dirty="0">
                <a:latin typeface="Helvetica" pitchFamily="2" charset="0"/>
              </a:rPr>
              <a:t>       private int volume;</a:t>
            </a:r>
            <a:r>
              <a:rPr lang="zh-CN" altLang="en-US" sz="1100" dirty="0">
                <a:latin typeface="Helvetica" pitchFamily="2" charset="0"/>
              </a:rPr>
              <a:t> </a:t>
            </a:r>
            <a:r>
              <a:rPr lang="en-US" altLang="zh-CN" sz="1100" dirty="0">
                <a:latin typeface="Helvetica" pitchFamily="2" charset="0"/>
              </a:rPr>
              <a:t>//</a:t>
            </a:r>
            <a:r>
              <a:rPr lang="zh-CN" altLang="en-US" sz="1100" dirty="0">
                <a:latin typeface="Helvetica" pitchFamily="2" charset="0"/>
              </a:rPr>
              <a:t> 体积</a:t>
            </a:r>
            <a:endParaRPr lang="en-US" altLang="zh-CN" sz="1100" dirty="0">
              <a:latin typeface="Helvetica" pitchFamily="2" charset="0"/>
            </a:endParaRPr>
          </a:p>
          <a:p>
            <a:r>
              <a:rPr lang="zh-CN" altLang="en-US" sz="1100" dirty="0">
                <a:latin typeface="Helvetica" pitchFamily="2" charset="0"/>
              </a:rPr>
              <a:t>       </a:t>
            </a:r>
            <a:r>
              <a:rPr lang="en-US" altLang="zh-CN" sz="1100" dirty="0">
                <a:latin typeface="Helvetica" pitchFamily="2" charset="0"/>
              </a:rPr>
              <a:t>protected int voltage=380; //</a:t>
            </a:r>
            <a:r>
              <a:rPr lang="zh-CN" altLang="en-US" sz="1100" dirty="0">
                <a:latin typeface="Helvetica" pitchFamily="2" charset="0"/>
              </a:rPr>
              <a:t>工作电压</a:t>
            </a:r>
            <a:endParaRPr lang="en-US" altLang="zh-CN" sz="1100" dirty="0">
              <a:latin typeface="Helvetica" pitchFamily="2" charset="0"/>
            </a:endParaRPr>
          </a:p>
          <a:p>
            <a:r>
              <a:rPr lang="en-US" altLang="zh-CN" sz="1100" dirty="0">
                <a:latin typeface="Helvetica" pitchFamily="2" charset="0"/>
              </a:rPr>
              <a:t>       </a:t>
            </a:r>
          </a:p>
          <a:p>
            <a:r>
              <a:rPr lang="zh-CN" altLang="en-US" sz="1100" dirty="0">
                <a:latin typeface="Helvetica" pitchFamily="2" charset="0"/>
              </a:rPr>
              <a:t>       </a:t>
            </a:r>
            <a:endParaRPr lang="en-US" altLang="zh-CN" sz="1100" dirty="0">
              <a:latin typeface="Helvetica" pitchFamily="2" charset="0"/>
            </a:endParaRPr>
          </a:p>
          <a:p>
            <a:r>
              <a:rPr lang="en-US" altLang="zh-CN" sz="1100" dirty="0">
                <a:latin typeface="Helvetica" pitchFamily="2" charset="0"/>
              </a:rPr>
              <a:t>       public </a:t>
            </a:r>
            <a:r>
              <a:rPr lang="en-US" altLang="zh-CN" sz="1100" dirty="0" err="1">
                <a:solidFill>
                  <a:srgbClr val="0070C0"/>
                </a:solidFill>
                <a:latin typeface="Helvetica" pitchFamily="2" charset="0"/>
              </a:rPr>
              <a:t>ElectricOven</a:t>
            </a:r>
            <a:r>
              <a:rPr lang="en-US" altLang="zh-CN" sz="1100" dirty="0">
                <a:latin typeface="Helvetica" pitchFamily="2" charset="0"/>
              </a:rPr>
              <a:t>(int </a:t>
            </a:r>
            <a:r>
              <a:rPr lang="en-US" altLang="zh-CN" sz="1100" dirty="0" err="1">
                <a:latin typeface="Helvetica" pitchFamily="2" charset="0"/>
              </a:rPr>
              <a:t>length,int</a:t>
            </a:r>
            <a:r>
              <a:rPr lang="en-US" altLang="zh-CN" sz="1100" dirty="0">
                <a:latin typeface="Helvetica" pitchFamily="2" charset="0"/>
              </a:rPr>
              <a:t> </a:t>
            </a:r>
            <a:r>
              <a:rPr lang="en-US" altLang="zh-CN" sz="1100" dirty="0" err="1">
                <a:latin typeface="Helvetica" pitchFamily="2" charset="0"/>
              </a:rPr>
              <a:t>width,int</a:t>
            </a:r>
            <a:r>
              <a:rPr lang="en-US" altLang="zh-CN" sz="1100" dirty="0">
                <a:latin typeface="Helvetica" pitchFamily="2" charset="0"/>
              </a:rPr>
              <a:t> </a:t>
            </a:r>
            <a:r>
              <a:rPr lang="en-US" altLang="zh-CN" sz="1100" dirty="0" err="1">
                <a:latin typeface="Helvetica" pitchFamily="2" charset="0"/>
              </a:rPr>
              <a:t>height,int</a:t>
            </a:r>
            <a:r>
              <a:rPr lang="en-US" altLang="zh-CN" sz="1100" dirty="0">
                <a:latin typeface="Helvetica" pitchFamily="2" charset="0"/>
              </a:rPr>
              <a:t> voltage){</a:t>
            </a:r>
          </a:p>
          <a:p>
            <a:r>
              <a:rPr lang="en-US" altLang="zh-CN" sz="1100" dirty="0">
                <a:latin typeface="Helvetica" pitchFamily="2" charset="0"/>
              </a:rPr>
              <a:t>        </a:t>
            </a:r>
            <a:r>
              <a:rPr lang="en-US" altLang="zh-CN" sz="1100" dirty="0" err="1">
                <a:latin typeface="Helvetica" pitchFamily="2" charset="0"/>
              </a:rPr>
              <a:t>this.length</a:t>
            </a:r>
            <a:r>
              <a:rPr lang="en-US" altLang="zh-CN" sz="1100" dirty="0">
                <a:latin typeface="Helvetica" pitchFamily="2" charset="0"/>
              </a:rPr>
              <a:t>=length;</a:t>
            </a:r>
          </a:p>
          <a:p>
            <a:r>
              <a:rPr lang="en-US" altLang="zh-CN" sz="1100" dirty="0">
                <a:latin typeface="Helvetica" pitchFamily="2" charset="0"/>
              </a:rPr>
              <a:t>        </a:t>
            </a:r>
            <a:r>
              <a:rPr lang="en-US" altLang="zh-CN" sz="1100" dirty="0" err="1">
                <a:latin typeface="Helvetica" pitchFamily="2" charset="0"/>
              </a:rPr>
              <a:t>this.width</a:t>
            </a:r>
            <a:r>
              <a:rPr lang="en-US" altLang="zh-CN" sz="1100" dirty="0">
                <a:latin typeface="Helvetica" pitchFamily="2" charset="0"/>
              </a:rPr>
              <a:t>=width;</a:t>
            </a:r>
          </a:p>
          <a:p>
            <a:r>
              <a:rPr lang="en-US" altLang="zh-CN" sz="1100" dirty="0">
                <a:latin typeface="Helvetica" pitchFamily="2" charset="0"/>
              </a:rPr>
              <a:t>        </a:t>
            </a:r>
            <a:r>
              <a:rPr lang="en-US" altLang="zh-CN" sz="1100" dirty="0" err="1">
                <a:latin typeface="Helvetica" pitchFamily="2" charset="0"/>
              </a:rPr>
              <a:t>this.height</a:t>
            </a:r>
            <a:r>
              <a:rPr lang="en-US" altLang="zh-CN" sz="1100" dirty="0">
                <a:latin typeface="Helvetica" pitchFamily="2" charset="0"/>
              </a:rPr>
              <a:t>=height;</a:t>
            </a:r>
          </a:p>
          <a:p>
            <a:r>
              <a:rPr lang="en-US" altLang="zh-CN" sz="1100" dirty="0">
                <a:latin typeface="Helvetica" pitchFamily="2" charset="0"/>
              </a:rPr>
              <a:t>        </a:t>
            </a:r>
            <a:r>
              <a:rPr lang="en-US" altLang="zh-CN" sz="1100" dirty="0" err="1">
                <a:latin typeface="Helvetica" pitchFamily="2" charset="0"/>
              </a:rPr>
              <a:t>this.volume</a:t>
            </a:r>
            <a:r>
              <a:rPr lang="en-US" altLang="zh-CN" sz="1100" dirty="0">
                <a:latin typeface="Helvetica" pitchFamily="2" charset="0"/>
              </a:rPr>
              <a:t>= length* width* width;</a:t>
            </a:r>
          </a:p>
          <a:p>
            <a:r>
              <a:rPr lang="en-US" altLang="zh-CN" sz="1100" dirty="0">
                <a:latin typeface="Helvetica" pitchFamily="2" charset="0"/>
              </a:rPr>
              <a:t>        </a:t>
            </a:r>
            <a:r>
              <a:rPr lang="en-US" altLang="zh-CN" sz="1100" dirty="0" err="1">
                <a:latin typeface="Helvetica" pitchFamily="2" charset="0"/>
              </a:rPr>
              <a:t>this.voltage</a:t>
            </a:r>
            <a:r>
              <a:rPr lang="en-US" altLang="zh-CN" sz="1100" dirty="0">
                <a:latin typeface="Helvetica" pitchFamily="2" charset="0"/>
              </a:rPr>
              <a:t>=voltage;</a:t>
            </a:r>
          </a:p>
          <a:p>
            <a:r>
              <a:rPr lang="en-US" altLang="zh-CN" sz="1100" dirty="0">
                <a:latin typeface="Helvetica" pitchFamily="2" charset="0"/>
              </a:rPr>
              <a:t>      }</a:t>
            </a:r>
            <a:endParaRPr lang="en-US" altLang="zh-CN" sz="1100" dirty="0">
              <a:solidFill>
                <a:schemeClr val="accent3">
                  <a:lumMod val="50000"/>
                </a:schemeClr>
              </a:solidFill>
              <a:latin typeface="Helvetica" pitchFamily="2" charset="0"/>
            </a:endParaRPr>
          </a:p>
          <a:p>
            <a:r>
              <a:rPr lang="en-US" altLang="zh-CN" sz="1200" dirty="0">
                <a:latin typeface="Helvetica" pitchFamily="2" charset="0"/>
              </a:rPr>
              <a:t>}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4D9A373A-E8DB-CE47-B4DE-18496FF1EDF7}"/>
              </a:ext>
            </a:extLst>
          </p:cNvPr>
          <p:cNvSpPr/>
          <p:nvPr/>
        </p:nvSpPr>
        <p:spPr>
          <a:xfrm>
            <a:off x="4673532" y="1275606"/>
            <a:ext cx="4578988" cy="160659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 eaLnBrk="1" hangingPunct="1">
              <a:lnSpc>
                <a:spcPct val="120000"/>
              </a:lnSpc>
              <a:buFontTx/>
              <a:buNone/>
            </a:pPr>
            <a:r>
              <a:rPr lang="zh-CN" altLang="en-US" sz="1400" dirty="0">
                <a:latin typeface="Helvetica" pitchFamily="2" charset="0"/>
                <a:ea typeface="微软雅黑" panose="020B0503020204020204" pitchFamily="34" charset="-122"/>
              </a:rPr>
              <a:t>例：</a:t>
            </a:r>
            <a:endParaRPr lang="en-US" altLang="zh-CN" sz="1400" dirty="0">
              <a:latin typeface="Helvetica" pitchFamily="2" charset="0"/>
              <a:ea typeface="微软雅黑" panose="020B0503020204020204" pitchFamily="34" charset="-122"/>
            </a:endParaRPr>
          </a:p>
          <a:p>
            <a:pPr eaLnBrk="1" hangingPunct="1">
              <a:lnSpc>
                <a:spcPct val="120000"/>
              </a:lnSpc>
              <a:buFontTx/>
              <a:buNone/>
            </a:pPr>
            <a:r>
              <a:rPr lang="en-US" altLang="zh-CN" sz="1200" dirty="0">
                <a:latin typeface="Helvetica" pitchFamily="2" charset="0"/>
                <a:ea typeface="微软雅黑" panose="020B0503020204020204" pitchFamily="34" charset="-122"/>
              </a:rPr>
              <a:t>public</a:t>
            </a:r>
            <a:r>
              <a:rPr lang="zh-CN" altLang="en-US" sz="1200" dirty="0">
                <a:latin typeface="Helvetica" pitchFamily="2" charset="0"/>
                <a:ea typeface="微软雅黑" panose="020B0503020204020204" pitchFamily="34" charset="-122"/>
              </a:rPr>
              <a:t> </a:t>
            </a:r>
            <a:r>
              <a:rPr lang="en-US" altLang="zh-CN" sz="1200" dirty="0">
                <a:latin typeface="Helvetica" pitchFamily="2" charset="0"/>
                <a:ea typeface="微软雅黑" panose="020B0503020204020204" pitchFamily="34" charset="-122"/>
              </a:rPr>
              <a:t>class</a:t>
            </a:r>
            <a:r>
              <a:rPr lang="zh-CN" altLang="en-US" sz="1200" dirty="0">
                <a:latin typeface="Helvetica" pitchFamily="2" charset="0"/>
                <a:ea typeface="微软雅黑" panose="020B0503020204020204" pitchFamily="34" charset="-122"/>
              </a:rPr>
              <a:t> </a:t>
            </a:r>
            <a:r>
              <a:rPr lang="en-US" altLang="zh-CN" sz="1200" dirty="0">
                <a:latin typeface="Helvetica" pitchFamily="2" charset="0"/>
              </a:rPr>
              <a:t>kitchen</a:t>
            </a:r>
            <a:r>
              <a:rPr lang="zh-CN" altLang="en-US" sz="1200" dirty="0">
                <a:latin typeface="Helvetica" pitchFamily="2" charset="0"/>
                <a:ea typeface="微软雅黑" panose="020B0503020204020204" pitchFamily="34" charset="-122"/>
              </a:rPr>
              <a:t> </a:t>
            </a:r>
            <a:r>
              <a:rPr lang="en-US" altLang="zh-CN" sz="1200" dirty="0">
                <a:latin typeface="Helvetica" pitchFamily="2" charset="0"/>
                <a:ea typeface="微软雅黑" panose="020B0503020204020204" pitchFamily="34" charset="-122"/>
              </a:rPr>
              <a:t>{</a:t>
            </a:r>
          </a:p>
          <a:p>
            <a:pPr lvl="1">
              <a:lnSpc>
                <a:spcPct val="120000"/>
              </a:lnSpc>
            </a:pPr>
            <a:r>
              <a:rPr lang="en-US" altLang="zh-CN" sz="1200" dirty="0">
                <a:latin typeface="Helvetica" pitchFamily="2" charset="0"/>
                <a:ea typeface="微软雅黑" panose="020B0503020204020204" pitchFamily="34" charset="-122"/>
              </a:rPr>
              <a:t>  public void setup(){</a:t>
            </a:r>
          </a:p>
          <a:p>
            <a:pPr lvl="1">
              <a:lnSpc>
                <a:spcPct val="120000"/>
              </a:lnSpc>
            </a:pPr>
            <a:r>
              <a:rPr lang="zh-CN" altLang="en-US" sz="1200" dirty="0">
                <a:latin typeface="Helvetica" pitchFamily="2" charset="0"/>
                <a:ea typeface="微软雅黑" panose="020B0503020204020204" pitchFamily="34" charset="-122"/>
              </a:rPr>
              <a:t>  </a:t>
            </a:r>
            <a:r>
              <a:rPr lang="en-US" altLang="zh-CN" sz="1200" dirty="0" err="1">
                <a:latin typeface="Helvetica" pitchFamily="2" charset="0"/>
              </a:rPr>
              <a:t>ElectricOven</a:t>
            </a:r>
            <a:r>
              <a:rPr lang="en-US" altLang="zh-CN" sz="1200" dirty="0">
                <a:latin typeface="Helvetica" pitchFamily="2" charset="0"/>
              </a:rPr>
              <a:t> mo1</a:t>
            </a:r>
            <a:r>
              <a:rPr lang="zh-CN" altLang="en-US" sz="1200" dirty="0">
                <a:latin typeface="Helvetica" pitchFamily="2" charset="0"/>
              </a:rPr>
              <a:t> </a:t>
            </a:r>
            <a:r>
              <a:rPr lang="en-US" altLang="zh-CN" sz="1200" dirty="0">
                <a:latin typeface="Helvetica" pitchFamily="2" charset="0"/>
              </a:rPr>
              <a:t>=</a:t>
            </a:r>
            <a:r>
              <a:rPr lang="zh-CN" altLang="en-US" sz="1200" dirty="0">
                <a:latin typeface="Helvetica" pitchFamily="2" charset="0"/>
              </a:rPr>
              <a:t> </a:t>
            </a:r>
            <a:r>
              <a:rPr lang="en-US" altLang="zh-CN" sz="1200" dirty="0">
                <a:latin typeface="Helvetica" pitchFamily="2" charset="0"/>
              </a:rPr>
              <a:t>new </a:t>
            </a:r>
            <a:r>
              <a:rPr lang="en-US" altLang="zh-CN" sz="1200" dirty="0" err="1">
                <a:solidFill>
                  <a:srgbClr val="2230FF"/>
                </a:solidFill>
                <a:latin typeface="Helvetica" pitchFamily="2" charset="0"/>
              </a:rPr>
              <a:t>ElectricOven</a:t>
            </a:r>
            <a:r>
              <a:rPr lang="en-US" altLang="zh-CN" sz="1200" dirty="0">
                <a:latin typeface="Helvetica" pitchFamily="2" charset="0"/>
              </a:rPr>
              <a:t>();</a:t>
            </a:r>
          </a:p>
          <a:p>
            <a:pPr lvl="1">
              <a:lnSpc>
                <a:spcPct val="120000"/>
              </a:lnSpc>
            </a:pPr>
            <a:r>
              <a:rPr lang="en-US" altLang="zh-CN" sz="1200" dirty="0">
                <a:latin typeface="Helvetica" pitchFamily="2" charset="0"/>
              </a:rPr>
              <a:t> ….</a:t>
            </a:r>
          </a:p>
          <a:p>
            <a:r>
              <a:rPr lang="en-US" altLang="zh-CN" sz="1200" dirty="0">
                <a:latin typeface="Helvetica" pitchFamily="2" charset="0"/>
              </a:rPr>
              <a:t>    }</a:t>
            </a:r>
          </a:p>
          <a:p>
            <a:r>
              <a:rPr lang="en-US" altLang="zh-CN" sz="1200" dirty="0">
                <a:latin typeface="Helvetica" pitchFamily="2" charset="0"/>
              </a:rPr>
              <a:t>}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746D4F2-9FA1-8B4C-9D54-DDA743A362FD}"/>
              </a:ext>
            </a:extLst>
          </p:cNvPr>
          <p:cNvSpPr txBox="1"/>
          <p:nvPr/>
        </p:nvSpPr>
        <p:spPr>
          <a:xfrm>
            <a:off x="5279120" y="3161641"/>
            <a:ext cx="3557916" cy="193899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CN" altLang="en-US" sz="2000" dirty="0"/>
              <a:t>无参数的构造方法：</a:t>
            </a:r>
            <a:endParaRPr lang="en-US" altLang="zh-CN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CN" altLang="en-US" sz="2000" dirty="0"/>
              <a:t>如果定义了构造方法，</a:t>
            </a:r>
            <a:r>
              <a:rPr kumimoji="1" lang="en-US" altLang="zh-CN" sz="2000" dirty="0"/>
              <a:t>java</a:t>
            </a:r>
            <a:r>
              <a:rPr kumimoji="1" lang="zh-CN" altLang="en-US" sz="2000" dirty="0"/>
              <a:t>不再自动添加无参数的默认构造方法。</a:t>
            </a:r>
            <a:endParaRPr kumimoji="1" lang="en-US" altLang="zh-CN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CN" altLang="en-US" sz="2000" dirty="0"/>
              <a:t>但你可以定义一个无参数的默认构造方法。</a:t>
            </a:r>
            <a:endParaRPr kumimoji="1" lang="en-US" altLang="zh-CN" sz="2000" dirty="0"/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BA0208E0-5384-9DCD-BFE8-0710DEB9288A}"/>
              </a:ext>
            </a:extLst>
          </p:cNvPr>
          <p:cNvGrpSpPr/>
          <p:nvPr/>
        </p:nvGrpSpPr>
        <p:grpSpPr>
          <a:xfrm>
            <a:off x="4067944" y="2154716"/>
            <a:ext cx="2700300" cy="1048356"/>
            <a:chOff x="4067944" y="2154716"/>
            <a:chExt cx="2700300" cy="1048356"/>
          </a:xfrm>
        </p:grpSpPr>
        <p:cxnSp>
          <p:nvCxnSpPr>
            <p:cNvPr id="10" name="曲线连接符 9">
              <a:extLst>
                <a:ext uri="{FF2B5EF4-FFF2-40B4-BE49-F238E27FC236}">
                  <a16:creationId xmlns:a16="http://schemas.microsoft.com/office/drawing/2014/main" id="{47C82FBD-756B-6D4A-8A9C-DDAA9137BE9F}"/>
                </a:ext>
              </a:extLst>
            </p:cNvPr>
            <p:cNvCxnSpPr>
              <a:cxnSpLocks/>
            </p:cNvCxnSpPr>
            <p:nvPr/>
          </p:nvCxnSpPr>
          <p:spPr bwMode="auto">
            <a:xfrm rot="10800000" flipV="1">
              <a:off x="4067944" y="2154716"/>
              <a:ext cx="2700300" cy="943422"/>
            </a:xfrm>
            <a:prstGeom prst="curvedConnector3">
              <a:avLst/>
            </a:prstGeom>
            <a:ln>
              <a:solidFill>
                <a:srgbClr val="C00000"/>
              </a:solidFill>
              <a:headEnd type="none" w="med" len="med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1F12F6AA-08DF-F28E-1B49-9CBD6EDC878A}"/>
                </a:ext>
              </a:extLst>
            </p:cNvPr>
            <p:cNvSpPr txBox="1"/>
            <p:nvPr/>
          </p:nvSpPr>
          <p:spPr>
            <a:xfrm>
              <a:off x="4817782" y="2741407"/>
              <a:ext cx="389850" cy="461665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>
                  <a:solidFill>
                    <a:srgbClr val="FF0000"/>
                  </a:solidFill>
                  <a:latin typeface="Helvetica" pitchFamily="2" charset="0"/>
                </a:rPr>
                <a:t>X</a:t>
              </a:r>
              <a:endParaRPr kumimoji="1" lang="zh-CN" altLang="en-US" dirty="0">
                <a:solidFill>
                  <a:srgbClr val="FF0000"/>
                </a:solidFill>
                <a:latin typeface="Helvetica" pitchFamily="2" charset="0"/>
              </a:endParaRPr>
            </a:p>
          </p:txBody>
        </p:sp>
      </p:grpSp>
      <p:cxnSp>
        <p:nvCxnSpPr>
          <p:cNvPr id="16" name="曲线连接符 15">
            <a:extLst>
              <a:ext uri="{FF2B5EF4-FFF2-40B4-BE49-F238E27FC236}">
                <a16:creationId xmlns:a16="http://schemas.microsoft.com/office/drawing/2014/main" id="{6EC710FE-E4FB-44FE-D706-44A4FAAF5885}"/>
              </a:ext>
            </a:extLst>
          </p:cNvPr>
          <p:cNvCxnSpPr>
            <a:cxnSpLocks/>
            <a:stCxn id="8" idx="0"/>
          </p:cNvCxnSpPr>
          <p:nvPr/>
        </p:nvCxnSpPr>
        <p:spPr bwMode="auto">
          <a:xfrm rot="5400000" flipH="1" flipV="1">
            <a:off x="6707863" y="2568434"/>
            <a:ext cx="943422" cy="242992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30069419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0" y="0"/>
            <a:ext cx="5364088" cy="504000"/>
            <a:chOff x="0" y="0"/>
            <a:chExt cx="5364088" cy="504000"/>
          </a:xfrm>
        </p:grpSpPr>
        <p:sp>
          <p:nvSpPr>
            <p:cNvPr id="3" name="矩形 2"/>
            <p:cNvSpPr/>
            <p:nvPr/>
          </p:nvSpPr>
          <p:spPr>
            <a:xfrm>
              <a:off x="0" y="0"/>
              <a:ext cx="763957" cy="504000"/>
            </a:xfrm>
            <a:prstGeom prst="rect">
              <a:avLst/>
            </a:prstGeom>
            <a:solidFill>
              <a:srgbClr val="036E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4" name="矩形 3"/>
            <p:cNvSpPr/>
            <p:nvPr/>
          </p:nvSpPr>
          <p:spPr>
            <a:xfrm>
              <a:off x="993144" y="0"/>
              <a:ext cx="114593" cy="504000"/>
            </a:xfrm>
            <a:prstGeom prst="rect">
              <a:avLst/>
            </a:prstGeom>
            <a:solidFill>
              <a:srgbClr val="036E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1336924" y="51945"/>
              <a:ext cx="402716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indent="0">
                <a:buNone/>
              </a:pPr>
              <a:r>
                <a:rPr lang="zh-CN" altLang="en-US" sz="2000" b="1" dirty="0">
                  <a:ln w="0"/>
                  <a:latin typeface="微软雅黑" panose="020B0503020204020204" pitchFamily="34" charset="-122"/>
                  <a:ea typeface="微软雅黑" panose="020B0503020204020204" pitchFamily="34" charset="-122"/>
                </a:rPr>
                <a:t>构造方法</a:t>
              </a:r>
              <a:endParaRPr lang="en-US" altLang="zh-CN" sz="2000" b="1" dirty="0">
                <a:ln w="0"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9" name="矩形 8"/>
          <p:cNvSpPr/>
          <p:nvPr/>
        </p:nvSpPr>
        <p:spPr>
          <a:xfrm>
            <a:off x="467544" y="663085"/>
            <a:ext cx="6120680" cy="3965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lnSpc>
                <a:spcPct val="120000"/>
              </a:lnSpc>
            </a:pPr>
            <a:r>
              <a:rPr lang="zh-CN" altLang="en-US" sz="1800" b="1" dirty="0">
                <a:solidFill>
                  <a:schemeClr val="hlin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构造方法只能在对象被创建时调用！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941D5E8-6CAB-4A46-97BD-B25EE35ABFDB}"/>
              </a:ext>
            </a:extLst>
          </p:cNvPr>
          <p:cNvSpPr txBox="1"/>
          <p:nvPr/>
        </p:nvSpPr>
        <p:spPr>
          <a:xfrm>
            <a:off x="221996" y="1275606"/>
            <a:ext cx="4451536" cy="3754874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rgbClr val="FF0000"/>
                </a:solidFill>
                <a:latin typeface="Helvetica" pitchFamily="2" charset="0"/>
              </a:rPr>
              <a:t>public</a:t>
            </a:r>
            <a:r>
              <a:rPr lang="en-US" altLang="zh-CN" sz="1400" dirty="0">
                <a:latin typeface="Helvetica" pitchFamily="2" charset="0"/>
              </a:rPr>
              <a:t> </a:t>
            </a:r>
            <a:r>
              <a:rPr lang="en-US" altLang="zh-CN" sz="1400" dirty="0">
                <a:solidFill>
                  <a:srgbClr val="2D499E"/>
                </a:solidFill>
                <a:latin typeface="Helvetica" pitchFamily="2" charset="0"/>
              </a:rPr>
              <a:t>class</a:t>
            </a:r>
            <a:r>
              <a:rPr lang="en-US" altLang="zh-CN" sz="1400" dirty="0">
                <a:latin typeface="Helvetica" pitchFamily="2" charset="0"/>
              </a:rPr>
              <a:t> </a:t>
            </a:r>
            <a:r>
              <a:rPr lang="en-US" altLang="zh-CN" sz="1400" dirty="0" err="1">
                <a:latin typeface="Helvetica" pitchFamily="2" charset="0"/>
              </a:rPr>
              <a:t>ElectricOven</a:t>
            </a:r>
            <a:r>
              <a:rPr lang="en-US" altLang="zh-CN" sz="1400" dirty="0">
                <a:latin typeface="Helvetica" pitchFamily="2" charset="0"/>
              </a:rPr>
              <a:t>{</a:t>
            </a:r>
          </a:p>
          <a:p>
            <a:r>
              <a:rPr lang="zh-CN" altLang="en-US" sz="1400" dirty="0">
                <a:latin typeface="Helvetica" pitchFamily="2" charset="0"/>
              </a:rPr>
              <a:t>   </a:t>
            </a:r>
            <a:r>
              <a:rPr lang="en-US" altLang="zh-CN" sz="1400" dirty="0">
                <a:latin typeface="Helvetica" pitchFamily="2" charset="0"/>
              </a:rPr>
              <a:t>   </a:t>
            </a:r>
            <a:r>
              <a:rPr lang="en-US" altLang="zh-CN" sz="1100" dirty="0">
                <a:latin typeface="Helvetica" pitchFamily="2" charset="0"/>
              </a:rPr>
              <a:t>public</a:t>
            </a:r>
            <a:r>
              <a:rPr lang="zh-CN" altLang="en-US" sz="1100" dirty="0">
                <a:latin typeface="Helvetica" pitchFamily="2" charset="0"/>
              </a:rPr>
              <a:t> </a:t>
            </a:r>
            <a:r>
              <a:rPr lang="en-US" altLang="zh-CN" sz="1100" dirty="0">
                <a:latin typeface="Helvetica" pitchFamily="2" charset="0"/>
              </a:rPr>
              <a:t>String brand; //</a:t>
            </a:r>
            <a:r>
              <a:rPr lang="zh-CN" altLang="en-US" sz="1100" dirty="0">
                <a:latin typeface="Helvetica" pitchFamily="2" charset="0"/>
              </a:rPr>
              <a:t>品牌</a:t>
            </a:r>
            <a:endParaRPr lang="en-US" altLang="zh-CN" sz="1100" dirty="0">
              <a:latin typeface="Helvetica" pitchFamily="2" charset="0"/>
            </a:endParaRPr>
          </a:p>
          <a:p>
            <a:r>
              <a:rPr lang="en-US" altLang="zh-CN" sz="1100" dirty="0">
                <a:latin typeface="Helvetica" pitchFamily="2" charset="0"/>
              </a:rPr>
              <a:t>       public int length=0;</a:t>
            </a:r>
            <a:r>
              <a:rPr lang="zh-CN" altLang="en-US" sz="1100" dirty="0">
                <a:latin typeface="Helvetica" pitchFamily="2" charset="0"/>
              </a:rPr>
              <a:t> </a:t>
            </a:r>
            <a:r>
              <a:rPr lang="en-US" altLang="zh-CN" sz="1100" dirty="0">
                <a:latin typeface="Helvetica" pitchFamily="2" charset="0"/>
              </a:rPr>
              <a:t>//</a:t>
            </a:r>
            <a:r>
              <a:rPr lang="zh-CN" altLang="en-US" sz="1100" dirty="0">
                <a:latin typeface="Helvetica" pitchFamily="2" charset="0"/>
              </a:rPr>
              <a:t> 长 </a:t>
            </a:r>
            <a:r>
              <a:rPr lang="en-US" altLang="zh-CN" sz="1100" dirty="0">
                <a:latin typeface="Helvetica" pitchFamily="2" charset="0"/>
              </a:rPr>
              <a:t>mm</a:t>
            </a:r>
          </a:p>
          <a:p>
            <a:r>
              <a:rPr lang="en-US" altLang="zh-CN" sz="1100" dirty="0">
                <a:latin typeface="Helvetica" pitchFamily="2" charset="0"/>
              </a:rPr>
              <a:t>       public int width=0;</a:t>
            </a:r>
            <a:r>
              <a:rPr lang="zh-CN" altLang="en-US" sz="1100" dirty="0">
                <a:latin typeface="Helvetica" pitchFamily="2" charset="0"/>
              </a:rPr>
              <a:t> </a:t>
            </a:r>
            <a:r>
              <a:rPr lang="en-US" altLang="zh-CN" sz="1100" dirty="0">
                <a:latin typeface="Helvetica" pitchFamily="2" charset="0"/>
              </a:rPr>
              <a:t>//</a:t>
            </a:r>
            <a:r>
              <a:rPr lang="zh-CN" altLang="en-US" sz="1100" dirty="0">
                <a:latin typeface="Helvetica" pitchFamily="2" charset="0"/>
              </a:rPr>
              <a:t> 宽</a:t>
            </a:r>
            <a:r>
              <a:rPr lang="en-US" altLang="zh-CN" sz="1100" dirty="0">
                <a:latin typeface="Helvetica" pitchFamily="2" charset="0"/>
              </a:rPr>
              <a:t> mm</a:t>
            </a:r>
          </a:p>
          <a:p>
            <a:r>
              <a:rPr lang="en-US" altLang="zh-CN" sz="1100" dirty="0">
                <a:latin typeface="Helvetica" pitchFamily="2" charset="0"/>
              </a:rPr>
              <a:t>       public int height=0;</a:t>
            </a:r>
            <a:r>
              <a:rPr lang="zh-CN" altLang="en-US" sz="1100" dirty="0">
                <a:latin typeface="Helvetica" pitchFamily="2" charset="0"/>
              </a:rPr>
              <a:t> </a:t>
            </a:r>
            <a:r>
              <a:rPr lang="en-US" altLang="zh-CN" sz="1100" dirty="0">
                <a:latin typeface="Helvetica" pitchFamily="2" charset="0"/>
              </a:rPr>
              <a:t>//</a:t>
            </a:r>
            <a:r>
              <a:rPr lang="zh-CN" altLang="en-US" sz="1100" dirty="0">
                <a:latin typeface="Helvetica" pitchFamily="2" charset="0"/>
              </a:rPr>
              <a:t> 高</a:t>
            </a:r>
            <a:r>
              <a:rPr lang="en-US" altLang="zh-CN" sz="1100" dirty="0">
                <a:latin typeface="Helvetica" pitchFamily="2" charset="0"/>
              </a:rPr>
              <a:t> mm</a:t>
            </a:r>
          </a:p>
          <a:p>
            <a:r>
              <a:rPr lang="en-US" altLang="zh-CN" sz="1100" dirty="0">
                <a:latin typeface="Helvetica" pitchFamily="2" charset="0"/>
              </a:rPr>
              <a:t>       private int volume;</a:t>
            </a:r>
            <a:r>
              <a:rPr lang="zh-CN" altLang="en-US" sz="1100" dirty="0">
                <a:latin typeface="Helvetica" pitchFamily="2" charset="0"/>
              </a:rPr>
              <a:t> </a:t>
            </a:r>
            <a:r>
              <a:rPr lang="en-US" altLang="zh-CN" sz="1100" dirty="0">
                <a:latin typeface="Helvetica" pitchFamily="2" charset="0"/>
              </a:rPr>
              <a:t>//</a:t>
            </a:r>
            <a:r>
              <a:rPr lang="zh-CN" altLang="en-US" sz="1100" dirty="0">
                <a:latin typeface="Helvetica" pitchFamily="2" charset="0"/>
              </a:rPr>
              <a:t> 体积</a:t>
            </a:r>
            <a:endParaRPr lang="en-US" altLang="zh-CN" sz="1100" dirty="0">
              <a:latin typeface="Helvetica" pitchFamily="2" charset="0"/>
            </a:endParaRPr>
          </a:p>
          <a:p>
            <a:r>
              <a:rPr lang="zh-CN" altLang="en-US" sz="1100" dirty="0">
                <a:latin typeface="Helvetica" pitchFamily="2" charset="0"/>
              </a:rPr>
              <a:t>       </a:t>
            </a:r>
            <a:r>
              <a:rPr lang="en-US" altLang="zh-CN" sz="1100" dirty="0">
                <a:latin typeface="Helvetica" pitchFamily="2" charset="0"/>
              </a:rPr>
              <a:t>protected int voltage=380; //</a:t>
            </a:r>
            <a:r>
              <a:rPr lang="zh-CN" altLang="en-US" sz="1100" dirty="0">
                <a:latin typeface="Helvetica" pitchFamily="2" charset="0"/>
              </a:rPr>
              <a:t>工作电压</a:t>
            </a:r>
            <a:endParaRPr lang="en-US" altLang="zh-CN" sz="1100" dirty="0">
              <a:latin typeface="Helvetica" pitchFamily="2" charset="0"/>
            </a:endParaRPr>
          </a:p>
          <a:p>
            <a:r>
              <a:rPr lang="en-US" altLang="zh-CN" sz="1100" dirty="0">
                <a:latin typeface="Helvetica" pitchFamily="2" charset="0"/>
              </a:rPr>
              <a:t>       </a:t>
            </a:r>
          </a:p>
          <a:p>
            <a:r>
              <a:rPr lang="zh-CN" altLang="en-US" sz="1100" dirty="0">
                <a:latin typeface="Helvetica" pitchFamily="2" charset="0"/>
              </a:rPr>
              <a:t>       </a:t>
            </a:r>
            <a:r>
              <a:rPr lang="en-US" altLang="zh-CN" sz="1100" dirty="0">
                <a:latin typeface="Helvetica" pitchFamily="2" charset="0"/>
              </a:rPr>
              <a:t>public </a:t>
            </a:r>
            <a:r>
              <a:rPr lang="en-US" altLang="zh-CN" sz="1100" dirty="0" err="1">
                <a:solidFill>
                  <a:srgbClr val="0070C0"/>
                </a:solidFill>
                <a:latin typeface="Helvetica" pitchFamily="2" charset="0"/>
              </a:rPr>
              <a:t>ElectricOven</a:t>
            </a:r>
            <a:r>
              <a:rPr lang="en-US" altLang="zh-CN" sz="1100" dirty="0">
                <a:latin typeface="Helvetica" pitchFamily="2" charset="0"/>
              </a:rPr>
              <a:t>(){</a:t>
            </a:r>
          </a:p>
          <a:p>
            <a:r>
              <a:rPr lang="en-US" altLang="zh-CN" sz="1100" dirty="0">
                <a:latin typeface="Helvetica" pitchFamily="2" charset="0"/>
              </a:rPr>
              <a:t>        </a:t>
            </a:r>
            <a:r>
              <a:rPr lang="en-US" altLang="zh-CN" sz="1100" dirty="0" err="1">
                <a:latin typeface="Helvetica" pitchFamily="2" charset="0"/>
              </a:rPr>
              <a:t>this.brand</a:t>
            </a:r>
            <a:r>
              <a:rPr lang="en-US" altLang="zh-CN" sz="1100" dirty="0">
                <a:latin typeface="Helvetica" pitchFamily="2" charset="0"/>
              </a:rPr>
              <a:t>="</a:t>
            </a:r>
            <a:r>
              <a:rPr lang="zh-CN" altLang="en-US" sz="1100" dirty="0">
                <a:latin typeface="Helvetica" pitchFamily="2" charset="0"/>
              </a:rPr>
              <a:t>待贴牌</a:t>
            </a:r>
            <a:r>
              <a:rPr lang="en-US" altLang="zh-CN" sz="1100" dirty="0">
                <a:latin typeface="Helvetica" pitchFamily="2" charset="0"/>
              </a:rPr>
              <a:t>";</a:t>
            </a:r>
          </a:p>
          <a:p>
            <a:r>
              <a:rPr lang="en-US" altLang="zh-CN" sz="1100" dirty="0">
                <a:latin typeface="Helvetica" pitchFamily="2" charset="0"/>
              </a:rPr>
              <a:t>        </a:t>
            </a:r>
            <a:r>
              <a:rPr lang="en-US" altLang="zh-CN" sz="1100" dirty="0" err="1">
                <a:latin typeface="Helvetica" pitchFamily="2" charset="0"/>
              </a:rPr>
              <a:t>this.voltage</a:t>
            </a:r>
            <a:r>
              <a:rPr lang="en-US" altLang="zh-CN" sz="1100" dirty="0">
                <a:latin typeface="Helvetica" pitchFamily="2" charset="0"/>
              </a:rPr>
              <a:t>=220;</a:t>
            </a:r>
          </a:p>
          <a:p>
            <a:r>
              <a:rPr lang="en-US" altLang="zh-CN" sz="1100" dirty="0">
                <a:latin typeface="Helvetica" pitchFamily="2" charset="0"/>
              </a:rPr>
              <a:t>        }</a:t>
            </a:r>
          </a:p>
          <a:p>
            <a:endParaRPr lang="en-US" altLang="zh-CN" sz="1100" dirty="0">
              <a:latin typeface="Helvetica" pitchFamily="2" charset="0"/>
            </a:endParaRPr>
          </a:p>
          <a:p>
            <a:r>
              <a:rPr lang="en-US" altLang="zh-CN" sz="1100" dirty="0">
                <a:latin typeface="Helvetica" pitchFamily="2" charset="0"/>
              </a:rPr>
              <a:t>       public </a:t>
            </a:r>
            <a:r>
              <a:rPr lang="en-US" altLang="zh-CN" sz="1100" dirty="0" err="1">
                <a:solidFill>
                  <a:srgbClr val="0070C0"/>
                </a:solidFill>
                <a:latin typeface="Helvetica" pitchFamily="2" charset="0"/>
              </a:rPr>
              <a:t>ElectricOven</a:t>
            </a:r>
            <a:r>
              <a:rPr lang="en-US" altLang="zh-CN" sz="1100" dirty="0">
                <a:latin typeface="Helvetica" pitchFamily="2" charset="0"/>
              </a:rPr>
              <a:t>(int </a:t>
            </a:r>
            <a:r>
              <a:rPr lang="en-US" altLang="zh-CN" sz="1100" dirty="0" err="1">
                <a:latin typeface="Helvetica" pitchFamily="2" charset="0"/>
              </a:rPr>
              <a:t>length,int</a:t>
            </a:r>
            <a:r>
              <a:rPr lang="en-US" altLang="zh-CN" sz="1100" dirty="0">
                <a:latin typeface="Helvetica" pitchFamily="2" charset="0"/>
              </a:rPr>
              <a:t> </a:t>
            </a:r>
            <a:r>
              <a:rPr lang="en-US" altLang="zh-CN" sz="1100" dirty="0" err="1">
                <a:latin typeface="Helvetica" pitchFamily="2" charset="0"/>
              </a:rPr>
              <a:t>width,int</a:t>
            </a:r>
            <a:r>
              <a:rPr lang="en-US" altLang="zh-CN" sz="1100" dirty="0">
                <a:latin typeface="Helvetica" pitchFamily="2" charset="0"/>
              </a:rPr>
              <a:t> </a:t>
            </a:r>
            <a:r>
              <a:rPr lang="en-US" altLang="zh-CN" sz="1100" dirty="0" err="1">
                <a:latin typeface="Helvetica" pitchFamily="2" charset="0"/>
              </a:rPr>
              <a:t>height,int</a:t>
            </a:r>
            <a:r>
              <a:rPr lang="en-US" altLang="zh-CN" sz="1100" dirty="0">
                <a:latin typeface="Helvetica" pitchFamily="2" charset="0"/>
              </a:rPr>
              <a:t> voltage){</a:t>
            </a:r>
          </a:p>
          <a:p>
            <a:r>
              <a:rPr lang="en-US" altLang="zh-CN" sz="1100" dirty="0">
                <a:latin typeface="Helvetica" pitchFamily="2" charset="0"/>
              </a:rPr>
              <a:t>        </a:t>
            </a:r>
            <a:r>
              <a:rPr lang="en-US" altLang="zh-CN" sz="1100" dirty="0" err="1">
                <a:latin typeface="Helvetica" pitchFamily="2" charset="0"/>
              </a:rPr>
              <a:t>this.length</a:t>
            </a:r>
            <a:r>
              <a:rPr lang="en-US" altLang="zh-CN" sz="1100" dirty="0">
                <a:latin typeface="Helvetica" pitchFamily="2" charset="0"/>
              </a:rPr>
              <a:t>=length;</a:t>
            </a:r>
          </a:p>
          <a:p>
            <a:r>
              <a:rPr lang="en-US" altLang="zh-CN" sz="1100" dirty="0">
                <a:latin typeface="Helvetica" pitchFamily="2" charset="0"/>
              </a:rPr>
              <a:t>        </a:t>
            </a:r>
            <a:r>
              <a:rPr lang="en-US" altLang="zh-CN" sz="1100" dirty="0" err="1">
                <a:latin typeface="Helvetica" pitchFamily="2" charset="0"/>
              </a:rPr>
              <a:t>this.width</a:t>
            </a:r>
            <a:r>
              <a:rPr lang="en-US" altLang="zh-CN" sz="1100" dirty="0">
                <a:latin typeface="Helvetica" pitchFamily="2" charset="0"/>
              </a:rPr>
              <a:t>=width;</a:t>
            </a:r>
          </a:p>
          <a:p>
            <a:r>
              <a:rPr lang="en-US" altLang="zh-CN" sz="1100" dirty="0">
                <a:latin typeface="Helvetica" pitchFamily="2" charset="0"/>
              </a:rPr>
              <a:t>        </a:t>
            </a:r>
            <a:r>
              <a:rPr lang="en-US" altLang="zh-CN" sz="1100" dirty="0" err="1">
                <a:latin typeface="Helvetica" pitchFamily="2" charset="0"/>
              </a:rPr>
              <a:t>this.height</a:t>
            </a:r>
            <a:r>
              <a:rPr lang="en-US" altLang="zh-CN" sz="1100" dirty="0">
                <a:latin typeface="Helvetica" pitchFamily="2" charset="0"/>
              </a:rPr>
              <a:t>=height;</a:t>
            </a:r>
          </a:p>
          <a:p>
            <a:r>
              <a:rPr lang="en-US" altLang="zh-CN" sz="1100" dirty="0">
                <a:latin typeface="Helvetica" pitchFamily="2" charset="0"/>
              </a:rPr>
              <a:t>        </a:t>
            </a:r>
            <a:r>
              <a:rPr lang="en-US" altLang="zh-CN" sz="1100" dirty="0" err="1">
                <a:latin typeface="Helvetica" pitchFamily="2" charset="0"/>
              </a:rPr>
              <a:t>this.volume</a:t>
            </a:r>
            <a:r>
              <a:rPr lang="en-US" altLang="zh-CN" sz="1100" dirty="0">
                <a:latin typeface="Helvetica" pitchFamily="2" charset="0"/>
              </a:rPr>
              <a:t>= length* width* width;</a:t>
            </a:r>
          </a:p>
          <a:p>
            <a:r>
              <a:rPr lang="en-US" altLang="zh-CN" sz="1100" dirty="0">
                <a:latin typeface="Helvetica" pitchFamily="2" charset="0"/>
              </a:rPr>
              <a:t>        </a:t>
            </a:r>
            <a:r>
              <a:rPr lang="en-US" altLang="zh-CN" sz="1100" dirty="0" err="1">
                <a:latin typeface="Helvetica" pitchFamily="2" charset="0"/>
              </a:rPr>
              <a:t>this.voltage</a:t>
            </a:r>
            <a:r>
              <a:rPr lang="en-US" altLang="zh-CN" sz="1100" dirty="0">
                <a:latin typeface="Helvetica" pitchFamily="2" charset="0"/>
              </a:rPr>
              <a:t>=voltage;</a:t>
            </a:r>
          </a:p>
          <a:p>
            <a:r>
              <a:rPr lang="en-US" altLang="zh-CN" sz="1100" dirty="0">
                <a:latin typeface="Helvetica" pitchFamily="2" charset="0"/>
              </a:rPr>
              <a:t>      }</a:t>
            </a:r>
            <a:endParaRPr lang="en-US" altLang="zh-CN" sz="1100" dirty="0">
              <a:solidFill>
                <a:schemeClr val="accent3">
                  <a:lumMod val="50000"/>
                </a:schemeClr>
              </a:solidFill>
              <a:latin typeface="Helvetica" pitchFamily="2" charset="0"/>
            </a:endParaRPr>
          </a:p>
          <a:p>
            <a:r>
              <a:rPr lang="en-US" altLang="zh-CN" sz="1200" dirty="0">
                <a:latin typeface="Helvetica" pitchFamily="2" charset="0"/>
              </a:rPr>
              <a:t>}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4D9A373A-E8DB-CE47-B4DE-18496FF1EDF7}"/>
              </a:ext>
            </a:extLst>
          </p:cNvPr>
          <p:cNvSpPr/>
          <p:nvPr/>
        </p:nvSpPr>
        <p:spPr>
          <a:xfrm>
            <a:off x="4283968" y="1218753"/>
            <a:ext cx="5184576" cy="261610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 eaLnBrk="1" hangingPunct="1">
              <a:lnSpc>
                <a:spcPct val="120000"/>
              </a:lnSpc>
              <a:buFontTx/>
              <a:buNone/>
            </a:pPr>
            <a:r>
              <a:rPr lang="zh-CN" altLang="en-US" sz="1600" dirty="0">
                <a:latin typeface="Helvetica" pitchFamily="2" charset="0"/>
                <a:ea typeface="微软雅黑" panose="020B0503020204020204" pitchFamily="34" charset="-122"/>
              </a:rPr>
              <a:t>例：</a:t>
            </a:r>
            <a:endParaRPr lang="en-US" altLang="zh-CN" sz="1600" dirty="0">
              <a:latin typeface="Helvetica" pitchFamily="2" charset="0"/>
              <a:ea typeface="微软雅黑" panose="020B0503020204020204" pitchFamily="34" charset="-122"/>
            </a:endParaRPr>
          </a:p>
          <a:p>
            <a:pPr eaLnBrk="1" hangingPunct="1">
              <a:lnSpc>
                <a:spcPct val="120000"/>
              </a:lnSpc>
              <a:buFontTx/>
              <a:buNone/>
            </a:pPr>
            <a:r>
              <a:rPr lang="en-US" altLang="zh-CN" sz="1600" dirty="0">
                <a:latin typeface="Helvetica" pitchFamily="2" charset="0"/>
                <a:ea typeface="微软雅黑" panose="020B0503020204020204" pitchFamily="34" charset="-122"/>
              </a:rPr>
              <a:t>public</a:t>
            </a:r>
            <a:r>
              <a:rPr lang="zh-CN" altLang="en-US" sz="1600" dirty="0">
                <a:latin typeface="Helvetica" pitchFamily="2" charset="0"/>
                <a:ea typeface="微软雅黑" panose="020B0503020204020204" pitchFamily="34" charset="-122"/>
              </a:rPr>
              <a:t> </a:t>
            </a:r>
            <a:r>
              <a:rPr lang="en-US" altLang="zh-CN" sz="1600" dirty="0">
                <a:latin typeface="Helvetica" pitchFamily="2" charset="0"/>
                <a:ea typeface="微软雅黑" panose="020B0503020204020204" pitchFamily="34" charset="-122"/>
              </a:rPr>
              <a:t>class</a:t>
            </a:r>
            <a:r>
              <a:rPr lang="zh-CN" altLang="en-US" sz="1600" dirty="0">
                <a:latin typeface="Helvetica" pitchFamily="2" charset="0"/>
                <a:ea typeface="微软雅黑" panose="020B0503020204020204" pitchFamily="34" charset="-122"/>
              </a:rPr>
              <a:t> </a:t>
            </a:r>
            <a:r>
              <a:rPr lang="en-US" altLang="zh-CN" sz="1600" dirty="0">
                <a:latin typeface="Helvetica" pitchFamily="2" charset="0"/>
              </a:rPr>
              <a:t>kitchen</a:t>
            </a:r>
            <a:r>
              <a:rPr lang="zh-CN" altLang="en-US" sz="1600" dirty="0">
                <a:latin typeface="Helvetica" pitchFamily="2" charset="0"/>
                <a:ea typeface="微软雅黑" panose="020B0503020204020204" pitchFamily="34" charset="-122"/>
              </a:rPr>
              <a:t> </a:t>
            </a:r>
            <a:r>
              <a:rPr lang="en-US" altLang="zh-CN" sz="1600" dirty="0">
                <a:latin typeface="Helvetica" pitchFamily="2" charset="0"/>
                <a:ea typeface="微软雅黑" panose="020B0503020204020204" pitchFamily="34" charset="-122"/>
              </a:rPr>
              <a:t>{</a:t>
            </a:r>
          </a:p>
          <a:p>
            <a:pPr lvl="1">
              <a:lnSpc>
                <a:spcPct val="120000"/>
              </a:lnSpc>
            </a:pPr>
            <a:r>
              <a:rPr lang="en-US" altLang="zh-CN" sz="1600" dirty="0">
                <a:latin typeface="Helvetica" pitchFamily="2" charset="0"/>
                <a:ea typeface="微软雅黑" panose="020B0503020204020204" pitchFamily="34" charset="-122"/>
              </a:rPr>
              <a:t>  public void setup(){</a:t>
            </a:r>
          </a:p>
          <a:p>
            <a:pPr lvl="1">
              <a:lnSpc>
                <a:spcPct val="120000"/>
              </a:lnSpc>
            </a:pPr>
            <a:r>
              <a:rPr lang="zh-CN" altLang="en-US" sz="1600" dirty="0">
                <a:latin typeface="Helvetica" pitchFamily="2" charset="0"/>
                <a:ea typeface="微软雅黑" panose="020B0503020204020204" pitchFamily="34" charset="-122"/>
              </a:rPr>
              <a:t>  </a:t>
            </a:r>
            <a:r>
              <a:rPr lang="en-US" altLang="zh-CN" sz="1600" dirty="0" err="1">
                <a:latin typeface="Helvetica" pitchFamily="2" charset="0"/>
              </a:rPr>
              <a:t>ElectricOven</a:t>
            </a:r>
            <a:r>
              <a:rPr lang="en-US" altLang="zh-CN" sz="1600" dirty="0">
                <a:latin typeface="Helvetica" pitchFamily="2" charset="0"/>
              </a:rPr>
              <a:t> mo1</a:t>
            </a:r>
            <a:r>
              <a:rPr lang="zh-CN" altLang="en-US" sz="1600" dirty="0">
                <a:latin typeface="Helvetica" pitchFamily="2" charset="0"/>
              </a:rPr>
              <a:t> </a:t>
            </a:r>
            <a:r>
              <a:rPr lang="en-US" altLang="zh-CN" sz="1600" dirty="0">
                <a:latin typeface="Helvetica" pitchFamily="2" charset="0"/>
              </a:rPr>
              <a:t>=</a:t>
            </a:r>
            <a:r>
              <a:rPr lang="zh-CN" altLang="en-US" sz="1600" dirty="0">
                <a:latin typeface="Helvetica" pitchFamily="2" charset="0"/>
              </a:rPr>
              <a:t> </a:t>
            </a:r>
            <a:r>
              <a:rPr lang="en-US" altLang="zh-CN" sz="1600" dirty="0">
                <a:latin typeface="Helvetica" pitchFamily="2" charset="0"/>
              </a:rPr>
              <a:t>new </a:t>
            </a:r>
            <a:r>
              <a:rPr lang="en-US" altLang="zh-CN" sz="1600" dirty="0" err="1">
                <a:solidFill>
                  <a:srgbClr val="2230FF"/>
                </a:solidFill>
                <a:latin typeface="Helvetica" pitchFamily="2" charset="0"/>
              </a:rPr>
              <a:t>ElectricOven</a:t>
            </a:r>
            <a:r>
              <a:rPr lang="en-US" altLang="zh-CN" sz="1600" dirty="0">
                <a:latin typeface="Helvetica" pitchFamily="2" charset="0"/>
              </a:rPr>
              <a:t>();</a:t>
            </a:r>
          </a:p>
          <a:p>
            <a:pPr lvl="1">
              <a:lnSpc>
                <a:spcPct val="120000"/>
              </a:lnSpc>
            </a:pPr>
            <a:r>
              <a:rPr lang="zh-CN" altLang="en-US" sz="1600" dirty="0">
                <a:latin typeface="Helvetica" pitchFamily="2" charset="0"/>
              </a:rPr>
              <a:t>  </a:t>
            </a:r>
            <a:r>
              <a:rPr lang="en-US" altLang="zh-CN" sz="1600" strike="sngStrike" dirty="0">
                <a:solidFill>
                  <a:srgbClr val="C00000"/>
                </a:solidFill>
                <a:latin typeface="Helvetica" pitchFamily="2" charset="0"/>
              </a:rPr>
              <a:t>mo1. </a:t>
            </a:r>
            <a:r>
              <a:rPr lang="en-US" altLang="zh-CN" sz="1600" strike="sngStrike" dirty="0" err="1">
                <a:solidFill>
                  <a:srgbClr val="C00000"/>
                </a:solidFill>
                <a:latin typeface="Helvetica" pitchFamily="2" charset="0"/>
              </a:rPr>
              <a:t>ElectricOven</a:t>
            </a:r>
            <a:r>
              <a:rPr lang="en-US" altLang="zh-CN" sz="1600" strike="sngStrike" dirty="0">
                <a:solidFill>
                  <a:srgbClr val="C00000"/>
                </a:solidFill>
                <a:latin typeface="Helvetica" pitchFamily="2" charset="0"/>
              </a:rPr>
              <a:t>(600,400,500,220);</a:t>
            </a:r>
          </a:p>
          <a:p>
            <a:pPr lvl="1">
              <a:lnSpc>
                <a:spcPct val="120000"/>
              </a:lnSpc>
            </a:pPr>
            <a:r>
              <a:rPr lang="en-US" altLang="zh-CN" sz="1400" dirty="0" err="1">
                <a:latin typeface="Helvetica" pitchFamily="2" charset="0"/>
              </a:rPr>
              <a:t>ElectricOven</a:t>
            </a:r>
            <a:r>
              <a:rPr lang="en-US" altLang="zh-CN" sz="1400" dirty="0">
                <a:latin typeface="Helvetica" pitchFamily="2" charset="0"/>
              </a:rPr>
              <a:t> mo2</a:t>
            </a:r>
            <a:r>
              <a:rPr lang="zh-CN" altLang="en-US" sz="1400" dirty="0">
                <a:latin typeface="Helvetica" pitchFamily="2" charset="0"/>
              </a:rPr>
              <a:t> </a:t>
            </a:r>
            <a:r>
              <a:rPr lang="en-US" altLang="zh-CN" sz="1400" dirty="0">
                <a:latin typeface="Helvetica" pitchFamily="2" charset="0"/>
              </a:rPr>
              <a:t>=</a:t>
            </a:r>
            <a:r>
              <a:rPr lang="zh-CN" altLang="en-US" sz="1400" dirty="0">
                <a:latin typeface="Helvetica" pitchFamily="2" charset="0"/>
              </a:rPr>
              <a:t> </a:t>
            </a:r>
            <a:r>
              <a:rPr lang="en-US" altLang="zh-CN" sz="1400" dirty="0">
                <a:latin typeface="Helvetica" pitchFamily="2" charset="0"/>
              </a:rPr>
              <a:t>new </a:t>
            </a:r>
            <a:r>
              <a:rPr lang="en-US" altLang="zh-CN" sz="1400" dirty="0" err="1">
                <a:solidFill>
                  <a:srgbClr val="2230FF"/>
                </a:solidFill>
                <a:latin typeface="Helvetica" pitchFamily="2" charset="0"/>
              </a:rPr>
              <a:t>ElectricOven</a:t>
            </a:r>
            <a:r>
              <a:rPr lang="en-US" altLang="zh-CN" sz="1400" dirty="0">
                <a:latin typeface="Helvetica" pitchFamily="2" charset="0"/>
              </a:rPr>
              <a:t>(600,400,500,220);</a:t>
            </a:r>
          </a:p>
          <a:p>
            <a:pPr lvl="1">
              <a:lnSpc>
                <a:spcPct val="120000"/>
              </a:lnSpc>
            </a:pPr>
            <a:r>
              <a:rPr lang="en-US" altLang="zh-CN" sz="1600" dirty="0">
                <a:latin typeface="Helvetica" pitchFamily="2" charset="0"/>
              </a:rPr>
              <a:t> ….</a:t>
            </a:r>
          </a:p>
          <a:p>
            <a:r>
              <a:rPr lang="en-US" altLang="zh-CN" sz="1600" dirty="0">
                <a:latin typeface="Helvetica" pitchFamily="2" charset="0"/>
              </a:rPr>
              <a:t>    }</a:t>
            </a:r>
          </a:p>
          <a:p>
            <a:r>
              <a:rPr lang="en-US" altLang="zh-CN" sz="1600" dirty="0">
                <a:latin typeface="Helvetica" pitchFamily="2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07523384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0" y="0"/>
            <a:ext cx="5364088" cy="504000"/>
            <a:chOff x="0" y="0"/>
            <a:chExt cx="5364088" cy="504000"/>
          </a:xfrm>
        </p:grpSpPr>
        <p:sp>
          <p:nvSpPr>
            <p:cNvPr id="3" name="矩形 2"/>
            <p:cNvSpPr/>
            <p:nvPr/>
          </p:nvSpPr>
          <p:spPr>
            <a:xfrm>
              <a:off x="0" y="0"/>
              <a:ext cx="763957" cy="504000"/>
            </a:xfrm>
            <a:prstGeom prst="rect">
              <a:avLst/>
            </a:prstGeom>
            <a:solidFill>
              <a:srgbClr val="036E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4" name="矩形 3"/>
            <p:cNvSpPr/>
            <p:nvPr/>
          </p:nvSpPr>
          <p:spPr>
            <a:xfrm>
              <a:off x="993144" y="0"/>
              <a:ext cx="114593" cy="504000"/>
            </a:xfrm>
            <a:prstGeom prst="rect">
              <a:avLst/>
            </a:prstGeom>
            <a:solidFill>
              <a:srgbClr val="036E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1336924" y="51945"/>
              <a:ext cx="402716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indent="0">
                <a:buNone/>
              </a:pPr>
              <a:r>
                <a:rPr lang="zh-CN" altLang="en-US" sz="2000" b="1" dirty="0">
                  <a:ln w="0"/>
                  <a:latin typeface="微软雅黑" panose="020B0503020204020204" pitchFamily="34" charset="-122"/>
                  <a:ea typeface="微软雅黑" panose="020B0503020204020204" pitchFamily="34" charset="-122"/>
                </a:rPr>
                <a:t>构造方法</a:t>
              </a:r>
              <a:endParaRPr lang="en-US" altLang="zh-CN" sz="2000" b="1" dirty="0">
                <a:ln w="0"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9" name="矩形 8"/>
          <p:cNvSpPr/>
          <p:nvPr/>
        </p:nvSpPr>
        <p:spPr>
          <a:xfrm>
            <a:off x="467544" y="663085"/>
            <a:ext cx="6120680" cy="3965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lnSpc>
                <a:spcPct val="120000"/>
              </a:lnSpc>
            </a:pPr>
            <a:r>
              <a:rPr lang="zh-CN" altLang="en-US" sz="1800" b="1" dirty="0">
                <a:solidFill>
                  <a:schemeClr val="hlin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构造方法可以被其它构造方法调用（</a:t>
            </a:r>
            <a:r>
              <a:rPr lang="en-US" altLang="zh-CN" sz="1800" b="1" dirty="0">
                <a:solidFill>
                  <a:schemeClr val="hlin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this()</a:t>
            </a:r>
            <a:r>
              <a:rPr lang="zh-CN" altLang="en-US" sz="1800" b="1" dirty="0">
                <a:solidFill>
                  <a:schemeClr val="hlin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）！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941D5E8-6CAB-4A46-97BD-B25EE35ABFDB}"/>
              </a:ext>
            </a:extLst>
          </p:cNvPr>
          <p:cNvSpPr txBox="1"/>
          <p:nvPr/>
        </p:nvSpPr>
        <p:spPr>
          <a:xfrm>
            <a:off x="683568" y="1041166"/>
            <a:ext cx="6624736" cy="4247317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rgbClr val="FF0000"/>
                </a:solidFill>
                <a:latin typeface="Helvetica" pitchFamily="2" charset="0"/>
              </a:rPr>
              <a:t>public</a:t>
            </a:r>
            <a:r>
              <a:rPr lang="en-US" altLang="zh-CN" sz="1400" dirty="0">
                <a:latin typeface="Helvetica" pitchFamily="2" charset="0"/>
              </a:rPr>
              <a:t> </a:t>
            </a:r>
            <a:r>
              <a:rPr lang="en-US" altLang="zh-CN" sz="1400" dirty="0">
                <a:solidFill>
                  <a:srgbClr val="2D499E"/>
                </a:solidFill>
                <a:latin typeface="Helvetica" pitchFamily="2" charset="0"/>
              </a:rPr>
              <a:t>class</a:t>
            </a:r>
            <a:r>
              <a:rPr lang="en-US" altLang="zh-CN" sz="1400" dirty="0">
                <a:latin typeface="Helvetica" pitchFamily="2" charset="0"/>
              </a:rPr>
              <a:t> </a:t>
            </a:r>
            <a:r>
              <a:rPr lang="en-US" altLang="zh-CN" sz="1400" dirty="0" err="1">
                <a:latin typeface="Helvetica" pitchFamily="2" charset="0"/>
              </a:rPr>
              <a:t>ElectricOven</a:t>
            </a:r>
            <a:r>
              <a:rPr lang="en-US" altLang="zh-CN" sz="1400" dirty="0">
                <a:latin typeface="Helvetica" pitchFamily="2" charset="0"/>
              </a:rPr>
              <a:t>{</a:t>
            </a:r>
          </a:p>
          <a:p>
            <a:r>
              <a:rPr lang="zh-CN" altLang="en-US" sz="1400" dirty="0">
                <a:latin typeface="Helvetica" pitchFamily="2" charset="0"/>
              </a:rPr>
              <a:t>   </a:t>
            </a:r>
            <a:r>
              <a:rPr lang="en-US" altLang="zh-CN" sz="1400" dirty="0">
                <a:latin typeface="Helvetica" pitchFamily="2" charset="0"/>
              </a:rPr>
              <a:t>   </a:t>
            </a:r>
            <a:r>
              <a:rPr lang="en-US" altLang="zh-CN" sz="1100" dirty="0">
                <a:latin typeface="Helvetica" pitchFamily="2" charset="0"/>
              </a:rPr>
              <a:t>public</a:t>
            </a:r>
            <a:r>
              <a:rPr lang="zh-CN" altLang="en-US" sz="1100" dirty="0">
                <a:latin typeface="Helvetica" pitchFamily="2" charset="0"/>
              </a:rPr>
              <a:t> </a:t>
            </a:r>
            <a:r>
              <a:rPr lang="en-US" altLang="zh-CN" sz="1100" dirty="0">
                <a:latin typeface="Helvetica" pitchFamily="2" charset="0"/>
              </a:rPr>
              <a:t>String brand; //</a:t>
            </a:r>
            <a:r>
              <a:rPr lang="zh-CN" altLang="en-US" sz="1100" dirty="0">
                <a:latin typeface="Helvetica" pitchFamily="2" charset="0"/>
              </a:rPr>
              <a:t>品牌</a:t>
            </a:r>
            <a:endParaRPr lang="en-US" altLang="zh-CN" sz="1100" dirty="0">
              <a:latin typeface="Helvetica" pitchFamily="2" charset="0"/>
            </a:endParaRPr>
          </a:p>
          <a:p>
            <a:r>
              <a:rPr lang="en-US" altLang="zh-CN" sz="1100" dirty="0">
                <a:latin typeface="Helvetica" pitchFamily="2" charset="0"/>
              </a:rPr>
              <a:t>       public int length=0;</a:t>
            </a:r>
            <a:r>
              <a:rPr lang="zh-CN" altLang="en-US" sz="1100" dirty="0">
                <a:latin typeface="Helvetica" pitchFamily="2" charset="0"/>
              </a:rPr>
              <a:t> </a:t>
            </a:r>
            <a:r>
              <a:rPr lang="en-US" altLang="zh-CN" sz="1100" dirty="0">
                <a:latin typeface="Helvetica" pitchFamily="2" charset="0"/>
              </a:rPr>
              <a:t>//</a:t>
            </a:r>
            <a:r>
              <a:rPr lang="zh-CN" altLang="en-US" sz="1100" dirty="0">
                <a:latin typeface="Helvetica" pitchFamily="2" charset="0"/>
              </a:rPr>
              <a:t> 长 </a:t>
            </a:r>
            <a:r>
              <a:rPr lang="en-US" altLang="zh-CN" sz="1100" dirty="0">
                <a:latin typeface="Helvetica" pitchFamily="2" charset="0"/>
              </a:rPr>
              <a:t>mm</a:t>
            </a:r>
          </a:p>
          <a:p>
            <a:r>
              <a:rPr lang="en-US" altLang="zh-CN" sz="1100" dirty="0">
                <a:latin typeface="Helvetica" pitchFamily="2" charset="0"/>
              </a:rPr>
              <a:t>       public int width=0;</a:t>
            </a:r>
            <a:r>
              <a:rPr lang="zh-CN" altLang="en-US" sz="1100" dirty="0">
                <a:latin typeface="Helvetica" pitchFamily="2" charset="0"/>
              </a:rPr>
              <a:t> </a:t>
            </a:r>
            <a:r>
              <a:rPr lang="en-US" altLang="zh-CN" sz="1100" dirty="0">
                <a:latin typeface="Helvetica" pitchFamily="2" charset="0"/>
              </a:rPr>
              <a:t>//</a:t>
            </a:r>
            <a:r>
              <a:rPr lang="zh-CN" altLang="en-US" sz="1100" dirty="0">
                <a:latin typeface="Helvetica" pitchFamily="2" charset="0"/>
              </a:rPr>
              <a:t> 宽</a:t>
            </a:r>
            <a:r>
              <a:rPr lang="en-US" altLang="zh-CN" sz="1100" dirty="0">
                <a:latin typeface="Helvetica" pitchFamily="2" charset="0"/>
              </a:rPr>
              <a:t> mm</a:t>
            </a:r>
          </a:p>
          <a:p>
            <a:r>
              <a:rPr lang="en-US" altLang="zh-CN" sz="1100" dirty="0">
                <a:latin typeface="Helvetica" pitchFamily="2" charset="0"/>
              </a:rPr>
              <a:t>       public int height=0;</a:t>
            </a:r>
            <a:r>
              <a:rPr lang="zh-CN" altLang="en-US" sz="1100" dirty="0">
                <a:latin typeface="Helvetica" pitchFamily="2" charset="0"/>
              </a:rPr>
              <a:t> </a:t>
            </a:r>
            <a:r>
              <a:rPr lang="en-US" altLang="zh-CN" sz="1100" dirty="0">
                <a:latin typeface="Helvetica" pitchFamily="2" charset="0"/>
              </a:rPr>
              <a:t>//</a:t>
            </a:r>
            <a:r>
              <a:rPr lang="zh-CN" altLang="en-US" sz="1100" dirty="0">
                <a:latin typeface="Helvetica" pitchFamily="2" charset="0"/>
              </a:rPr>
              <a:t> 高</a:t>
            </a:r>
            <a:r>
              <a:rPr lang="en-US" altLang="zh-CN" sz="1100" dirty="0">
                <a:latin typeface="Helvetica" pitchFamily="2" charset="0"/>
              </a:rPr>
              <a:t> mm</a:t>
            </a:r>
          </a:p>
          <a:p>
            <a:r>
              <a:rPr lang="en-US" altLang="zh-CN" sz="1100" dirty="0">
                <a:latin typeface="Helvetica" pitchFamily="2" charset="0"/>
              </a:rPr>
              <a:t>       private int volume;</a:t>
            </a:r>
            <a:r>
              <a:rPr lang="zh-CN" altLang="en-US" sz="1100" dirty="0">
                <a:latin typeface="Helvetica" pitchFamily="2" charset="0"/>
              </a:rPr>
              <a:t> </a:t>
            </a:r>
            <a:r>
              <a:rPr lang="en-US" altLang="zh-CN" sz="1100" dirty="0">
                <a:latin typeface="Helvetica" pitchFamily="2" charset="0"/>
              </a:rPr>
              <a:t>//</a:t>
            </a:r>
            <a:r>
              <a:rPr lang="zh-CN" altLang="en-US" sz="1100" dirty="0">
                <a:latin typeface="Helvetica" pitchFamily="2" charset="0"/>
              </a:rPr>
              <a:t> 体积</a:t>
            </a:r>
            <a:endParaRPr lang="en-US" altLang="zh-CN" sz="1100" dirty="0">
              <a:latin typeface="Helvetica" pitchFamily="2" charset="0"/>
            </a:endParaRPr>
          </a:p>
          <a:p>
            <a:r>
              <a:rPr lang="zh-CN" altLang="en-US" sz="1100" dirty="0">
                <a:latin typeface="Helvetica" pitchFamily="2" charset="0"/>
              </a:rPr>
              <a:t>       </a:t>
            </a:r>
            <a:r>
              <a:rPr lang="en-US" altLang="zh-CN" sz="1100" dirty="0">
                <a:latin typeface="Helvetica" pitchFamily="2" charset="0"/>
              </a:rPr>
              <a:t>protected int voltage=380; //</a:t>
            </a:r>
            <a:r>
              <a:rPr lang="zh-CN" altLang="en-US" sz="1100" dirty="0">
                <a:latin typeface="Helvetica" pitchFamily="2" charset="0"/>
              </a:rPr>
              <a:t>工作电压</a:t>
            </a:r>
            <a:endParaRPr lang="en-US" altLang="zh-CN" sz="1100" dirty="0">
              <a:latin typeface="Helvetica" pitchFamily="2" charset="0"/>
            </a:endParaRPr>
          </a:p>
          <a:p>
            <a:r>
              <a:rPr lang="en-US" altLang="zh-CN" sz="1100" dirty="0">
                <a:latin typeface="Helvetica" pitchFamily="2" charset="0"/>
              </a:rPr>
              <a:t>       </a:t>
            </a:r>
          </a:p>
          <a:p>
            <a:r>
              <a:rPr lang="zh-CN" altLang="en-US" sz="1100" dirty="0">
                <a:latin typeface="Helvetica" pitchFamily="2" charset="0"/>
              </a:rPr>
              <a:t>       </a:t>
            </a:r>
            <a:r>
              <a:rPr lang="en-US" altLang="zh-CN" sz="1100" dirty="0">
                <a:latin typeface="Helvetica" pitchFamily="2" charset="0"/>
              </a:rPr>
              <a:t>public </a:t>
            </a:r>
            <a:r>
              <a:rPr lang="en-US" altLang="zh-CN" sz="1100" dirty="0" err="1">
                <a:solidFill>
                  <a:srgbClr val="0070C0"/>
                </a:solidFill>
                <a:latin typeface="Helvetica" pitchFamily="2" charset="0"/>
              </a:rPr>
              <a:t>ElectricOven</a:t>
            </a:r>
            <a:r>
              <a:rPr lang="en-US" altLang="zh-CN" sz="1100" dirty="0">
                <a:latin typeface="Helvetica" pitchFamily="2" charset="0"/>
              </a:rPr>
              <a:t>(){</a:t>
            </a:r>
          </a:p>
          <a:p>
            <a:r>
              <a:rPr lang="en-US" altLang="zh-CN" sz="1100" dirty="0">
                <a:latin typeface="Helvetica" pitchFamily="2" charset="0"/>
              </a:rPr>
              <a:t>        </a:t>
            </a:r>
            <a:r>
              <a:rPr lang="en-US" altLang="zh-CN" sz="1100" dirty="0" err="1">
                <a:latin typeface="Helvetica" pitchFamily="2" charset="0"/>
              </a:rPr>
              <a:t>this.brand</a:t>
            </a:r>
            <a:r>
              <a:rPr lang="en-US" altLang="zh-CN" sz="1100" dirty="0">
                <a:latin typeface="Helvetica" pitchFamily="2" charset="0"/>
              </a:rPr>
              <a:t>="</a:t>
            </a:r>
            <a:r>
              <a:rPr lang="zh-CN" altLang="en-US" sz="1100" dirty="0">
                <a:latin typeface="Helvetica" pitchFamily="2" charset="0"/>
              </a:rPr>
              <a:t>待贴牌</a:t>
            </a:r>
            <a:r>
              <a:rPr lang="en-US" altLang="zh-CN" sz="1100" dirty="0">
                <a:latin typeface="Helvetica" pitchFamily="2" charset="0"/>
              </a:rPr>
              <a:t>";</a:t>
            </a:r>
          </a:p>
          <a:p>
            <a:r>
              <a:rPr lang="en-US" altLang="zh-CN" sz="1100" dirty="0">
                <a:latin typeface="Helvetica" pitchFamily="2" charset="0"/>
              </a:rPr>
              <a:t>        </a:t>
            </a:r>
            <a:r>
              <a:rPr lang="en-US" altLang="zh-CN" sz="1100" dirty="0" err="1">
                <a:latin typeface="Helvetica" pitchFamily="2" charset="0"/>
              </a:rPr>
              <a:t>this.voltage</a:t>
            </a:r>
            <a:r>
              <a:rPr lang="en-US" altLang="zh-CN" sz="1100" dirty="0">
                <a:latin typeface="Helvetica" pitchFamily="2" charset="0"/>
              </a:rPr>
              <a:t>=220;</a:t>
            </a:r>
          </a:p>
          <a:p>
            <a:r>
              <a:rPr lang="zh-CN" altLang="en-US" sz="1600" dirty="0">
                <a:latin typeface="Helvetica" pitchFamily="2" charset="0"/>
              </a:rPr>
              <a:t>     </a:t>
            </a:r>
            <a:r>
              <a:rPr lang="en-US" altLang="zh-CN" sz="1600" dirty="0">
                <a:latin typeface="Helvetica" pitchFamily="2" charset="0"/>
              </a:rPr>
              <a:t>this(1,2,3,4); </a:t>
            </a:r>
            <a:r>
              <a:rPr lang="en-US" altLang="zh-CN" sz="1600" dirty="0">
                <a:solidFill>
                  <a:srgbClr val="0070C0"/>
                </a:solidFill>
                <a:latin typeface="Helvetica" pitchFamily="2" charset="0"/>
              </a:rPr>
              <a:t>//</a:t>
            </a:r>
            <a:r>
              <a:rPr lang="zh-CN" altLang="en-US" sz="1600" dirty="0">
                <a:solidFill>
                  <a:srgbClr val="0070C0"/>
                </a:solidFill>
                <a:latin typeface="Helvetica" pitchFamily="2" charset="0"/>
              </a:rPr>
              <a:t>调用另一个构造函数</a:t>
            </a:r>
            <a:endParaRPr lang="en-US" altLang="zh-CN" sz="1600" dirty="0">
              <a:solidFill>
                <a:srgbClr val="0070C0"/>
              </a:solidFill>
              <a:latin typeface="Helvetica" pitchFamily="2" charset="0"/>
            </a:endParaRPr>
          </a:p>
          <a:p>
            <a:r>
              <a:rPr lang="en-US" altLang="zh-CN" sz="1100" dirty="0">
                <a:latin typeface="Helvetica" pitchFamily="2" charset="0"/>
              </a:rPr>
              <a:t>        }</a:t>
            </a:r>
          </a:p>
          <a:p>
            <a:endParaRPr lang="en-US" altLang="zh-CN" sz="1100" dirty="0">
              <a:latin typeface="Helvetica" pitchFamily="2" charset="0"/>
            </a:endParaRPr>
          </a:p>
          <a:p>
            <a:r>
              <a:rPr lang="en-US" altLang="zh-CN" sz="1100" dirty="0">
                <a:latin typeface="Helvetica" pitchFamily="2" charset="0"/>
              </a:rPr>
              <a:t>       public </a:t>
            </a:r>
            <a:r>
              <a:rPr lang="en-US" altLang="zh-CN" sz="1100" dirty="0" err="1">
                <a:solidFill>
                  <a:srgbClr val="0070C0"/>
                </a:solidFill>
                <a:latin typeface="Helvetica" pitchFamily="2" charset="0"/>
              </a:rPr>
              <a:t>ElectricOven</a:t>
            </a:r>
            <a:r>
              <a:rPr lang="en-US" altLang="zh-CN" sz="1100" dirty="0">
                <a:latin typeface="Helvetica" pitchFamily="2" charset="0"/>
              </a:rPr>
              <a:t>(int </a:t>
            </a:r>
            <a:r>
              <a:rPr lang="en-US" altLang="zh-CN" sz="1100" dirty="0" err="1">
                <a:latin typeface="Helvetica" pitchFamily="2" charset="0"/>
              </a:rPr>
              <a:t>length,int</a:t>
            </a:r>
            <a:r>
              <a:rPr lang="en-US" altLang="zh-CN" sz="1100" dirty="0">
                <a:latin typeface="Helvetica" pitchFamily="2" charset="0"/>
              </a:rPr>
              <a:t> </a:t>
            </a:r>
            <a:r>
              <a:rPr lang="en-US" altLang="zh-CN" sz="1100" dirty="0" err="1">
                <a:latin typeface="Helvetica" pitchFamily="2" charset="0"/>
              </a:rPr>
              <a:t>width,int</a:t>
            </a:r>
            <a:r>
              <a:rPr lang="en-US" altLang="zh-CN" sz="1100" dirty="0">
                <a:latin typeface="Helvetica" pitchFamily="2" charset="0"/>
              </a:rPr>
              <a:t> </a:t>
            </a:r>
            <a:r>
              <a:rPr lang="en-US" altLang="zh-CN" sz="1100" dirty="0" err="1">
                <a:latin typeface="Helvetica" pitchFamily="2" charset="0"/>
              </a:rPr>
              <a:t>height,int</a:t>
            </a:r>
            <a:r>
              <a:rPr lang="en-US" altLang="zh-CN" sz="1100" dirty="0">
                <a:latin typeface="Helvetica" pitchFamily="2" charset="0"/>
              </a:rPr>
              <a:t> voltage){</a:t>
            </a:r>
          </a:p>
          <a:p>
            <a:r>
              <a:rPr lang="zh-CN" altLang="en-US" sz="1100" dirty="0">
                <a:latin typeface="Helvetica" pitchFamily="2" charset="0"/>
              </a:rPr>
              <a:t>        </a:t>
            </a:r>
            <a:r>
              <a:rPr lang="en-US" altLang="zh-CN" sz="1600" dirty="0">
                <a:latin typeface="Helvetica" pitchFamily="2" charset="0"/>
              </a:rPr>
              <a:t>this(); //</a:t>
            </a:r>
            <a:r>
              <a:rPr lang="en-US" altLang="zh-CN" sz="1600" dirty="0">
                <a:solidFill>
                  <a:srgbClr val="C00000"/>
                </a:solidFill>
                <a:latin typeface="Helvetica" pitchFamily="2" charset="0"/>
              </a:rPr>
              <a:t> </a:t>
            </a:r>
            <a:r>
              <a:rPr lang="zh-CN" altLang="en-US" sz="1600" dirty="0">
                <a:solidFill>
                  <a:srgbClr val="C00000"/>
                </a:solidFill>
                <a:latin typeface="Helvetica" pitchFamily="2" charset="0"/>
              </a:rPr>
              <a:t>用</a:t>
            </a:r>
            <a:r>
              <a:rPr lang="en-US" altLang="zh-CN" sz="1600" dirty="0">
                <a:solidFill>
                  <a:srgbClr val="C00000"/>
                </a:solidFill>
                <a:latin typeface="Helvetica" pitchFamily="2" charset="0"/>
              </a:rPr>
              <a:t>this</a:t>
            </a:r>
            <a:r>
              <a:rPr lang="zh-CN" altLang="en-US" sz="1600" dirty="0">
                <a:solidFill>
                  <a:srgbClr val="C00000"/>
                </a:solidFill>
                <a:latin typeface="Helvetica" pitchFamily="2" charset="0"/>
              </a:rPr>
              <a:t>，</a:t>
            </a:r>
            <a:r>
              <a:rPr lang="zh-CN" altLang="en-US" sz="1600">
                <a:solidFill>
                  <a:srgbClr val="C00000"/>
                </a:solidFill>
                <a:latin typeface="Helvetica" pitchFamily="2" charset="0"/>
              </a:rPr>
              <a:t>不能用</a:t>
            </a:r>
            <a:r>
              <a:rPr lang="en-US" altLang="zh-CN" sz="1600">
                <a:solidFill>
                  <a:srgbClr val="C00000"/>
                </a:solidFill>
                <a:latin typeface="Helvetica" pitchFamily="2" charset="0"/>
              </a:rPr>
              <a:t>ElectricOven</a:t>
            </a:r>
            <a:r>
              <a:rPr lang="en-US" altLang="zh-CN" sz="1600" dirty="0">
                <a:solidFill>
                  <a:srgbClr val="C00000"/>
                </a:solidFill>
                <a:latin typeface="Helvetica" pitchFamily="2" charset="0"/>
              </a:rPr>
              <a:t>()</a:t>
            </a:r>
            <a:r>
              <a:rPr lang="zh-CN" altLang="en-US" sz="1600" dirty="0">
                <a:solidFill>
                  <a:srgbClr val="C00000"/>
                </a:solidFill>
                <a:latin typeface="Helvetica" pitchFamily="2" charset="0"/>
              </a:rPr>
              <a:t>；</a:t>
            </a:r>
            <a:endParaRPr lang="en-US" altLang="zh-CN" sz="1600" dirty="0">
              <a:solidFill>
                <a:srgbClr val="C00000"/>
              </a:solidFill>
              <a:latin typeface="Helvetica" pitchFamily="2" charset="0"/>
            </a:endParaRPr>
          </a:p>
          <a:p>
            <a:r>
              <a:rPr lang="en-US" altLang="zh-CN" sz="1100" dirty="0">
                <a:latin typeface="Helvetica" pitchFamily="2" charset="0"/>
              </a:rPr>
              <a:t>        </a:t>
            </a:r>
            <a:r>
              <a:rPr lang="en-US" altLang="zh-CN" sz="1100" dirty="0" err="1">
                <a:latin typeface="Helvetica" pitchFamily="2" charset="0"/>
              </a:rPr>
              <a:t>this.length</a:t>
            </a:r>
            <a:r>
              <a:rPr lang="en-US" altLang="zh-CN" sz="1100" dirty="0">
                <a:latin typeface="Helvetica" pitchFamily="2" charset="0"/>
              </a:rPr>
              <a:t>=length;</a:t>
            </a:r>
          </a:p>
          <a:p>
            <a:r>
              <a:rPr lang="en-US" altLang="zh-CN" sz="1100" dirty="0">
                <a:latin typeface="Helvetica" pitchFamily="2" charset="0"/>
              </a:rPr>
              <a:t>        </a:t>
            </a:r>
            <a:r>
              <a:rPr lang="en-US" altLang="zh-CN" sz="1100" dirty="0" err="1">
                <a:latin typeface="Helvetica" pitchFamily="2" charset="0"/>
              </a:rPr>
              <a:t>this.width</a:t>
            </a:r>
            <a:r>
              <a:rPr lang="en-US" altLang="zh-CN" sz="1100" dirty="0">
                <a:latin typeface="Helvetica" pitchFamily="2" charset="0"/>
              </a:rPr>
              <a:t>=width;</a:t>
            </a:r>
          </a:p>
          <a:p>
            <a:r>
              <a:rPr lang="en-US" altLang="zh-CN" sz="1100" dirty="0">
                <a:latin typeface="Helvetica" pitchFamily="2" charset="0"/>
              </a:rPr>
              <a:t>        </a:t>
            </a:r>
            <a:r>
              <a:rPr lang="en-US" altLang="zh-CN" sz="1100" dirty="0" err="1">
                <a:latin typeface="Helvetica" pitchFamily="2" charset="0"/>
              </a:rPr>
              <a:t>this.height</a:t>
            </a:r>
            <a:r>
              <a:rPr lang="en-US" altLang="zh-CN" sz="1100" dirty="0">
                <a:latin typeface="Helvetica" pitchFamily="2" charset="0"/>
              </a:rPr>
              <a:t>=height;</a:t>
            </a:r>
          </a:p>
          <a:p>
            <a:r>
              <a:rPr lang="en-US" altLang="zh-CN" sz="1100" dirty="0">
                <a:latin typeface="Helvetica" pitchFamily="2" charset="0"/>
              </a:rPr>
              <a:t>        </a:t>
            </a:r>
            <a:r>
              <a:rPr lang="en-US" altLang="zh-CN" sz="1100" dirty="0" err="1">
                <a:latin typeface="Helvetica" pitchFamily="2" charset="0"/>
              </a:rPr>
              <a:t>this.volume</a:t>
            </a:r>
            <a:r>
              <a:rPr lang="en-US" altLang="zh-CN" sz="1100" dirty="0">
                <a:latin typeface="Helvetica" pitchFamily="2" charset="0"/>
              </a:rPr>
              <a:t>= length* width* width;</a:t>
            </a:r>
          </a:p>
          <a:p>
            <a:r>
              <a:rPr lang="en-US" altLang="zh-CN" sz="1100" dirty="0">
                <a:latin typeface="Helvetica" pitchFamily="2" charset="0"/>
              </a:rPr>
              <a:t>        </a:t>
            </a:r>
            <a:r>
              <a:rPr lang="en-US" altLang="zh-CN" sz="1100" dirty="0" err="1">
                <a:latin typeface="Helvetica" pitchFamily="2" charset="0"/>
              </a:rPr>
              <a:t>this.voltage</a:t>
            </a:r>
            <a:r>
              <a:rPr lang="en-US" altLang="zh-CN" sz="1100" dirty="0">
                <a:latin typeface="Helvetica" pitchFamily="2" charset="0"/>
              </a:rPr>
              <a:t>=voltage;</a:t>
            </a:r>
          </a:p>
          <a:p>
            <a:r>
              <a:rPr lang="en-US" altLang="zh-CN" sz="1100" dirty="0">
                <a:latin typeface="Helvetica" pitchFamily="2" charset="0"/>
              </a:rPr>
              <a:t>      }</a:t>
            </a:r>
            <a:endParaRPr lang="en-US" altLang="zh-CN" sz="1100" dirty="0">
              <a:solidFill>
                <a:schemeClr val="accent3">
                  <a:lumMod val="50000"/>
                </a:schemeClr>
              </a:solidFill>
              <a:latin typeface="Helvetica" pitchFamily="2" charset="0"/>
            </a:endParaRPr>
          </a:p>
          <a:p>
            <a:r>
              <a:rPr lang="en-US" altLang="zh-CN" sz="1200" dirty="0">
                <a:latin typeface="Helvetica" pitchFamily="2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683322113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219D83FD-7A66-1D46-839F-9556EB5A42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221" y="1354291"/>
            <a:ext cx="3399588" cy="252028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4C58EAD3-0987-D54E-A065-69A12D2D8BA4}"/>
              </a:ext>
            </a:extLst>
          </p:cNvPr>
          <p:cNvSpPr/>
          <p:nvPr/>
        </p:nvSpPr>
        <p:spPr>
          <a:xfrm>
            <a:off x="395536" y="432048"/>
            <a:ext cx="44374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/>
            <a:r>
              <a:rPr lang="zh-CN" altLang="en-US" b="1" kern="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对象（</a:t>
            </a:r>
            <a:r>
              <a:rPr lang="en-US" altLang="zh-CN" b="1" kern="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object</a:t>
            </a:r>
            <a:r>
              <a:rPr lang="zh-CN" altLang="en-US" b="1" kern="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）与 类（</a:t>
            </a:r>
            <a:r>
              <a:rPr lang="en-US" altLang="zh-CN" b="1" kern="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b="1" kern="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A16C41D-C1D6-5B46-8C18-5FC26957C5CC}"/>
              </a:ext>
            </a:extLst>
          </p:cNvPr>
          <p:cNvSpPr txBox="1"/>
          <p:nvPr/>
        </p:nvSpPr>
        <p:spPr>
          <a:xfrm>
            <a:off x="1105338" y="4011910"/>
            <a:ext cx="1550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对象</a:t>
            </a:r>
            <a:r>
              <a:rPr kumimoji="1" lang="en-US" altLang="zh-CN" dirty="0"/>
              <a:t>object</a:t>
            </a:r>
            <a:endParaRPr kumimoji="1"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DFC0705-9503-4C4D-8402-93E21C45DF7F}"/>
              </a:ext>
            </a:extLst>
          </p:cNvPr>
          <p:cNvSpPr txBox="1"/>
          <p:nvPr/>
        </p:nvSpPr>
        <p:spPr>
          <a:xfrm>
            <a:off x="6300192" y="3925769"/>
            <a:ext cx="17059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类（</a:t>
            </a:r>
            <a:r>
              <a:rPr kumimoji="1" lang="en-US" altLang="zh-CN" dirty="0"/>
              <a:t>class</a:t>
            </a:r>
            <a:r>
              <a:rPr kumimoji="1" lang="zh-CN" altLang="en-US" dirty="0"/>
              <a:t>）</a:t>
            </a:r>
          </a:p>
        </p:txBody>
      </p:sp>
      <p:sp>
        <p:nvSpPr>
          <p:cNvPr id="3" name="虚尾箭头 2">
            <a:extLst>
              <a:ext uri="{FF2B5EF4-FFF2-40B4-BE49-F238E27FC236}">
                <a16:creationId xmlns:a16="http://schemas.microsoft.com/office/drawing/2014/main" id="{605A0FF9-B16A-E543-8CCB-CBA27694FABF}"/>
              </a:ext>
            </a:extLst>
          </p:cNvPr>
          <p:cNvSpPr/>
          <p:nvPr/>
        </p:nvSpPr>
        <p:spPr bwMode="auto">
          <a:xfrm>
            <a:off x="3864915" y="2286196"/>
            <a:ext cx="2003229" cy="576064"/>
          </a:xfrm>
          <a:prstGeom prst="striped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3410780-3961-8447-BAE2-7D3724660C50}"/>
              </a:ext>
            </a:extLst>
          </p:cNvPr>
          <p:cNvSpPr txBox="1"/>
          <p:nvPr/>
        </p:nvSpPr>
        <p:spPr>
          <a:xfrm>
            <a:off x="4042550" y="1707654"/>
            <a:ext cx="14141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抽象为类</a:t>
            </a:r>
          </a:p>
        </p:txBody>
      </p:sp>
      <p:graphicFrame>
        <p:nvGraphicFramePr>
          <p:cNvPr id="11" name="表格 11">
            <a:extLst>
              <a:ext uri="{FF2B5EF4-FFF2-40B4-BE49-F238E27FC236}">
                <a16:creationId xmlns:a16="http://schemas.microsoft.com/office/drawing/2014/main" id="{15C5EA54-740C-F549-8CB0-54C8B50DCF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9360660"/>
              </p:ext>
            </p:extLst>
          </p:nvPr>
        </p:nvGraphicFramePr>
        <p:xfrm>
          <a:off x="6156176" y="1217731"/>
          <a:ext cx="1755255" cy="2656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5255">
                  <a:extLst>
                    <a:ext uri="{9D8B030D-6E8A-4147-A177-3AD203B41FA5}">
                      <a16:colId xmlns:a16="http://schemas.microsoft.com/office/drawing/2014/main" val="25718313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鸟类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0871002"/>
                  </a:ext>
                </a:extLst>
              </a:tr>
              <a:tr h="453331">
                <a:tc>
                  <a:txBody>
                    <a:bodyPr/>
                    <a:lstStyle/>
                    <a:p>
                      <a:r>
                        <a:rPr lang="zh-CN" altLang="en-US" dirty="0"/>
                        <a:t>属性：</a:t>
                      </a:r>
                      <a:endParaRPr lang="en-US" altLang="zh-CN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dirty="0"/>
                        <a:t>名称</a:t>
                      </a:r>
                      <a:endParaRPr lang="en-US" altLang="zh-CN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dirty="0"/>
                        <a:t>颜色</a:t>
                      </a:r>
                      <a:endParaRPr lang="en-US" altLang="zh-CN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dirty="0"/>
                        <a:t>体型</a:t>
                      </a:r>
                      <a:endParaRPr lang="en-US" altLang="zh-C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90919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行为：</a:t>
                      </a:r>
                      <a:endParaRPr lang="en-US" altLang="zh-CN" dirty="0"/>
                    </a:p>
                    <a:p>
                      <a:pPr marL="285750" lvl="0" indent="-285750"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600" dirty="0"/>
                        <a:t>飞行</a:t>
                      </a:r>
                      <a:endParaRPr lang="en-US" altLang="zh-CN" sz="1600" dirty="0"/>
                    </a:p>
                    <a:p>
                      <a:pPr marL="285750" lvl="0" indent="-285750"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600" dirty="0"/>
                        <a:t>鸣叫</a:t>
                      </a:r>
                      <a:endParaRPr lang="en-US" altLang="zh-CN" sz="1600" dirty="0"/>
                    </a:p>
                    <a:p>
                      <a:pPr marL="285750" lvl="0" indent="-285750"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600" dirty="0"/>
                        <a:t>觅食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1978184"/>
                  </a:ext>
                </a:extLst>
              </a:tr>
            </a:tbl>
          </a:graphicData>
        </a:graphic>
      </p:graphicFrame>
      <p:sp>
        <p:nvSpPr>
          <p:cNvPr id="6" name="文本框 5">
            <a:extLst>
              <a:ext uri="{FF2B5EF4-FFF2-40B4-BE49-F238E27FC236}">
                <a16:creationId xmlns:a16="http://schemas.microsoft.com/office/drawing/2014/main" id="{6C7A1196-D4E3-F64C-9E8D-B12ACF556BF1}"/>
              </a:ext>
            </a:extLst>
          </p:cNvPr>
          <p:cNvSpPr txBox="1"/>
          <p:nvPr/>
        </p:nvSpPr>
        <p:spPr>
          <a:xfrm>
            <a:off x="4021714" y="2862260"/>
            <a:ext cx="15327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abstraction</a:t>
            </a:r>
            <a:endParaRPr kumimoji="1"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3FABA4E0-24B2-304F-9350-4346C1D399D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0313" y="1217731"/>
            <a:ext cx="1800332" cy="2656840"/>
          </a:xfrm>
          <a:prstGeom prst="rect">
            <a:avLst/>
          </a:prstGeom>
        </p:spPr>
      </p:pic>
      <p:cxnSp>
        <p:nvCxnSpPr>
          <p:cNvPr id="13" name="曲线连接符 12">
            <a:extLst>
              <a:ext uri="{FF2B5EF4-FFF2-40B4-BE49-F238E27FC236}">
                <a16:creationId xmlns:a16="http://schemas.microsoft.com/office/drawing/2014/main" id="{DE9A106F-DFA6-DC42-A7B5-FFFD9A30F006}"/>
              </a:ext>
            </a:extLst>
          </p:cNvPr>
          <p:cNvCxnSpPr>
            <a:stCxn id="7" idx="2"/>
            <a:endCxn id="2" idx="2"/>
          </p:cNvCxnSpPr>
          <p:nvPr/>
        </p:nvCxnSpPr>
        <p:spPr bwMode="auto">
          <a:xfrm rot="5400000">
            <a:off x="4473780" y="1794204"/>
            <a:ext cx="86141" cy="5272600"/>
          </a:xfrm>
          <a:prstGeom prst="curvedConnector3">
            <a:avLst>
              <a:gd name="adj1" fmla="val 557044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600C6043-C260-1F46-9DE6-F03EE1F1C8C8}"/>
              </a:ext>
            </a:extLst>
          </p:cNvPr>
          <p:cNvSpPr txBox="1"/>
          <p:nvPr/>
        </p:nvSpPr>
        <p:spPr>
          <a:xfrm>
            <a:off x="3498629" y="4743390"/>
            <a:ext cx="22669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rgbClr val="C00000"/>
                </a:solidFill>
              </a:rPr>
              <a:t>实例化 </a:t>
            </a:r>
            <a:r>
              <a:rPr lang="en-US" altLang="zh-CN" sz="2000" b="1" dirty="0">
                <a:solidFill>
                  <a:srgbClr val="C00000"/>
                </a:solidFill>
              </a:rPr>
              <a:t>Instantiate</a:t>
            </a:r>
            <a:r>
              <a:rPr lang="zh-CN" altLang="en-US" sz="2000" b="1" dirty="0">
                <a:solidFill>
                  <a:srgbClr val="C00000"/>
                </a:solidFill>
              </a:rPr>
              <a:t> </a:t>
            </a:r>
            <a:endParaRPr kumimoji="1" lang="zh-CN" altLang="en-US" sz="20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26673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0" y="0"/>
            <a:ext cx="5364088" cy="504000"/>
            <a:chOff x="0" y="0"/>
            <a:chExt cx="5364088" cy="504000"/>
          </a:xfrm>
        </p:grpSpPr>
        <p:sp>
          <p:nvSpPr>
            <p:cNvPr id="3" name="矩形 2"/>
            <p:cNvSpPr/>
            <p:nvPr/>
          </p:nvSpPr>
          <p:spPr>
            <a:xfrm>
              <a:off x="0" y="0"/>
              <a:ext cx="763957" cy="504000"/>
            </a:xfrm>
            <a:prstGeom prst="rect">
              <a:avLst/>
            </a:prstGeom>
            <a:solidFill>
              <a:srgbClr val="036E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4" name="矩形 3"/>
            <p:cNvSpPr/>
            <p:nvPr/>
          </p:nvSpPr>
          <p:spPr>
            <a:xfrm>
              <a:off x="993144" y="0"/>
              <a:ext cx="114593" cy="504000"/>
            </a:xfrm>
            <a:prstGeom prst="rect">
              <a:avLst/>
            </a:prstGeom>
            <a:solidFill>
              <a:srgbClr val="036E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1336924" y="51945"/>
              <a:ext cx="402716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indent="0">
                <a:buNone/>
              </a:pPr>
              <a:r>
                <a:rPr lang="zh-CN" altLang="en-US" sz="2000" b="1" dirty="0">
                  <a:ln w="0"/>
                  <a:latin typeface="微软雅黑" panose="020B0503020204020204" pitchFamily="34" charset="-122"/>
                  <a:ea typeface="微软雅黑" panose="020B0503020204020204" pitchFamily="34" charset="-122"/>
                </a:rPr>
                <a:t>构造方法</a:t>
              </a:r>
              <a:endParaRPr lang="en-US" altLang="zh-CN" sz="2000" b="1" dirty="0">
                <a:ln w="0"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9" name="矩形 8"/>
          <p:cNvSpPr/>
          <p:nvPr/>
        </p:nvSpPr>
        <p:spPr>
          <a:xfrm>
            <a:off x="683567" y="626773"/>
            <a:ext cx="3786901" cy="3965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lnSpc>
                <a:spcPct val="120000"/>
              </a:lnSpc>
            </a:pPr>
            <a:r>
              <a:rPr lang="zh-CN" altLang="en-US" sz="1800" b="1" dirty="0">
                <a:solidFill>
                  <a:schemeClr val="hlin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无参数的构造方法</a:t>
            </a:r>
            <a:r>
              <a:rPr lang="en-US" altLang="zh-CN" sz="1800" b="1" dirty="0">
                <a:solidFill>
                  <a:schemeClr val="hlin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en-US" sz="1800" b="1" dirty="0">
                <a:solidFill>
                  <a:schemeClr val="hlin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默认构造函数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941D5E8-6CAB-4A46-97BD-B25EE35ABFDB}"/>
              </a:ext>
            </a:extLst>
          </p:cNvPr>
          <p:cNvSpPr txBox="1"/>
          <p:nvPr/>
        </p:nvSpPr>
        <p:spPr>
          <a:xfrm>
            <a:off x="221996" y="1275606"/>
            <a:ext cx="4350004" cy="28931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rgbClr val="FF0000"/>
                </a:solidFill>
                <a:latin typeface="Helvetica" pitchFamily="2" charset="0"/>
              </a:rPr>
              <a:t>public</a:t>
            </a:r>
            <a:r>
              <a:rPr lang="en-US" altLang="zh-CN" sz="1400" dirty="0">
                <a:latin typeface="Helvetica" pitchFamily="2" charset="0"/>
              </a:rPr>
              <a:t> </a:t>
            </a:r>
            <a:r>
              <a:rPr lang="en-US" altLang="zh-CN" sz="1400" dirty="0">
                <a:solidFill>
                  <a:srgbClr val="2D499E"/>
                </a:solidFill>
                <a:latin typeface="Helvetica" pitchFamily="2" charset="0"/>
              </a:rPr>
              <a:t>class</a:t>
            </a:r>
            <a:r>
              <a:rPr lang="en-US" altLang="zh-CN" sz="1400" dirty="0">
                <a:latin typeface="Helvetica" pitchFamily="2" charset="0"/>
              </a:rPr>
              <a:t> </a:t>
            </a:r>
            <a:r>
              <a:rPr lang="en-US" altLang="zh-CN" sz="1400" dirty="0" err="1">
                <a:latin typeface="Helvetica" pitchFamily="2" charset="0"/>
              </a:rPr>
              <a:t>ElectricOven</a:t>
            </a:r>
            <a:r>
              <a:rPr lang="en-US" altLang="zh-CN" sz="1400" dirty="0">
                <a:latin typeface="Helvetica" pitchFamily="2" charset="0"/>
              </a:rPr>
              <a:t>{</a:t>
            </a:r>
          </a:p>
          <a:p>
            <a:r>
              <a:rPr lang="zh-CN" altLang="en-US" sz="1400" dirty="0">
                <a:solidFill>
                  <a:schemeClr val="accent3">
                    <a:lumMod val="50000"/>
                  </a:schemeClr>
                </a:solidFill>
                <a:latin typeface="Helvetica" pitchFamily="2" charset="0"/>
              </a:rPr>
              <a:t>   </a:t>
            </a:r>
            <a:r>
              <a:rPr lang="en-US" altLang="zh-CN" sz="1400" dirty="0">
                <a:solidFill>
                  <a:schemeClr val="accent3">
                    <a:lumMod val="50000"/>
                  </a:schemeClr>
                </a:solidFill>
                <a:latin typeface="Helvetica" pitchFamily="2" charset="0"/>
              </a:rPr>
              <a:t>    public</a:t>
            </a:r>
            <a:r>
              <a:rPr lang="zh-CN" altLang="en-US" sz="1400" dirty="0">
                <a:solidFill>
                  <a:schemeClr val="accent3">
                    <a:lumMod val="50000"/>
                  </a:schemeClr>
                </a:solidFill>
                <a:latin typeface="Helvetica" pitchFamily="2" charset="0"/>
              </a:rPr>
              <a:t> </a:t>
            </a:r>
            <a:r>
              <a:rPr lang="en-US" altLang="zh-CN" sz="1400" dirty="0">
                <a:solidFill>
                  <a:schemeClr val="accent3">
                    <a:lumMod val="50000"/>
                  </a:schemeClr>
                </a:solidFill>
                <a:latin typeface="Helvetica" pitchFamily="2" charset="0"/>
              </a:rPr>
              <a:t>String brand; //</a:t>
            </a:r>
            <a:r>
              <a:rPr lang="zh-CN" altLang="en-US" sz="1400" dirty="0">
                <a:solidFill>
                  <a:schemeClr val="accent3">
                    <a:lumMod val="50000"/>
                  </a:schemeClr>
                </a:solidFill>
                <a:latin typeface="Helvetica" pitchFamily="2" charset="0"/>
              </a:rPr>
              <a:t>品牌</a:t>
            </a:r>
            <a:endParaRPr lang="en-US" altLang="zh-CN" sz="1400" dirty="0">
              <a:solidFill>
                <a:schemeClr val="accent3">
                  <a:lumMod val="50000"/>
                </a:schemeClr>
              </a:solidFill>
              <a:latin typeface="Helvetica" pitchFamily="2" charset="0"/>
            </a:endParaRPr>
          </a:p>
          <a:p>
            <a:r>
              <a:rPr lang="en-US" altLang="zh-CN" sz="1400" dirty="0">
                <a:solidFill>
                  <a:schemeClr val="accent3">
                    <a:lumMod val="50000"/>
                  </a:schemeClr>
                </a:solidFill>
                <a:latin typeface="Helvetica" pitchFamily="2" charset="0"/>
              </a:rPr>
              <a:t>       public int length=600;</a:t>
            </a:r>
            <a:r>
              <a:rPr lang="zh-CN" altLang="en-US" sz="1400" dirty="0">
                <a:solidFill>
                  <a:schemeClr val="accent3">
                    <a:lumMod val="50000"/>
                  </a:schemeClr>
                </a:solidFill>
                <a:latin typeface="Helvetica" pitchFamily="2" charset="0"/>
              </a:rPr>
              <a:t> </a:t>
            </a:r>
            <a:r>
              <a:rPr lang="en-US" altLang="zh-CN" sz="1400" dirty="0">
                <a:solidFill>
                  <a:schemeClr val="accent3">
                    <a:lumMod val="50000"/>
                  </a:schemeClr>
                </a:solidFill>
                <a:latin typeface="Helvetica" pitchFamily="2" charset="0"/>
              </a:rPr>
              <a:t>//</a:t>
            </a:r>
            <a:r>
              <a:rPr lang="zh-CN" altLang="en-US" sz="1400" dirty="0">
                <a:solidFill>
                  <a:schemeClr val="accent3">
                    <a:lumMod val="50000"/>
                  </a:schemeClr>
                </a:solidFill>
                <a:latin typeface="Helvetica" pitchFamily="2" charset="0"/>
              </a:rPr>
              <a:t> 长 </a:t>
            </a:r>
            <a:r>
              <a:rPr lang="en-US" altLang="zh-CN" sz="1400" dirty="0">
                <a:solidFill>
                  <a:schemeClr val="accent3">
                    <a:lumMod val="50000"/>
                  </a:schemeClr>
                </a:solidFill>
                <a:latin typeface="Helvetica" pitchFamily="2" charset="0"/>
              </a:rPr>
              <a:t>mm</a:t>
            </a:r>
          </a:p>
          <a:p>
            <a:r>
              <a:rPr lang="en-US" altLang="zh-CN" sz="1400" dirty="0">
                <a:solidFill>
                  <a:schemeClr val="accent3">
                    <a:lumMod val="50000"/>
                  </a:schemeClr>
                </a:solidFill>
                <a:latin typeface="Helvetica" pitchFamily="2" charset="0"/>
              </a:rPr>
              <a:t>       public int width=400;</a:t>
            </a:r>
            <a:r>
              <a:rPr lang="zh-CN" altLang="en-US" sz="1400" dirty="0">
                <a:solidFill>
                  <a:schemeClr val="accent3">
                    <a:lumMod val="50000"/>
                  </a:schemeClr>
                </a:solidFill>
                <a:latin typeface="Helvetica" pitchFamily="2" charset="0"/>
              </a:rPr>
              <a:t> </a:t>
            </a:r>
            <a:r>
              <a:rPr lang="en-US" altLang="zh-CN" sz="1400" dirty="0">
                <a:solidFill>
                  <a:schemeClr val="accent3">
                    <a:lumMod val="50000"/>
                  </a:schemeClr>
                </a:solidFill>
                <a:latin typeface="Helvetica" pitchFamily="2" charset="0"/>
              </a:rPr>
              <a:t>//</a:t>
            </a:r>
            <a:r>
              <a:rPr lang="zh-CN" altLang="en-US" sz="1400" dirty="0">
                <a:solidFill>
                  <a:schemeClr val="accent3">
                    <a:lumMod val="50000"/>
                  </a:schemeClr>
                </a:solidFill>
                <a:latin typeface="Helvetica" pitchFamily="2" charset="0"/>
              </a:rPr>
              <a:t> 宽</a:t>
            </a:r>
            <a:r>
              <a:rPr lang="en-US" altLang="zh-CN" sz="1400" dirty="0">
                <a:solidFill>
                  <a:schemeClr val="accent3">
                    <a:lumMod val="50000"/>
                  </a:schemeClr>
                </a:solidFill>
                <a:latin typeface="Helvetica" pitchFamily="2" charset="0"/>
              </a:rPr>
              <a:t> mm</a:t>
            </a:r>
          </a:p>
          <a:p>
            <a:r>
              <a:rPr lang="en-US" altLang="zh-CN" sz="1400" dirty="0">
                <a:solidFill>
                  <a:schemeClr val="accent3">
                    <a:lumMod val="50000"/>
                  </a:schemeClr>
                </a:solidFill>
                <a:latin typeface="Helvetica" pitchFamily="2" charset="0"/>
              </a:rPr>
              <a:t>       public int height=450;</a:t>
            </a:r>
            <a:r>
              <a:rPr lang="zh-CN" altLang="en-US" sz="1400" dirty="0">
                <a:solidFill>
                  <a:schemeClr val="accent3">
                    <a:lumMod val="50000"/>
                  </a:schemeClr>
                </a:solidFill>
                <a:latin typeface="Helvetica" pitchFamily="2" charset="0"/>
              </a:rPr>
              <a:t> </a:t>
            </a:r>
            <a:r>
              <a:rPr lang="en-US" altLang="zh-CN" sz="1400" dirty="0">
                <a:solidFill>
                  <a:schemeClr val="accent3">
                    <a:lumMod val="50000"/>
                  </a:schemeClr>
                </a:solidFill>
                <a:latin typeface="Helvetica" pitchFamily="2" charset="0"/>
              </a:rPr>
              <a:t>//</a:t>
            </a:r>
            <a:r>
              <a:rPr lang="zh-CN" altLang="en-US" sz="1400" dirty="0">
                <a:solidFill>
                  <a:schemeClr val="accent3">
                    <a:lumMod val="50000"/>
                  </a:schemeClr>
                </a:solidFill>
                <a:latin typeface="Helvetica" pitchFamily="2" charset="0"/>
              </a:rPr>
              <a:t> 高</a:t>
            </a:r>
            <a:r>
              <a:rPr lang="en-US" altLang="zh-CN" sz="1400" dirty="0">
                <a:solidFill>
                  <a:schemeClr val="accent3">
                    <a:lumMod val="50000"/>
                  </a:schemeClr>
                </a:solidFill>
                <a:latin typeface="Helvetica" pitchFamily="2" charset="0"/>
              </a:rPr>
              <a:t> mm</a:t>
            </a:r>
          </a:p>
          <a:p>
            <a:r>
              <a:rPr lang="en-US" altLang="zh-CN" sz="1400" dirty="0">
                <a:solidFill>
                  <a:schemeClr val="accent3">
                    <a:lumMod val="50000"/>
                  </a:schemeClr>
                </a:solidFill>
                <a:latin typeface="Helvetica" pitchFamily="2" charset="0"/>
              </a:rPr>
              <a:t>       private int volume= length</a:t>
            </a:r>
            <a:r>
              <a:rPr lang="zh-CN" altLang="en-US" sz="1400" dirty="0">
                <a:solidFill>
                  <a:schemeClr val="accent3">
                    <a:lumMod val="50000"/>
                  </a:schemeClr>
                </a:solidFill>
                <a:latin typeface="Helvetica" pitchFamily="2" charset="0"/>
              </a:rPr>
              <a:t>*</a:t>
            </a:r>
            <a:r>
              <a:rPr lang="en-US" altLang="zh-CN" sz="1400" dirty="0">
                <a:solidFill>
                  <a:schemeClr val="accent3">
                    <a:lumMod val="50000"/>
                  </a:schemeClr>
                </a:solidFill>
                <a:latin typeface="Helvetica" pitchFamily="2" charset="0"/>
              </a:rPr>
              <a:t> width</a:t>
            </a:r>
            <a:r>
              <a:rPr lang="zh-CN" altLang="en-US" sz="1400" dirty="0">
                <a:solidFill>
                  <a:schemeClr val="accent3">
                    <a:lumMod val="50000"/>
                  </a:schemeClr>
                </a:solidFill>
                <a:latin typeface="Helvetica" pitchFamily="2" charset="0"/>
              </a:rPr>
              <a:t>*</a:t>
            </a:r>
            <a:r>
              <a:rPr lang="en-US" altLang="zh-CN" sz="1400" dirty="0">
                <a:solidFill>
                  <a:schemeClr val="accent3">
                    <a:lumMod val="50000"/>
                  </a:schemeClr>
                </a:solidFill>
                <a:latin typeface="Helvetica" pitchFamily="2" charset="0"/>
              </a:rPr>
              <a:t> height;</a:t>
            </a:r>
            <a:r>
              <a:rPr lang="zh-CN" altLang="en-US" sz="1400" dirty="0">
                <a:solidFill>
                  <a:schemeClr val="accent3">
                    <a:lumMod val="50000"/>
                  </a:schemeClr>
                </a:solidFill>
                <a:latin typeface="Helvetica" pitchFamily="2" charset="0"/>
              </a:rPr>
              <a:t> </a:t>
            </a:r>
            <a:r>
              <a:rPr lang="en-US" altLang="zh-CN" sz="1400" dirty="0">
                <a:solidFill>
                  <a:schemeClr val="accent3">
                    <a:lumMod val="50000"/>
                  </a:schemeClr>
                </a:solidFill>
                <a:latin typeface="Helvetica" pitchFamily="2" charset="0"/>
              </a:rPr>
              <a:t>//</a:t>
            </a:r>
            <a:r>
              <a:rPr lang="zh-CN" altLang="en-US" sz="1400" dirty="0">
                <a:solidFill>
                  <a:schemeClr val="accent3">
                    <a:lumMod val="50000"/>
                  </a:schemeClr>
                </a:solidFill>
                <a:latin typeface="Helvetica" pitchFamily="2" charset="0"/>
              </a:rPr>
              <a:t> 体积</a:t>
            </a:r>
            <a:endParaRPr lang="en-US" altLang="zh-CN" sz="1400" dirty="0">
              <a:solidFill>
                <a:schemeClr val="accent3">
                  <a:lumMod val="50000"/>
                </a:schemeClr>
              </a:solidFill>
              <a:latin typeface="Helvetica" pitchFamily="2" charset="0"/>
            </a:endParaRPr>
          </a:p>
          <a:p>
            <a:r>
              <a:rPr lang="zh-CN" altLang="en-US" sz="1400" dirty="0">
                <a:solidFill>
                  <a:schemeClr val="accent3">
                    <a:lumMod val="50000"/>
                  </a:schemeClr>
                </a:solidFill>
                <a:latin typeface="Helvetica" pitchFamily="2" charset="0"/>
              </a:rPr>
              <a:t>       </a:t>
            </a:r>
            <a:r>
              <a:rPr lang="en-US" altLang="zh-CN" sz="1400" dirty="0">
                <a:solidFill>
                  <a:schemeClr val="accent3">
                    <a:lumMod val="50000"/>
                  </a:schemeClr>
                </a:solidFill>
                <a:latin typeface="Helvetica" pitchFamily="2" charset="0"/>
              </a:rPr>
              <a:t>protected int voltage; //</a:t>
            </a:r>
            <a:r>
              <a:rPr lang="zh-CN" altLang="en-US" sz="1400" dirty="0">
                <a:solidFill>
                  <a:schemeClr val="accent3">
                    <a:lumMod val="50000"/>
                  </a:schemeClr>
                </a:solidFill>
                <a:latin typeface="Helvetica" pitchFamily="2" charset="0"/>
              </a:rPr>
              <a:t>工作电压</a:t>
            </a:r>
            <a:endParaRPr lang="en-US" altLang="zh-CN" sz="1400" dirty="0">
              <a:solidFill>
                <a:schemeClr val="accent3">
                  <a:lumMod val="50000"/>
                </a:schemeClr>
              </a:solidFill>
              <a:latin typeface="Helvetica" pitchFamily="2" charset="0"/>
            </a:endParaRPr>
          </a:p>
          <a:p>
            <a:endParaRPr lang="en-US" altLang="zh-CN" sz="1400" dirty="0">
              <a:latin typeface="Helvetica" pitchFamily="2" charset="0"/>
            </a:endParaRPr>
          </a:p>
          <a:p>
            <a:r>
              <a:rPr lang="zh-CN" altLang="en-US" sz="1400" dirty="0">
                <a:latin typeface="Helvetica" pitchFamily="2" charset="0"/>
              </a:rPr>
              <a:t>       </a:t>
            </a:r>
            <a:r>
              <a:rPr lang="en-US" altLang="zh-CN" sz="1400" dirty="0">
                <a:latin typeface="Helvetica" pitchFamily="2" charset="0"/>
              </a:rPr>
              <a:t>public </a:t>
            </a:r>
            <a:r>
              <a:rPr lang="en-US" altLang="zh-CN" sz="1400" b="1" dirty="0" err="1">
                <a:solidFill>
                  <a:srgbClr val="2230FF"/>
                </a:solidFill>
                <a:latin typeface="Helvetica" pitchFamily="2" charset="0"/>
              </a:rPr>
              <a:t>ElectricOven</a:t>
            </a:r>
            <a:r>
              <a:rPr lang="en-US" altLang="zh-CN" sz="1400" dirty="0">
                <a:latin typeface="Helvetica" pitchFamily="2" charset="0"/>
              </a:rPr>
              <a:t>(){</a:t>
            </a:r>
          </a:p>
          <a:p>
            <a:r>
              <a:rPr lang="en-US" altLang="zh-CN" sz="1400" dirty="0">
                <a:latin typeface="Helvetica" pitchFamily="2" charset="0"/>
              </a:rPr>
              <a:t>         </a:t>
            </a:r>
            <a:r>
              <a:rPr lang="en-US" altLang="zh-CN" sz="1400" dirty="0" err="1">
                <a:latin typeface="Helvetica" pitchFamily="2" charset="0"/>
              </a:rPr>
              <a:t>this.brand</a:t>
            </a:r>
            <a:r>
              <a:rPr lang="en-US" altLang="zh-CN" sz="1400" dirty="0">
                <a:latin typeface="Helvetica" pitchFamily="2" charset="0"/>
              </a:rPr>
              <a:t>="</a:t>
            </a:r>
            <a:r>
              <a:rPr lang="zh-CN" altLang="en-US" sz="1400" dirty="0">
                <a:latin typeface="Helvetica" pitchFamily="2" charset="0"/>
              </a:rPr>
              <a:t>待贴牌</a:t>
            </a:r>
            <a:r>
              <a:rPr lang="en-US" altLang="zh-CN" sz="1400" dirty="0">
                <a:latin typeface="Helvetica" pitchFamily="2" charset="0"/>
              </a:rPr>
              <a:t>";</a:t>
            </a:r>
          </a:p>
          <a:p>
            <a:r>
              <a:rPr lang="en-US" altLang="zh-CN" sz="1400" dirty="0">
                <a:latin typeface="Helvetica" pitchFamily="2" charset="0"/>
              </a:rPr>
              <a:t>         </a:t>
            </a:r>
            <a:r>
              <a:rPr lang="en-US" altLang="zh-CN" sz="1400" dirty="0" err="1">
                <a:latin typeface="Helvetica" pitchFamily="2" charset="0"/>
              </a:rPr>
              <a:t>this.voltage</a:t>
            </a:r>
            <a:r>
              <a:rPr lang="en-US" altLang="zh-CN" sz="1400" dirty="0">
                <a:latin typeface="Helvetica" pitchFamily="2" charset="0"/>
              </a:rPr>
              <a:t>=220;</a:t>
            </a:r>
          </a:p>
          <a:p>
            <a:r>
              <a:rPr lang="en-US" altLang="zh-CN" sz="1400" dirty="0">
                <a:latin typeface="Helvetica" pitchFamily="2" charset="0"/>
              </a:rPr>
              <a:t>       }</a:t>
            </a:r>
          </a:p>
          <a:p>
            <a:r>
              <a:rPr lang="en-US" altLang="zh-CN" sz="1400" dirty="0">
                <a:latin typeface="Helvetica" pitchFamily="2" charset="0"/>
              </a:rPr>
              <a:t>}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4D9A373A-E8DB-CE47-B4DE-18496FF1EDF7}"/>
              </a:ext>
            </a:extLst>
          </p:cNvPr>
          <p:cNvSpPr/>
          <p:nvPr/>
        </p:nvSpPr>
        <p:spPr>
          <a:xfrm>
            <a:off x="4673532" y="1275606"/>
            <a:ext cx="4470468" cy="220368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 eaLnBrk="1" hangingPunct="1">
              <a:lnSpc>
                <a:spcPct val="120000"/>
              </a:lnSpc>
              <a:buFontTx/>
              <a:buNone/>
            </a:pPr>
            <a:r>
              <a:rPr lang="zh-CN" altLang="en-US" sz="1400" dirty="0">
                <a:latin typeface="Helvetica" pitchFamily="2" charset="0"/>
                <a:ea typeface="微软雅黑" panose="020B0503020204020204" pitchFamily="34" charset="-122"/>
              </a:rPr>
              <a:t>例：</a:t>
            </a:r>
            <a:endParaRPr lang="en-US" altLang="zh-CN" sz="1400" dirty="0">
              <a:latin typeface="Helvetica" pitchFamily="2" charset="0"/>
              <a:ea typeface="微软雅黑" panose="020B0503020204020204" pitchFamily="34" charset="-122"/>
            </a:endParaRPr>
          </a:p>
          <a:p>
            <a:pPr eaLnBrk="1" hangingPunct="1">
              <a:lnSpc>
                <a:spcPct val="120000"/>
              </a:lnSpc>
              <a:buFontTx/>
              <a:buNone/>
            </a:pPr>
            <a:r>
              <a:rPr lang="en-US" altLang="zh-CN" sz="1400" dirty="0">
                <a:latin typeface="Helvetica" pitchFamily="2" charset="0"/>
                <a:ea typeface="微软雅黑" panose="020B0503020204020204" pitchFamily="34" charset="-122"/>
              </a:rPr>
              <a:t>public</a:t>
            </a:r>
            <a:r>
              <a:rPr lang="zh-CN" altLang="en-US" sz="1400" dirty="0">
                <a:latin typeface="Helvetica" pitchFamily="2" charset="0"/>
                <a:ea typeface="微软雅黑" panose="020B0503020204020204" pitchFamily="34" charset="-122"/>
              </a:rPr>
              <a:t> </a:t>
            </a:r>
            <a:r>
              <a:rPr lang="en-US" altLang="zh-CN" sz="1400" dirty="0">
                <a:latin typeface="Helvetica" pitchFamily="2" charset="0"/>
                <a:ea typeface="微软雅黑" panose="020B0503020204020204" pitchFamily="34" charset="-122"/>
              </a:rPr>
              <a:t>class</a:t>
            </a:r>
            <a:r>
              <a:rPr lang="zh-CN" altLang="en-US" sz="1400" dirty="0">
                <a:latin typeface="Helvetica" pitchFamily="2" charset="0"/>
                <a:ea typeface="微软雅黑" panose="020B0503020204020204" pitchFamily="34" charset="-122"/>
              </a:rPr>
              <a:t> </a:t>
            </a:r>
            <a:r>
              <a:rPr lang="en-US" altLang="zh-CN" sz="1400" dirty="0">
                <a:latin typeface="Helvetica" pitchFamily="2" charset="0"/>
              </a:rPr>
              <a:t>kitchen</a:t>
            </a:r>
            <a:r>
              <a:rPr lang="zh-CN" altLang="en-US" sz="1400" dirty="0">
                <a:latin typeface="Helvetica" pitchFamily="2" charset="0"/>
                <a:ea typeface="微软雅黑" panose="020B0503020204020204" pitchFamily="34" charset="-122"/>
              </a:rPr>
              <a:t> </a:t>
            </a:r>
            <a:r>
              <a:rPr lang="en-US" altLang="zh-CN" sz="1400" dirty="0">
                <a:latin typeface="Helvetica" pitchFamily="2" charset="0"/>
                <a:ea typeface="微软雅黑" panose="020B0503020204020204" pitchFamily="34" charset="-122"/>
              </a:rPr>
              <a:t>{</a:t>
            </a:r>
          </a:p>
          <a:p>
            <a:pPr lvl="1">
              <a:lnSpc>
                <a:spcPct val="120000"/>
              </a:lnSpc>
            </a:pPr>
            <a:r>
              <a:rPr lang="en-US" altLang="zh-CN" sz="1400" dirty="0">
                <a:latin typeface="Helvetica" pitchFamily="2" charset="0"/>
                <a:ea typeface="微软雅黑" panose="020B0503020204020204" pitchFamily="34" charset="-122"/>
              </a:rPr>
              <a:t>  public void setup(){</a:t>
            </a:r>
          </a:p>
          <a:p>
            <a:pPr lvl="1">
              <a:lnSpc>
                <a:spcPct val="120000"/>
              </a:lnSpc>
            </a:pPr>
            <a:r>
              <a:rPr lang="zh-CN" altLang="en-US" sz="1400" dirty="0">
                <a:latin typeface="Helvetica" pitchFamily="2" charset="0"/>
                <a:ea typeface="微软雅黑" panose="020B0503020204020204" pitchFamily="34" charset="-122"/>
              </a:rPr>
              <a:t>    </a:t>
            </a:r>
            <a:r>
              <a:rPr lang="en-US" altLang="zh-CN" sz="1400" dirty="0">
                <a:latin typeface="Helvetica" pitchFamily="2" charset="0"/>
                <a:ea typeface="微软雅黑" panose="020B0503020204020204" pitchFamily="34" charset="-122"/>
              </a:rPr>
              <a:t> </a:t>
            </a:r>
            <a:r>
              <a:rPr lang="en-US" altLang="zh-CN" sz="1400" dirty="0" err="1">
                <a:latin typeface="Helvetica" pitchFamily="2" charset="0"/>
              </a:rPr>
              <a:t>ElectricOven</a:t>
            </a:r>
            <a:r>
              <a:rPr lang="en-US" altLang="zh-CN" sz="1400" dirty="0">
                <a:latin typeface="Helvetica" pitchFamily="2" charset="0"/>
              </a:rPr>
              <a:t> </a:t>
            </a:r>
            <a:r>
              <a:rPr lang="en-US" altLang="zh-CN" sz="1400" dirty="0" err="1">
                <a:latin typeface="Helvetica" pitchFamily="2" charset="0"/>
              </a:rPr>
              <a:t>mo</a:t>
            </a:r>
            <a:r>
              <a:rPr lang="zh-CN" altLang="en-US" sz="1400" dirty="0">
                <a:latin typeface="Helvetica" pitchFamily="2" charset="0"/>
              </a:rPr>
              <a:t> </a:t>
            </a:r>
            <a:r>
              <a:rPr lang="en-US" altLang="zh-CN" sz="1400" dirty="0">
                <a:latin typeface="Helvetica" pitchFamily="2" charset="0"/>
              </a:rPr>
              <a:t>=</a:t>
            </a:r>
            <a:r>
              <a:rPr lang="zh-CN" altLang="en-US" sz="1400" dirty="0">
                <a:latin typeface="Helvetica" pitchFamily="2" charset="0"/>
              </a:rPr>
              <a:t> </a:t>
            </a:r>
            <a:r>
              <a:rPr lang="en-US" altLang="zh-CN" sz="1400" dirty="0">
                <a:latin typeface="Helvetica" pitchFamily="2" charset="0"/>
              </a:rPr>
              <a:t>new </a:t>
            </a:r>
            <a:r>
              <a:rPr lang="en-US" altLang="zh-CN" sz="1400" dirty="0" err="1">
                <a:latin typeface="Helvetica" pitchFamily="2" charset="0"/>
              </a:rPr>
              <a:t>ElectricOven</a:t>
            </a:r>
            <a:r>
              <a:rPr lang="en-US" altLang="zh-CN" sz="1400" dirty="0">
                <a:latin typeface="Helvetica" pitchFamily="2" charset="0"/>
              </a:rPr>
              <a:t>();</a:t>
            </a:r>
          </a:p>
          <a:p>
            <a:r>
              <a:rPr lang="en-US" altLang="zh-CN" sz="1400" dirty="0">
                <a:latin typeface="Helvetica" pitchFamily="2" charset="0"/>
              </a:rPr>
              <a:t>               </a:t>
            </a:r>
            <a:r>
              <a:rPr lang="en-US" altLang="zh-CN" sz="1400" dirty="0" err="1">
                <a:latin typeface="Helvetica" pitchFamily="2" charset="0"/>
              </a:rPr>
              <a:t>System.out.println</a:t>
            </a:r>
            <a:r>
              <a:rPr lang="en-US" altLang="zh-CN" sz="1400" dirty="0">
                <a:latin typeface="Helvetica" pitchFamily="2" charset="0"/>
              </a:rPr>
              <a:t>(“brand =”+ mo. brand);</a:t>
            </a:r>
          </a:p>
          <a:p>
            <a:r>
              <a:rPr lang="en-US" altLang="zh-CN" sz="1400" dirty="0">
                <a:solidFill>
                  <a:srgbClr val="00B050"/>
                </a:solidFill>
                <a:latin typeface="Helvetica" pitchFamily="2" charset="0"/>
              </a:rPr>
              <a:t>               </a:t>
            </a:r>
            <a:r>
              <a:rPr lang="en-US" altLang="zh-CN" sz="1400" dirty="0" err="1">
                <a:latin typeface="Helvetica" pitchFamily="2" charset="0"/>
              </a:rPr>
              <a:t>System.out.println</a:t>
            </a:r>
            <a:r>
              <a:rPr lang="en-US" altLang="zh-CN" sz="1400" dirty="0">
                <a:latin typeface="Helvetica" pitchFamily="2" charset="0"/>
              </a:rPr>
              <a:t>(“voltage =”+ mo. voltage); </a:t>
            </a:r>
          </a:p>
          <a:p>
            <a:r>
              <a:rPr lang="en-US" altLang="zh-CN" sz="1400" dirty="0">
                <a:solidFill>
                  <a:srgbClr val="00B050"/>
                </a:solidFill>
                <a:latin typeface="Helvetica" pitchFamily="2" charset="0"/>
              </a:rPr>
              <a:t>               </a:t>
            </a:r>
            <a:r>
              <a:rPr lang="en-US" altLang="zh-CN" sz="1400" dirty="0">
                <a:solidFill>
                  <a:schemeClr val="tx2"/>
                </a:solidFill>
                <a:latin typeface="Helvetica" pitchFamily="2" charset="0"/>
              </a:rPr>
              <a:t>….</a:t>
            </a:r>
          </a:p>
          <a:p>
            <a:pPr lvl="1"/>
            <a:r>
              <a:rPr lang="en-US" altLang="zh-CN" sz="1400" dirty="0">
                <a:latin typeface="Helvetica" pitchFamily="2" charset="0"/>
              </a:rPr>
              <a:t>    }</a:t>
            </a:r>
          </a:p>
          <a:p>
            <a:r>
              <a:rPr lang="en-US" altLang="zh-CN" sz="1400" dirty="0">
                <a:latin typeface="Helvetica" pitchFamily="2" charset="0"/>
              </a:rPr>
              <a:t>}</a:t>
            </a:r>
          </a:p>
        </p:txBody>
      </p:sp>
      <p:cxnSp>
        <p:nvCxnSpPr>
          <p:cNvPr id="16" name="曲线连接符 15">
            <a:extLst>
              <a:ext uri="{FF2B5EF4-FFF2-40B4-BE49-F238E27FC236}">
                <a16:creationId xmlns:a16="http://schemas.microsoft.com/office/drawing/2014/main" id="{F04B3688-C513-C342-B74B-4EDAA736C963}"/>
              </a:ext>
            </a:extLst>
          </p:cNvPr>
          <p:cNvCxnSpPr/>
          <p:nvPr/>
        </p:nvCxnSpPr>
        <p:spPr bwMode="auto">
          <a:xfrm rot="10800000" flipV="1">
            <a:off x="1979712" y="2283718"/>
            <a:ext cx="5976664" cy="792088"/>
          </a:xfrm>
          <a:prstGeom prst="curvedConnector3">
            <a:avLst>
              <a:gd name="adj1" fmla="val 63373"/>
            </a:avLst>
          </a:prstGeom>
          <a:solidFill>
            <a:schemeClr val="accent1"/>
          </a:solidFill>
          <a:ln w="28575" cap="flat" cmpd="sng" algn="ctr">
            <a:solidFill>
              <a:srgbClr val="CC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E03AF8D7-9044-0C4C-8418-297AD61F5543}"/>
              </a:ext>
            </a:extLst>
          </p:cNvPr>
          <p:cNvSpPr txBox="1"/>
          <p:nvPr/>
        </p:nvSpPr>
        <p:spPr>
          <a:xfrm>
            <a:off x="4968044" y="3867894"/>
            <a:ext cx="3877985" cy="8309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kumimoji="1" lang="zh-CN" altLang="en-US" dirty="0"/>
              <a:t>构造函数在对象被创建时，</a:t>
            </a:r>
            <a:endParaRPr kumimoji="1" lang="en-US" altLang="zh-CN" dirty="0"/>
          </a:p>
          <a:p>
            <a:r>
              <a:rPr kumimoji="1" lang="zh-CN" altLang="en-US" dirty="0"/>
              <a:t>在内部</a:t>
            </a:r>
            <a:r>
              <a:rPr lang="zh-CN" altLang="en-US" dirty="0"/>
              <a:t>同时被</a:t>
            </a:r>
            <a:r>
              <a:rPr kumimoji="1" lang="zh-CN" altLang="en-US" dirty="0"/>
              <a:t>调用。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D51BF14-5948-7D4D-B88A-271B24093671}"/>
              </a:ext>
            </a:extLst>
          </p:cNvPr>
          <p:cNvSpPr txBox="1"/>
          <p:nvPr/>
        </p:nvSpPr>
        <p:spPr>
          <a:xfrm>
            <a:off x="2627784" y="3075807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9523916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8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0" y="0"/>
            <a:ext cx="5364088" cy="504000"/>
            <a:chOff x="0" y="0"/>
            <a:chExt cx="5364088" cy="504000"/>
          </a:xfrm>
        </p:grpSpPr>
        <p:sp>
          <p:nvSpPr>
            <p:cNvPr id="3" name="矩形 2"/>
            <p:cNvSpPr/>
            <p:nvPr/>
          </p:nvSpPr>
          <p:spPr>
            <a:xfrm>
              <a:off x="0" y="0"/>
              <a:ext cx="763957" cy="504000"/>
            </a:xfrm>
            <a:prstGeom prst="rect">
              <a:avLst/>
            </a:prstGeom>
            <a:solidFill>
              <a:srgbClr val="036E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4" name="矩形 3"/>
            <p:cNvSpPr/>
            <p:nvPr/>
          </p:nvSpPr>
          <p:spPr>
            <a:xfrm>
              <a:off x="993144" y="0"/>
              <a:ext cx="114593" cy="504000"/>
            </a:xfrm>
            <a:prstGeom prst="rect">
              <a:avLst/>
            </a:prstGeom>
            <a:solidFill>
              <a:srgbClr val="036E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1336924" y="51945"/>
              <a:ext cx="402716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indent="0">
                <a:buNone/>
              </a:pPr>
              <a:r>
                <a:rPr lang="zh-CN" altLang="en-US" sz="2000" b="1" dirty="0">
                  <a:ln w="0"/>
                  <a:latin typeface="微软雅黑" panose="020B0503020204020204" pitchFamily="34" charset="-122"/>
                  <a:ea typeface="微软雅黑" panose="020B0503020204020204" pitchFamily="34" charset="-122"/>
                </a:rPr>
                <a:t>构造方法</a:t>
              </a:r>
              <a:endParaRPr lang="en-US" altLang="zh-CN" sz="2000" b="1" dirty="0">
                <a:ln w="0"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9" name="矩形 8"/>
          <p:cNvSpPr/>
          <p:nvPr/>
        </p:nvSpPr>
        <p:spPr>
          <a:xfrm>
            <a:off x="683568" y="626773"/>
            <a:ext cx="3168352" cy="3965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lnSpc>
                <a:spcPct val="120000"/>
              </a:lnSpc>
            </a:pPr>
            <a:r>
              <a:rPr lang="zh-CN" altLang="en-US" sz="1800" b="1" dirty="0">
                <a:solidFill>
                  <a:schemeClr val="hlin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带参数的构造方法</a:t>
            </a:r>
            <a:r>
              <a:rPr lang="en-US" altLang="zh-CN" sz="1800" b="1" dirty="0">
                <a:solidFill>
                  <a:schemeClr val="hlin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941D5E8-6CAB-4A46-97BD-B25EE35ABFDB}"/>
              </a:ext>
            </a:extLst>
          </p:cNvPr>
          <p:cNvSpPr txBox="1"/>
          <p:nvPr/>
        </p:nvSpPr>
        <p:spPr>
          <a:xfrm>
            <a:off x="221996" y="1275606"/>
            <a:ext cx="4451536" cy="3693319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rgbClr val="FF0000"/>
                </a:solidFill>
                <a:latin typeface="Helvetica" pitchFamily="2" charset="0"/>
              </a:rPr>
              <a:t>public</a:t>
            </a:r>
            <a:r>
              <a:rPr lang="en-US" altLang="zh-CN" sz="1400" dirty="0">
                <a:latin typeface="Helvetica" pitchFamily="2" charset="0"/>
              </a:rPr>
              <a:t> </a:t>
            </a:r>
            <a:r>
              <a:rPr lang="en-US" altLang="zh-CN" sz="1400" dirty="0">
                <a:solidFill>
                  <a:srgbClr val="2D499E"/>
                </a:solidFill>
                <a:latin typeface="Helvetica" pitchFamily="2" charset="0"/>
              </a:rPr>
              <a:t>class</a:t>
            </a:r>
            <a:r>
              <a:rPr lang="en-US" altLang="zh-CN" sz="1400" dirty="0">
                <a:latin typeface="Helvetica" pitchFamily="2" charset="0"/>
              </a:rPr>
              <a:t> </a:t>
            </a:r>
            <a:r>
              <a:rPr lang="en-US" altLang="zh-CN" sz="1400" dirty="0" err="1">
                <a:latin typeface="Helvetica" pitchFamily="2" charset="0"/>
              </a:rPr>
              <a:t>ElectricOven</a:t>
            </a:r>
            <a:r>
              <a:rPr lang="en-US" altLang="zh-CN" sz="1400" dirty="0">
                <a:latin typeface="Helvetica" pitchFamily="2" charset="0"/>
              </a:rPr>
              <a:t>{</a:t>
            </a:r>
          </a:p>
          <a:p>
            <a:r>
              <a:rPr lang="zh-CN" altLang="en-US" sz="1400" dirty="0">
                <a:solidFill>
                  <a:schemeClr val="accent3">
                    <a:lumMod val="50000"/>
                  </a:schemeClr>
                </a:solidFill>
                <a:latin typeface="Helvetica" pitchFamily="2" charset="0"/>
              </a:rPr>
              <a:t>   </a:t>
            </a:r>
            <a:r>
              <a:rPr lang="en-US" altLang="zh-CN" sz="1400" dirty="0">
                <a:solidFill>
                  <a:schemeClr val="accent3">
                    <a:lumMod val="50000"/>
                  </a:schemeClr>
                </a:solidFill>
                <a:latin typeface="Helvetica" pitchFamily="2" charset="0"/>
              </a:rPr>
              <a:t>    public</a:t>
            </a:r>
            <a:r>
              <a:rPr lang="zh-CN" altLang="en-US" sz="1400" dirty="0">
                <a:solidFill>
                  <a:schemeClr val="accent3">
                    <a:lumMod val="50000"/>
                  </a:schemeClr>
                </a:solidFill>
                <a:latin typeface="Helvetica" pitchFamily="2" charset="0"/>
              </a:rPr>
              <a:t> </a:t>
            </a:r>
            <a:r>
              <a:rPr lang="en-US" altLang="zh-CN" sz="1400" dirty="0">
                <a:solidFill>
                  <a:schemeClr val="accent3">
                    <a:lumMod val="50000"/>
                  </a:schemeClr>
                </a:solidFill>
                <a:latin typeface="Helvetica" pitchFamily="2" charset="0"/>
              </a:rPr>
              <a:t>String brand; //</a:t>
            </a:r>
            <a:r>
              <a:rPr lang="zh-CN" altLang="en-US" sz="1400" dirty="0">
                <a:solidFill>
                  <a:schemeClr val="accent3">
                    <a:lumMod val="50000"/>
                  </a:schemeClr>
                </a:solidFill>
                <a:latin typeface="Helvetica" pitchFamily="2" charset="0"/>
              </a:rPr>
              <a:t>品牌</a:t>
            </a:r>
            <a:endParaRPr lang="en-US" altLang="zh-CN" sz="1400" dirty="0">
              <a:solidFill>
                <a:schemeClr val="accent3">
                  <a:lumMod val="50000"/>
                </a:schemeClr>
              </a:solidFill>
              <a:latin typeface="Helvetica" pitchFamily="2" charset="0"/>
            </a:endParaRPr>
          </a:p>
          <a:p>
            <a:r>
              <a:rPr lang="en-US" altLang="zh-CN" sz="1400" dirty="0">
                <a:solidFill>
                  <a:schemeClr val="accent3">
                    <a:lumMod val="50000"/>
                  </a:schemeClr>
                </a:solidFill>
                <a:latin typeface="Helvetica" pitchFamily="2" charset="0"/>
              </a:rPr>
              <a:t>       public int length=0;</a:t>
            </a:r>
            <a:r>
              <a:rPr lang="zh-CN" altLang="en-US" sz="1400" dirty="0">
                <a:solidFill>
                  <a:schemeClr val="accent3">
                    <a:lumMod val="50000"/>
                  </a:schemeClr>
                </a:solidFill>
                <a:latin typeface="Helvetica" pitchFamily="2" charset="0"/>
              </a:rPr>
              <a:t> </a:t>
            </a:r>
            <a:r>
              <a:rPr lang="en-US" altLang="zh-CN" sz="1400" dirty="0">
                <a:solidFill>
                  <a:schemeClr val="accent3">
                    <a:lumMod val="50000"/>
                  </a:schemeClr>
                </a:solidFill>
                <a:latin typeface="Helvetica" pitchFamily="2" charset="0"/>
              </a:rPr>
              <a:t>//</a:t>
            </a:r>
            <a:r>
              <a:rPr lang="zh-CN" altLang="en-US" sz="1400" dirty="0">
                <a:solidFill>
                  <a:schemeClr val="accent3">
                    <a:lumMod val="50000"/>
                  </a:schemeClr>
                </a:solidFill>
                <a:latin typeface="Helvetica" pitchFamily="2" charset="0"/>
              </a:rPr>
              <a:t> 长 </a:t>
            </a:r>
            <a:r>
              <a:rPr lang="en-US" altLang="zh-CN" sz="1400" dirty="0">
                <a:solidFill>
                  <a:schemeClr val="accent3">
                    <a:lumMod val="50000"/>
                  </a:schemeClr>
                </a:solidFill>
                <a:latin typeface="Helvetica" pitchFamily="2" charset="0"/>
              </a:rPr>
              <a:t>mm</a:t>
            </a:r>
          </a:p>
          <a:p>
            <a:r>
              <a:rPr lang="en-US" altLang="zh-CN" sz="1400" dirty="0">
                <a:solidFill>
                  <a:schemeClr val="accent3">
                    <a:lumMod val="50000"/>
                  </a:schemeClr>
                </a:solidFill>
                <a:latin typeface="Helvetica" pitchFamily="2" charset="0"/>
              </a:rPr>
              <a:t>       public int width=0;</a:t>
            </a:r>
            <a:r>
              <a:rPr lang="zh-CN" altLang="en-US" sz="1400" dirty="0">
                <a:solidFill>
                  <a:schemeClr val="accent3">
                    <a:lumMod val="50000"/>
                  </a:schemeClr>
                </a:solidFill>
                <a:latin typeface="Helvetica" pitchFamily="2" charset="0"/>
              </a:rPr>
              <a:t> </a:t>
            </a:r>
            <a:r>
              <a:rPr lang="en-US" altLang="zh-CN" sz="1400" dirty="0">
                <a:solidFill>
                  <a:schemeClr val="accent3">
                    <a:lumMod val="50000"/>
                  </a:schemeClr>
                </a:solidFill>
                <a:latin typeface="Helvetica" pitchFamily="2" charset="0"/>
              </a:rPr>
              <a:t>//</a:t>
            </a:r>
            <a:r>
              <a:rPr lang="zh-CN" altLang="en-US" sz="1400" dirty="0">
                <a:solidFill>
                  <a:schemeClr val="accent3">
                    <a:lumMod val="50000"/>
                  </a:schemeClr>
                </a:solidFill>
                <a:latin typeface="Helvetica" pitchFamily="2" charset="0"/>
              </a:rPr>
              <a:t> 宽</a:t>
            </a:r>
            <a:r>
              <a:rPr lang="en-US" altLang="zh-CN" sz="1400" dirty="0">
                <a:solidFill>
                  <a:schemeClr val="accent3">
                    <a:lumMod val="50000"/>
                  </a:schemeClr>
                </a:solidFill>
                <a:latin typeface="Helvetica" pitchFamily="2" charset="0"/>
              </a:rPr>
              <a:t> mm</a:t>
            </a:r>
          </a:p>
          <a:p>
            <a:r>
              <a:rPr lang="en-US" altLang="zh-CN" sz="1400" dirty="0">
                <a:solidFill>
                  <a:schemeClr val="accent3">
                    <a:lumMod val="50000"/>
                  </a:schemeClr>
                </a:solidFill>
                <a:latin typeface="Helvetica" pitchFamily="2" charset="0"/>
              </a:rPr>
              <a:t>       public int height=0;</a:t>
            </a:r>
            <a:r>
              <a:rPr lang="zh-CN" altLang="en-US" sz="1400" dirty="0">
                <a:solidFill>
                  <a:schemeClr val="accent3">
                    <a:lumMod val="50000"/>
                  </a:schemeClr>
                </a:solidFill>
                <a:latin typeface="Helvetica" pitchFamily="2" charset="0"/>
              </a:rPr>
              <a:t> </a:t>
            </a:r>
            <a:r>
              <a:rPr lang="en-US" altLang="zh-CN" sz="1400" dirty="0">
                <a:solidFill>
                  <a:schemeClr val="accent3">
                    <a:lumMod val="50000"/>
                  </a:schemeClr>
                </a:solidFill>
                <a:latin typeface="Helvetica" pitchFamily="2" charset="0"/>
              </a:rPr>
              <a:t>//</a:t>
            </a:r>
            <a:r>
              <a:rPr lang="zh-CN" altLang="en-US" sz="1400" dirty="0">
                <a:solidFill>
                  <a:schemeClr val="accent3">
                    <a:lumMod val="50000"/>
                  </a:schemeClr>
                </a:solidFill>
                <a:latin typeface="Helvetica" pitchFamily="2" charset="0"/>
              </a:rPr>
              <a:t> 高</a:t>
            </a:r>
            <a:r>
              <a:rPr lang="en-US" altLang="zh-CN" sz="1400" dirty="0">
                <a:solidFill>
                  <a:schemeClr val="accent3">
                    <a:lumMod val="50000"/>
                  </a:schemeClr>
                </a:solidFill>
                <a:latin typeface="Helvetica" pitchFamily="2" charset="0"/>
              </a:rPr>
              <a:t> mm</a:t>
            </a:r>
          </a:p>
          <a:p>
            <a:r>
              <a:rPr lang="en-US" altLang="zh-CN" sz="1400" dirty="0">
                <a:solidFill>
                  <a:schemeClr val="accent3">
                    <a:lumMod val="50000"/>
                  </a:schemeClr>
                </a:solidFill>
                <a:latin typeface="Helvetica" pitchFamily="2" charset="0"/>
              </a:rPr>
              <a:t>       private int volume;</a:t>
            </a:r>
            <a:r>
              <a:rPr lang="zh-CN" altLang="en-US" sz="1400" dirty="0">
                <a:solidFill>
                  <a:schemeClr val="accent3">
                    <a:lumMod val="50000"/>
                  </a:schemeClr>
                </a:solidFill>
                <a:latin typeface="Helvetica" pitchFamily="2" charset="0"/>
              </a:rPr>
              <a:t> </a:t>
            </a:r>
            <a:r>
              <a:rPr lang="en-US" altLang="zh-CN" sz="1400" dirty="0">
                <a:solidFill>
                  <a:schemeClr val="accent3">
                    <a:lumMod val="50000"/>
                  </a:schemeClr>
                </a:solidFill>
                <a:latin typeface="Helvetica" pitchFamily="2" charset="0"/>
              </a:rPr>
              <a:t>//</a:t>
            </a:r>
            <a:r>
              <a:rPr lang="zh-CN" altLang="en-US" sz="1400" dirty="0">
                <a:solidFill>
                  <a:schemeClr val="accent3">
                    <a:lumMod val="50000"/>
                  </a:schemeClr>
                </a:solidFill>
                <a:latin typeface="Helvetica" pitchFamily="2" charset="0"/>
              </a:rPr>
              <a:t> 体积</a:t>
            </a:r>
            <a:endParaRPr lang="en-US" altLang="zh-CN" sz="1400" dirty="0">
              <a:solidFill>
                <a:schemeClr val="accent3">
                  <a:lumMod val="50000"/>
                </a:schemeClr>
              </a:solidFill>
              <a:latin typeface="Helvetica" pitchFamily="2" charset="0"/>
            </a:endParaRPr>
          </a:p>
          <a:p>
            <a:r>
              <a:rPr lang="zh-CN" altLang="en-US" sz="1400" dirty="0">
                <a:solidFill>
                  <a:schemeClr val="accent3">
                    <a:lumMod val="50000"/>
                  </a:schemeClr>
                </a:solidFill>
                <a:latin typeface="Helvetica" pitchFamily="2" charset="0"/>
              </a:rPr>
              <a:t>       </a:t>
            </a:r>
            <a:r>
              <a:rPr lang="en-US" altLang="zh-CN" sz="1400" dirty="0">
                <a:solidFill>
                  <a:schemeClr val="accent3">
                    <a:lumMod val="50000"/>
                  </a:schemeClr>
                </a:solidFill>
                <a:latin typeface="Helvetica" pitchFamily="2" charset="0"/>
              </a:rPr>
              <a:t>protected int voltage=0; //</a:t>
            </a:r>
            <a:r>
              <a:rPr lang="zh-CN" altLang="en-US" sz="1400" dirty="0">
                <a:solidFill>
                  <a:schemeClr val="accent3">
                    <a:lumMod val="50000"/>
                  </a:schemeClr>
                </a:solidFill>
                <a:latin typeface="Helvetica" pitchFamily="2" charset="0"/>
              </a:rPr>
              <a:t>工作电压</a:t>
            </a:r>
            <a:endParaRPr lang="en-US" altLang="zh-CN" sz="1400" dirty="0">
              <a:solidFill>
                <a:schemeClr val="accent3">
                  <a:lumMod val="50000"/>
                </a:schemeClr>
              </a:solidFill>
              <a:latin typeface="Helvetica" pitchFamily="2" charset="0"/>
            </a:endParaRPr>
          </a:p>
          <a:p>
            <a:endParaRPr lang="en-US" altLang="zh-CN" sz="1400" dirty="0">
              <a:latin typeface="Helvetica" pitchFamily="2" charset="0"/>
            </a:endParaRPr>
          </a:p>
          <a:p>
            <a:r>
              <a:rPr lang="zh-CN" altLang="en-US" sz="1400" dirty="0">
                <a:latin typeface="Helvetica" pitchFamily="2" charset="0"/>
              </a:rPr>
              <a:t> </a:t>
            </a:r>
            <a:r>
              <a:rPr lang="en-US" altLang="zh-CN" sz="1200" dirty="0">
                <a:latin typeface="Helvetica" pitchFamily="2" charset="0"/>
              </a:rPr>
              <a:t>public </a:t>
            </a:r>
            <a:r>
              <a:rPr lang="en-US" altLang="zh-CN" sz="1200" dirty="0" err="1">
                <a:solidFill>
                  <a:srgbClr val="2230FF"/>
                </a:solidFill>
                <a:latin typeface="Helvetica" pitchFamily="2" charset="0"/>
              </a:rPr>
              <a:t>ElectricOven</a:t>
            </a:r>
            <a:r>
              <a:rPr lang="en-US" altLang="zh-CN" sz="1200" dirty="0">
                <a:latin typeface="Helvetica" pitchFamily="2" charset="0"/>
              </a:rPr>
              <a:t>(String</a:t>
            </a:r>
            <a:r>
              <a:rPr lang="zh-CN" altLang="en-US" sz="1200" dirty="0">
                <a:latin typeface="Helvetica" pitchFamily="2" charset="0"/>
              </a:rPr>
              <a:t> </a:t>
            </a:r>
            <a:r>
              <a:rPr lang="en-US" altLang="zh-CN" sz="1200" dirty="0">
                <a:latin typeface="Helvetica" pitchFamily="2" charset="0"/>
              </a:rPr>
              <a:t>brand int </a:t>
            </a:r>
            <a:r>
              <a:rPr lang="en-US" altLang="zh-CN" sz="1200" dirty="0" err="1">
                <a:latin typeface="Helvetica" pitchFamily="2" charset="0"/>
              </a:rPr>
              <a:t>length,int</a:t>
            </a:r>
            <a:r>
              <a:rPr lang="en-US" altLang="zh-CN" sz="1200" dirty="0">
                <a:latin typeface="Helvetica" pitchFamily="2" charset="0"/>
              </a:rPr>
              <a:t> </a:t>
            </a:r>
            <a:r>
              <a:rPr lang="en-US" altLang="zh-CN" sz="1200" dirty="0" err="1">
                <a:latin typeface="Helvetica" pitchFamily="2" charset="0"/>
              </a:rPr>
              <a:t>width,int</a:t>
            </a:r>
            <a:r>
              <a:rPr lang="en-US" altLang="zh-CN" sz="1200" dirty="0">
                <a:latin typeface="Helvetica" pitchFamily="2" charset="0"/>
              </a:rPr>
              <a:t> </a:t>
            </a:r>
            <a:r>
              <a:rPr lang="en-US" altLang="zh-CN" sz="1200" dirty="0" err="1">
                <a:latin typeface="Helvetica" pitchFamily="2" charset="0"/>
              </a:rPr>
              <a:t>height,int</a:t>
            </a:r>
            <a:r>
              <a:rPr lang="en-US" altLang="zh-CN" sz="1200" dirty="0">
                <a:latin typeface="Helvetica" pitchFamily="2" charset="0"/>
              </a:rPr>
              <a:t> voltage){</a:t>
            </a:r>
          </a:p>
          <a:p>
            <a:r>
              <a:rPr lang="en-US" altLang="zh-CN" sz="1200" dirty="0">
                <a:latin typeface="Helvetica" pitchFamily="2" charset="0"/>
              </a:rPr>
              <a:t>        </a:t>
            </a:r>
            <a:r>
              <a:rPr lang="en-US" altLang="zh-CN" sz="1200" dirty="0" err="1">
                <a:latin typeface="Helvetica" pitchFamily="2" charset="0"/>
              </a:rPr>
              <a:t>this.brand</a:t>
            </a:r>
            <a:r>
              <a:rPr lang="en-US" altLang="zh-CN" sz="1200" dirty="0">
                <a:latin typeface="Helvetica" pitchFamily="2" charset="0"/>
              </a:rPr>
              <a:t>=brand;</a:t>
            </a:r>
          </a:p>
          <a:p>
            <a:r>
              <a:rPr lang="en-US" altLang="zh-CN" sz="1200" dirty="0">
                <a:latin typeface="Helvetica" pitchFamily="2" charset="0"/>
              </a:rPr>
              <a:t>        </a:t>
            </a:r>
            <a:r>
              <a:rPr lang="en-US" altLang="zh-CN" sz="1200" dirty="0" err="1">
                <a:latin typeface="Helvetica" pitchFamily="2" charset="0"/>
              </a:rPr>
              <a:t>this.length</a:t>
            </a:r>
            <a:r>
              <a:rPr lang="en-US" altLang="zh-CN" sz="1200" dirty="0">
                <a:latin typeface="Helvetica" pitchFamily="2" charset="0"/>
              </a:rPr>
              <a:t>=length;</a:t>
            </a:r>
          </a:p>
          <a:p>
            <a:r>
              <a:rPr lang="en-US" altLang="zh-CN" sz="1200" dirty="0">
                <a:latin typeface="Helvetica" pitchFamily="2" charset="0"/>
              </a:rPr>
              <a:t>        </a:t>
            </a:r>
            <a:r>
              <a:rPr lang="en-US" altLang="zh-CN" sz="1200" dirty="0" err="1">
                <a:latin typeface="Helvetica" pitchFamily="2" charset="0"/>
              </a:rPr>
              <a:t>this.width</a:t>
            </a:r>
            <a:r>
              <a:rPr lang="en-US" altLang="zh-CN" sz="1200" dirty="0">
                <a:latin typeface="Helvetica" pitchFamily="2" charset="0"/>
              </a:rPr>
              <a:t>=width;</a:t>
            </a:r>
          </a:p>
          <a:p>
            <a:r>
              <a:rPr lang="en-US" altLang="zh-CN" sz="1200" dirty="0">
                <a:latin typeface="Helvetica" pitchFamily="2" charset="0"/>
              </a:rPr>
              <a:t>        </a:t>
            </a:r>
            <a:r>
              <a:rPr lang="en-US" altLang="zh-CN" sz="1200" dirty="0" err="1">
                <a:latin typeface="Helvetica" pitchFamily="2" charset="0"/>
              </a:rPr>
              <a:t>this.height</a:t>
            </a:r>
            <a:r>
              <a:rPr lang="en-US" altLang="zh-CN" sz="1200" dirty="0">
                <a:latin typeface="Helvetica" pitchFamily="2" charset="0"/>
              </a:rPr>
              <a:t>= width;</a:t>
            </a:r>
          </a:p>
          <a:p>
            <a:r>
              <a:rPr lang="zh-CN" altLang="en-US" sz="1200" dirty="0">
                <a:latin typeface="Helvetica" pitchFamily="2" charset="0"/>
              </a:rPr>
              <a:t>        </a:t>
            </a:r>
            <a:r>
              <a:rPr lang="en-US" altLang="zh-CN" sz="1200" dirty="0" err="1">
                <a:latin typeface="Helvetica" pitchFamily="2" charset="0"/>
              </a:rPr>
              <a:t>this.volume</a:t>
            </a:r>
            <a:r>
              <a:rPr lang="en-US" altLang="zh-CN" sz="1200" dirty="0">
                <a:latin typeface="Helvetica" pitchFamily="2" charset="0"/>
              </a:rPr>
              <a:t>= length* width* width;</a:t>
            </a:r>
          </a:p>
          <a:p>
            <a:r>
              <a:rPr lang="en-US" altLang="zh-CN" sz="1200" dirty="0">
                <a:latin typeface="Helvetica" pitchFamily="2" charset="0"/>
              </a:rPr>
              <a:t>        </a:t>
            </a:r>
            <a:r>
              <a:rPr lang="en-US" altLang="zh-CN" sz="1200" dirty="0" err="1">
                <a:latin typeface="Helvetica" pitchFamily="2" charset="0"/>
              </a:rPr>
              <a:t>this.voltage</a:t>
            </a:r>
            <a:r>
              <a:rPr lang="en-US" altLang="zh-CN" sz="1200" dirty="0">
                <a:latin typeface="Helvetica" pitchFamily="2" charset="0"/>
              </a:rPr>
              <a:t>=voltage;</a:t>
            </a:r>
          </a:p>
          <a:p>
            <a:r>
              <a:rPr lang="en-US" altLang="zh-CN" sz="1200" dirty="0">
                <a:latin typeface="Helvetica" pitchFamily="2" charset="0"/>
              </a:rPr>
              <a:t>    }</a:t>
            </a:r>
          </a:p>
          <a:p>
            <a:r>
              <a:rPr lang="en-US" altLang="zh-CN" sz="1200" dirty="0">
                <a:latin typeface="Helvetica" pitchFamily="2" charset="0"/>
              </a:rPr>
              <a:t>}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4D9A373A-E8DB-CE47-B4DE-18496FF1EDF7}"/>
              </a:ext>
            </a:extLst>
          </p:cNvPr>
          <p:cNvSpPr/>
          <p:nvPr/>
        </p:nvSpPr>
        <p:spPr>
          <a:xfrm>
            <a:off x="4060956" y="1275606"/>
            <a:ext cx="5083044" cy="193899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 eaLnBrk="1" hangingPunct="1">
              <a:lnSpc>
                <a:spcPct val="120000"/>
              </a:lnSpc>
              <a:buFontTx/>
              <a:buNone/>
            </a:pPr>
            <a:r>
              <a:rPr lang="zh-CN" altLang="en-US" sz="1400" dirty="0">
                <a:latin typeface="Helvetica" pitchFamily="2" charset="0"/>
                <a:ea typeface="微软雅黑" panose="020B0503020204020204" pitchFamily="34" charset="-122"/>
              </a:rPr>
              <a:t>例：</a:t>
            </a:r>
            <a:endParaRPr lang="en-US" altLang="zh-CN" sz="1400" dirty="0">
              <a:latin typeface="Helvetica" pitchFamily="2" charset="0"/>
              <a:ea typeface="微软雅黑" panose="020B0503020204020204" pitchFamily="34" charset="-122"/>
            </a:endParaRPr>
          </a:p>
          <a:p>
            <a:pPr eaLnBrk="1" hangingPunct="1">
              <a:lnSpc>
                <a:spcPct val="120000"/>
              </a:lnSpc>
              <a:buFontTx/>
              <a:buNone/>
            </a:pPr>
            <a:r>
              <a:rPr lang="en-US" altLang="zh-CN" sz="1200" dirty="0">
                <a:latin typeface="Helvetica" pitchFamily="2" charset="0"/>
                <a:ea typeface="微软雅黑" panose="020B0503020204020204" pitchFamily="34" charset="-122"/>
              </a:rPr>
              <a:t>public</a:t>
            </a:r>
            <a:r>
              <a:rPr lang="zh-CN" altLang="en-US" sz="1200" dirty="0">
                <a:latin typeface="Helvetica" pitchFamily="2" charset="0"/>
                <a:ea typeface="微软雅黑" panose="020B0503020204020204" pitchFamily="34" charset="-122"/>
              </a:rPr>
              <a:t> </a:t>
            </a:r>
            <a:r>
              <a:rPr lang="en-US" altLang="zh-CN" sz="1200" dirty="0">
                <a:latin typeface="Helvetica" pitchFamily="2" charset="0"/>
                <a:ea typeface="微软雅黑" panose="020B0503020204020204" pitchFamily="34" charset="-122"/>
              </a:rPr>
              <a:t>class</a:t>
            </a:r>
            <a:r>
              <a:rPr lang="zh-CN" altLang="en-US" sz="1200" dirty="0">
                <a:latin typeface="Helvetica" pitchFamily="2" charset="0"/>
                <a:ea typeface="微软雅黑" panose="020B0503020204020204" pitchFamily="34" charset="-122"/>
              </a:rPr>
              <a:t> </a:t>
            </a:r>
            <a:r>
              <a:rPr lang="en-US" altLang="zh-CN" sz="1200" dirty="0">
                <a:latin typeface="Helvetica" pitchFamily="2" charset="0"/>
              </a:rPr>
              <a:t>kitchen</a:t>
            </a:r>
            <a:r>
              <a:rPr lang="zh-CN" altLang="en-US" sz="1200" dirty="0">
                <a:latin typeface="Helvetica" pitchFamily="2" charset="0"/>
                <a:ea typeface="微软雅黑" panose="020B0503020204020204" pitchFamily="34" charset="-122"/>
              </a:rPr>
              <a:t> </a:t>
            </a:r>
            <a:r>
              <a:rPr lang="en-US" altLang="zh-CN" sz="1200" dirty="0">
                <a:latin typeface="Helvetica" pitchFamily="2" charset="0"/>
                <a:ea typeface="微软雅黑" panose="020B0503020204020204" pitchFamily="34" charset="-122"/>
              </a:rPr>
              <a:t>{</a:t>
            </a:r>
          </a:p>
          <a:p>
            <a:pPr lvl="1">
              <a:lnSpc>
                <a:spcPct val="120000"/>
              </a:lnSpc>
            </a:pPr>
            <a:r>
              <a:rPr lang="en-US" altLang="zh-CN" sz="1200" dirty="0">
                <a:latin typeface="Helvetica" pitchFamily="2" charset="0"/>
                <a:ea typeface="微软雅黑" panose="020B0503020204020204" pitchFamily="34" charset="-122"/>
              </a:rPr>
              <a:t>  public void setup(){</a:t>
            </a:r>
          </a:p>
          <a:p>
            <a:pPr lvl="1">
              <a:lnSpc>
                <a:spcPct val="120000"/>
              </a:lnSpc>
            </a:pPr>
            <a:r>
              <a:rPr lang="zh-CN" altLang="en-US" sz="1200" dirty="0">
                <a:latin typeface="Helvetica" pitchFamily="2" charset="0"/>
                <a:ea typeface="微软雅黑" panose="020B0503020204020204" pitchFamily="34" charset="-122"/>
              </a:rPr>
              <a:t>  </a:t>
            </a:r>
            <a:r>
              <a:rPr lang="en-US" altLang="zh-CN" sz="1200" dirty="0" err="1">
                <a:latin typeface="Helvetica" pitchFamily="2" charset="0"/>
              </a:rPr>
              <a:t>ElectricOven</a:t>
            </a:r>
            <a:r>
              <a:rPr lang="en-US" altLang="zh-CN" sz="1200" dirty="0">
                <a:latin typeface="Helvetica" pitchFamily="2" charset="0"/>
              </a:rPr>
              <a:t> </a:t>
            </a:r>
            <a:r>
              <a:rPr lang="en-US" altLang="zh-CN" sz="1200" dirty="0" err="1">
                <a:latin typeface="Helvetica" pitchFamily="2" charset="0"/>
              </a:rPr>
              <a:t>mo</a:t>
            </a:r>
            <a:r>
              <a:rPr lang="zh-CN" altLang="en-US" sz="1200" dirty="0">
                <a:latin typeface="Helvetica" pitchFamily="2" charset="0"/>
              </a:rPr>
              <a:t> </a:t>
            </a:r>
            <a:r>
              <a:rPr lang="en-US" altLang="zh-CN" sz="1200" dirty="0">
                <a:latin typeface="Helvetica" pitchFamily="2" charset="0"/>
              </a:rPr>
              <a:t>=</a:t>
            </a:r>
            <a:r>
              <a:rPr lang="zh-CN" altLang="en-US" sz="1200" dirty="0">
                <a:latin typeface="Helvetica" pitchFamily="2" charset="0"/>
              </a:rPr>
              <a:t> </a:t>
            </a:r>
            <a:r>
              <a:rPr lang="en-US" altLang="zh-CN" sz="1200" dirty="0">
                <a:latin typeface="Helvetica" pitchFamily="2" charset="0"/>
              </a:rPr>
              <a:t>new </a:t>
            </a:r>
            <a:r>
              <a:rPr lang="en-US" altLang="zh-CN" sz="1200" dirty="0" err="1">
                <a:solidFill>
                  <a:srgbClr val="2230FF"/>
                </a:solidFill>
                <a:latin typeface="Helvetica" pitchFamily="2" charset="0"/>
              </a:rPr>
              <a:t>ElectricOven</a:t>
            </a:r>
            <a:r>
              <a:rPr lang="en-US" altLang="zh-CN" sz="1200" dirty="0">
                <a:latin typeface="Helvetica" pitchFamily="2" charset="0"/>
              </a:rPr>
              <a:t>(”Media”,600,400,500,220);</a:t>
            </a:r>
          </a:p>
          <a:p>
            <a:r>
              <a:rPr lang="en-US" altLang="zh-CN" sz="1200" dirty="0">
                <a:latin typeface="Helvetica" pitchFamily="2" charset="0"/>
              </a:rPr>
              <a:t>             </a:t>
            </a:r>
            <a:r>
              <a:rPr lang="en-US" altLang="zh-CN" sz="1200" dirty="0" err="1">
                <a:latin typeface="Helvetica" pitchFamily="2" charset="0"/>
              </a:rPr>
              <a:t>System.out.println</a:t>
            </a:r>
            <a:r>
              <a:rPr lang="en-US" altLang="zh-CN" sz="1200" dirty="0">
                <a:latin typeface="Helvetica" pitchFamily="2" charset="0"/>
              </a:rPr>
              <a:t>(“length =”+ </a:t>
            </a:r>
            <a:r>
              <a:rPr lang="en-US" altLang="zh-CN" sz="1200" dirty="0" err="1">
                <a:latin typeface="Helvetica" pitchFamily="2" charset="0"/>
              </a:rPr>
              <a:t>mo.length</a:t>
            </a:r>
            <a:r>
              <a:rPr lang="en-US" altLang="zh-CN" sz="1200" dirty="0">
                <a:latin typeface="Helvetica" pitchFamily="2" charset="0"/>
              </a:rPr>
              <a:t>);</a:t>
            </a:r>
          </a:p>
          <a:p>
            <a:r>
              <a:rPr lang="en-US" altLang="zh-CN" sz="1200" dirty="0">
                <a:solidFill>
                  <a:srgbClr val="00B050"/>
                </a:solidFill>
                <a:latin typeface="Helvetica" pitchFamily="2" charset="0"/>
              </a:rPr>
              <a:t>             </a:t>
            </a:r>
            <a:r>
              <a:rPr lang="en-US" altLang="zh-CN" sz="1200" dirty="0" err="1">
                <a:latin typeface="Helvetica" pitchFamily="2" charset="0"/>
              </a:rPr>
              <a:t>System.out.println</a:t>
            </a:r>
            <a:r>
              <a:rPr lang="en-US" altLang="zh-CN" sz="1200" dirty="0">
                <a:latin typeface="Helvetica" pitchFamily="2" charset="0"/>
              </a:rPr>
              <a:t>(“voltage =”+ mo. voltage); </a:t>
            </a:r>
          </a:p>
          <a:p>
            <a:r>
              <a:rPr lang="en-US" altLang="zh-CN" sz="1200" dirty="0">
                <a:solidFill>
                  <a:srgbClr val="00B050"/>
                </a:solidFill>
                <a:latin typeface="Helvetica" pitchFamily="2" charset="0"/>
              </a:rPr>
              <a:t>               </a:t>
            </a:r>
            <a:r>
              <a:rPr lang="en-US" altLang="zh-CN" sz="1200" dirty="0">
                <a:solidFill>
                  <a:schemeClr val="tx2"/>
                </a:solidFill>
                <a:latin typeface="Helvetica" pitchFamily="2" charset="0"/>
              </a:rPr>
              <a:t>….</a:t>
            </a:r>
          </a:p>
          <a:p>
            <a:pPr lvl="1"/>
            <a:r>
              <a:rPr lang="en-US" altLang="zh-CN" sz="1200" dirty="0">
                <a:latin typeface="Helvetica" pitchFamily="2" charset="0"/>
              </a:rPr>
              <a:t>    }</a:t>
            </a:r>
          </a:p>
          <a:p>
            <a:r>
              <a:rPr lang="en-US" altLang="zh-CN" sz="1200" dirty="0">
                <a:latin typeface="Helvetica" pitchFamily="2" charset="0"/>
              </a:rPr>
              <a:t>}</a:t>
            </a:r>
          </a:p>
        </p:txBody>
      </p:sp>
      <p:cxnSp>
        <p:nvCxnSpPr>
          <p:cNvPr id="16" name="曲线连接符 15">
            <a:extLst>
              <a:ext uri="{FF2B5EF4-FFF2-40B4-BE49-F238E27FC236}">
                <a16:creationId xmlns:a16="http://schemas.microsoft.com/office/drawing/2014/main" id="{F04B3688-C513-C342-B74B-4EDAA736C963}"/>
              </a:ext>
            </a:extLst>
          </p:cNvPr>
          <p:cNvCxnSpPr/>
          <p:nvPr/>
        </p:nvCxnSpPr>
        <p:spPr bwMode="auto">
          <a:xfrm rot="10800000" flipV="1">
            <a:off x="1979712" y="2067694"/>
            <a:ext cx="4968552" cy="1008112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28575" cap="flat" cmpd="sng" algn="ctr">
            <a:solidFill>
              <a:srgbClr val="CC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444A0F22-6623-0C4D-ABC3-452CA2172B0D}"/>
              </a:ext>
            </a:extLst>
          </p:cNvPr>
          <p:cNvSpPr txBox="1"/>
          <p:nvPr/>
        </p:nvSpPr>
        <p:spPr>
          <a:xfrm>
            <a:off x="4788024" y="3468659"/>
            <a:ext cx="4248472" cy="12003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CN" altLang="en-US" dirty="0"/>
              <a:t>初始化顺序：</a:t>
            </a:r>
            <a:endParaRPr lang="en-US" altLang="zh-CN" dirty="0"/>
          </a:p>
          <a:p>
            <a:pPr marL="914400" lvl="1" indent="-457200">
              <a:buAutoNum type="arabicPeriod"/>
            </a:pPr>
            <a:r>
              <a:rPr kumimoji="1" lang="zh-CN" altLang="en-US" dirty="0"/>
              <a:t>属性定义时的初始值；</a:t>
            </a:r>
            <a:endParaRPr kumimoji="1" lang="en-US" altLang="zh-CN" dirty="0"/>
          </a:p>
          <a:p>
            <a:pPr marL="914400" lvl="1" indent="-457200">
              <a:buAutoNum type="arabicPeriod"/>
            </a:pPr>
            <a:r>
              <a:rPr kumimoji="1" lang="zh-CN" altLang="en-US" dirty="0"/>
              <a:t>构造函数的赋值。</a:t>
            </a:r>
          </a:p>
        </p:txBody>
      </p:sp>
    </p:spTree>
    <p:extLst>
      <p:ext uri="{BB962C8B-B14F-4D97-AF65-F5344CB8AC3E}">
        <p14:creationId xmlns:p14="http://schemas.microsoft.com/office/powerpoint/2010/main" val="187574068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0" y="0"/>
            <a:ext cx="5364088" cy="504000"/>
            <a:chOff x="0" y="0"/>
            <a:chExt cx="5364088" cy="504000"/>
          </a:xfrm>
        </p:grpSpPr>
        <p:sp>
          <p:nvSpPr>
            <p:cNvPr id="3" name="矩形 2"/>
            <p:cNvSpPr/>
            <p:nvPr/>
          </p:nvSpPr>
          <p:spPr>
            <a:xfrm>
              <a:off x="0" y="0"/>
              <a:ext cx="763957" cy="504000"/>
            </a:xfrm>
            <a:prstGeom prst="rect">
              <a:avLst/>
            </a:prstGeom>
            <a:solidFill>
              <a:srgbClr val="036E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4" name="矩形 3"/>
            <p:cNvSpPr/>
            <p:nvPr/>
          </p:nvSpPr>
          <p:spPr>
            <a:xfrm>
              <a:off x="993144" y="0"/>
              <a:ext cx="114593" cy="504000"/>
            </a:xfrm>
            <a:prstGeom prst="rect">
              <a:avLst/>
            </a:prstGeom>
            <a:solidFill>
              <a:srgbClr val="036E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1336924" y="51945"/>
              <a:ext cx="402716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indent="0">
                <a:buNone/>
              </a:pPr>
              <a:r>
                <a:rPr lang="zh-CN" altLang="en-US" sz="2000" b="1" dirty="0">
                  <a:ln w="0"/>
                  <a:latin typeface="微软雅黑" panose="020B0503020204020204" pitchFamily="34" charset="-122"/>
                  <a:ea typeface="微软雅黑" panose="020B0503020204020204" pitchFamily="34" charset="-122"/>
                </a:rPr>
                <a:t>构造方法</a:t>
              </a:r>
              <a:endParaRPr lang="en-US" altLang="zh-CN" sz="2000" b="1" dirty="0">
                <a:ln w="0"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9" name="矩形 8"/>
          <p:cNvSpPr/>
          <p:nvPr/>
        </p:nvSpPr>
        <p:spPr>
          <a:xfrm>
            <a:off x="467544" y="663085"/>
            <a:ext cx="3168352" cy="3965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lnSpc>
                <a:spcPct val="120000"/>
              </a:lnSpc>
            </a:pPr>
            <a:r>
              <a:rPr lang="zh-CN" altLang="en-US" sz="1800" b="1" dirty="0">
                <a:solidFill>
                  <a:schemeClr val="hlin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必须给类定义构造函数吗？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941D5E8-6CAB-4A46-97BD-B25EE35ABFDB}"/>
              </a:ext>
            </a:extLst>
          </p:cNvPr>
          <p:cNvSpPr txBox="1"/>
          <p:nvPr/>
        </p:nvSpPr>
        <p:spPr>
          <a:xfrm>
            <a:off x="221996" y="1275606"/>
            <a:ext cx="4451536" cy="2862322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rgbClr val="FF0000"/>
                </a:solidFill>
                <a:latin typeface="Helvetica" pitchFamily="2" charset="0"/>
              </a:rPr>
              <a:t>public</a:t>
            </a:r>
            <a:r>
              <a:rPr lang="en-US" altLang="zh-CN" sz="1400" dirty="0">
                <a:latin typeface="Helvetica" pitchFamily="2" charset="0"/>
              </a:rPr>
              <a:t> </a:t>
            </a:r>
            <a:r>
              <a:rPr lang="en-US" altLang="zh-CN" sz="1400" dirty="0">
                <a:solidFill>
                  <a:srgbClr val="2D499E"/>
                </a:solidFill>
                <a:latin typeface="Helvetica" pitchFamily="2" charset="0"/>
              </a:rPr>
              <a:t>class</a:t>
            </a:r>
            <a:r>
              <a:rPr lang="en-US" altLang="zh-CN" sz="1400" dirty="0">
                <a:latin typeface="Helvetica" pitchFamily="2" charset="0"/>
              </a:rPr>
              <a:t> </a:t>
            </a:r>
            <a:r>
              <a:rPr lang="en-US" altLang="zh-CN" sz="1400" dirty="0" err="1">
                <a:latin typeface="Helvetica" pitchFamily="2" charset="0"/>
              </a:rPr>
              <a:t>ElectricOven</a:t>
            </a:r>
            <a:r>
              <a:rPr lang="en-US" altLang="zh-CN" sz="1400" dirty="0">
                <a:latin typeface="Helvetica" pitchFamily="2" charset="0"/>
              </a:rPr>
              <a:t>{</a:t>
            </a:r>
          </a:p>
          <a:p>
            <a:r>
              <a:rPr lang="zh-CN" altLang="en-US" sz="1400" dirty="0">
                <a:latin typeface="Helvetica" pitchFamily="2" charset="0"/>
              </a:rPr>
              <a:t>   </a:t>
            </a:r>
            <a:r>
              <a:rPr lang="en-US" altLang="zh-CN" sz="1400" dirty="0">
                <a:latin typeface="Helvetica" pitchFamily="2" charset="0"/>
              </a:rPr>
              <a:t>    public</a:t>
            </a:r>
            <a:r>
              <a:rPr lang="zh-CN" altLang="en-US" sz="1400" dirty="0">
                <a:latin typeface="Helvetica" pitchFamily="2" charset="0"/>
              </a:rPr>
              <a:t> </a:t>
            </a:r>
            <a:r>
              <a:rPr lang="en-US" altLang="zh-CN" sz="1400" dirty="0">
                <a:latin typeface="Helvetica" pitchFamily="2" charset="0"/>
              </a:rPr>
              <a:t>String brand; //</a:t>
            </a:r>
            <a:r>
              <a:rPr lang="zh-CN" altLang="en-US" sz="1400" dirty="0">
                <a:latin typeface="Helvetica" pitchFamily="2" charset="0"/>
              </a:rPr>
              <a:t>品牌</a:t>
            </a:r>
            <a:endParaRPr lang="en-US" altLang="zh-CN" sz="1400" dirty="0">
              <a:latin typeface="Helvetica" pitchFamily="2" charset="0"/>
            </a:endParaRPr>
          </a:p>
          <a:p>
            <a:r>
              <a:rPr lang="en-US" altLang="zh-CN" sz="1400" dirty="0">
                <a:latin typeface="Helvetica" pitchFamily="2" charset="0"/>
              </a:rPr>
              <a:t>       public int length=0;</a:t>
            </a:r>
            <a:r>
              <a:rPr lang="zh-CN" altLang="en-US" sz="1400" dirty="0">
                <a:latin typeface="Helvetica" pitchFamily="2" charset="0"/>
              </a:rPr>
              <a:t> </a:t>
            </a:r>
            <a:r>
              <a:rPr lang="en-US" altLang="zh-CN" sz="1400" dirty="0">
                <a:latin typeface="Helvetica" pitchFamily="2" charset="0"/>
              </a:rPr>
              <a:t>//</a:t>
            </a:r>
            <a:r>
              <a:rPr lang="zh-CN" altLang="en-US" sz="1400" dirty="0">
                <a:latin typeface="Helvetica" pitchFamily="2" charset="0"/>
              </a:rPr>
              <a:t> 长 </a:t>
            </a:r>
            <a:r>
              <a:rPr lang="en-US" altLang="zh-CN" sz="1400" dirty="0">
                <a:latin typeface="Helvetica" pitchFamily="2" charset="0"/>
              </a:rPr>
              <a:t>mm</a:t>
            </a:r>
          </a:p>
          <a:p>
            <a:r>
              <a:rPr lang="en-US" altLang="zh-CN" sz="1400" dirty="0">
                <a:latin typeface="Helvetica" pitchFamily="2" charset="0"/>
              </a:rPr>
              <a:t>       public int width=0;</a:t>
            </a:r>
            <a:r>
              <a:rPr lang="zh-CN" altLang="en-US" sz="1400" dirty="0">
                <a:latin typeface="Helvetica" pitchFamily="2" charset="0"/>
              </a:rPr>
              <a:t> </a:t>
            </a:r>
            <a:r>
              <a:rPr lang="en-US" altLang="zh-CN" sz="1400" dirty="0">
                <a:latin typeface="Helvetica" pitchFamily="2" charset="0"/>
              </a:rPr>
              <a:t>//</a:t>
            </a:r>
            <a:r>
              <a:rPr lang="zh-CN" altLang="en-US" sz="1400" dirty="0">
                <a:latin typeface="Helvetica" pitchFamily="2" charset="0"/>
              </a:rPr>
              <a:t> 宽</a:t>
            </a:r>
            <a:r>
              <a:rPr lang="en-US" altLang="zh-CN" sz="1400" dirty="0">
                <a:latin typeface="Helvetica" pitchFamily="2" charset="0"/>
              </a:rPr>
              <a:t> mm</a:t>
            </a:r>
          </a:p>
          <a:p>
            <a:r>
              <a:rPr lang="en-US" altLang="zh-CN" sz="1400" dirty="0">
                <a:latin typeface="Helvetica" pitchFamily="2" charset="0"/>
              </a:rPr>
              <a:t>       public int height=0;</a:t>
            </a:r>
            <a:r>
              <a:rPr lang="zh-CN" altLang="en-US" sz="1400" dirty="0">
                <a:latin typeface="Helvetica" pitchFamily="2" charset="0"/>
              </a:rPr>
              <a:t> </a:t>
            </a:r>
            <a:r>
              <a:rPr lang="en-US" altLang="zh-CN" sz="1400" dirty="0">
                <a:latin typeface="Helvetica" pitchFamily="2" charset="0"/>
              </a:rPr>
              <a:t>//</a:t>
            </a:r>
            <a:r>
              <a:rPr lang="zh-CN" altLang="en-US" sz="1400" dirty="0">
                <a:latin typeface="Helvetica" pitchFamily="2" charset="0"/>
              </a:rPr>
              <a:t> 高</a:t>
            </a:r>
            <a:r>
              <a:rPr lang="en-US" altLang="zh-CN" sz="1400" dirty="0">
                <a:latin typeface="Helvetica" pitchFamily="2" charset="0"/>
              </a:rPr>
              <a:t> mm</a:t>
            </a:r>
          </a:p>
          <a:p>
            <a:r>
              <a:rPr lang="en-US" altLang="zh-CN" sz="1400" dirty="0">
                <a:latin typeface="Helvetica" pitchFamily="2" charset="0"/>
              </a:rPr>
              <a:t>       private int volume;</a:t>
            </a:r>
            <a:r>
              <a:rPr lang="zh-CN" altLang="en-US" sz="1400" dirty="0">
                <a:latin typeface="Helvetica" pitchFamily="2" charset="0"/>
              </a:rPr>
              <a:t> </a:t>
            </a:r>
            <a:r>
              <a:rPr lang="en-US" altLang="zh-CN" sz="1400" dirty="0">
                <a:latin typeface="Helvetica" pitchFamily="2" charset="0"/>
              </a:rPr>
              <a:t>//</a:t>
            </a:r>
            <a:r>
              <a:rPr lang="zh-CN" altLang="en-US" sz="1400" dirty="0">
                <a:latin typeface="Helvetica" pitchFamily="2" charset="0"/>
              </a:rPr>
              <a:t> 体积</a:t>
            </a:r>
            <a:endParaRPr lang="en-US" altLang="zh-CN" sz="1400" dirty="0">
              <a:latin typeface="Helvetica" pitchFamily="2" charset="0"/>
            </a:endParaRPr>
          </a:p>
          <a:p>
            <a:r>
              <a:rPr lang="zh-CN" altLang="en-US" sz="1400" dirty="0">
                <a:latin typeface="Helvetica" pitchFamily="2" charset="0"/>
              </a:rPr>
              <a:t>       </a:t>
            </a:r>
            <a:r>
              <a:rPr lang="en-US" altLang="zh-CN" sz="1400" dirty="0">
                <a:latin typeface="Helvetica" pitchFamily="2" charset="0"/>
              </a:rPr>
              <a:t>protected int voltage=380; //</a:t>
            </a:r>
            <a:r>
              <a:rPr lang="zh-CN" altLang="en-US" sz="1400" dirty="0">
                <a:latin typeface="Helvetica" pitchFamily="2" charset="0"/>
              </a:rPr>
              <a:t>工作电压</a:t>
            </a:r>
            <a:endParaRPr lang="en-US" altLang="zh-CN" sz="1400" dirty="0">
              <a:latin typeface="Helvetica" pitchFamily="2" charset="0"/>
            </a:endParaRPr>
          </a:p>
          <a:p>
            <a:endParaRPr lang="en-US" altLang="zh-CN" sz="1400" dirty="0">
              <a:latin typeface="Helvetica" pitchFamily="2" charset="0"/>
            </a:endParaRPr>
          </a:p>
          <a:p>
            <a:endParaRPr lang="en-US" altLang="zh-CN" sz="1400" dirty="0">
              <a:latin typeface="Helvetica" pitchFamily="2" charset="0"/>
            </a:endParaRPr>
          </a:p>
          <a:p>
            <a:endParaRPr lang="en-US" altLang="zh-CN" sz="1400" dirty="0">
              <a:latin typeface="Helvetica" pitchFamily="2" charset="0"/>
            </a:endParaRPr>
          </a:p>
          <a:p>
            <a:endParaRPr lang="en-US" altLang="zh-CN" sz="1400" dirty="0">
              <a:solidFill>
                <a:schemeClr val="accent3">
                  <a:lumMod val="50000"/>
                </a:schemeClr>
              </a:solidFill>
              <a:latin typeface="Helvetica" pitchFamily="2" charset="0"/>
            </a:endParaRPr>
          </a:p>
          <a:p>
            <a:endParaRPr lang="en-US" altLang="zh-CN" sz="1400" dirty="0">
              <a:solidFill>
                <a:schemeClr val="accent3">
                  <a:lumMod val="50000"/>
                </a:schemeClr>
              </a:solidFill>
              <a:latin typeface="Helvetica" pitchFamily="2" charset="0"/>
            </a:endParaRPr>
          </a:p>
          <a:p>
            <a:r>
              <a:rPr lang="en-US" altLang="zh-CN" sz="1200" dirty="0">
                <a:latin typeface="Helvetica" pitchFamily="2" charset="0"/>
              </a:rPr>
              <a:t>}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4D9A373A-E8DB-CE47-B4DE-18496FF1EDF7}"/>
              </a:ext>
            </a:extLst>
          </p:cNvPr>
          <p:cNvSpPr/>
          <p:nvPr/>
        </p:nvSpPr>
        <p:spPr>
          <a:xfrm>
            <a:off x="4673532" y="1275606"/>
            <a:ext cx="4470468" cy="193899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 eaLnBrk="1" hangingPunct="1">
              <a:lnSpc>
                <a:spcPct val="120000"/>
              </a:lnSpc>
              <a:buFontTx/>
              <a:buNone/>
            </a:pPr>
            <a:r>
              <a:rPr lang="zh-CN" altLang="en-US" sz="1400" dirty="0">
                <a:latin typeface="Helvetica" pitchFamily="2" charset="0"/>
                <a:ea typeface="微软雅黑" panose="020B0503020204020204" pitchFamily="34" charset="-122"/>
              </a:rPr>
              <a:t>例：</a:t>
            </a:r>
            <a:endParaRPr lang="en-US" altLang="zh-CN" sz="1400" dirty="0">
              <a:latin typeface="Helvetica" pitchFamily="2" charset="0"/>
              <a:ea typeface="微软雅黑" panose="020B0503020204020204" pitchFamily="34" charset="-122"/>
            </a:endParaRPr>
          </a:p>
          <a:p>
            <a:pPr eaLnBrk="1" hangingPunct="1">
              <a:lnSpc>
                <a:spcPct val="120000"/>
              </a:lnSpc>
              <a:buFontTx/>
              <a:buNone/>
            </a:pPr>
            <a:r>
              <a:rPr lang="en-US" altLang="zh-CN" sz="1200" dirty="0">
                <a:latin typeface="Helvetica" pitchFamily="2" charset="0"/>
                <a:ea typeface="微软雅黑" panose="020B0503020204020204" pitchFamily="34" charset="-122"/>
              </a:rPr>
              <a:t>public</a:t>
            </a:r>
            <a:r>
              <a:rPr lang="zh-CN" altLang="en-US" sz="1200" dirty="0">
                <a:latin typeface="Helvetica" pitchFamily="2" charset="0"/>
                <a:ea typeface="微软雅黑" panose="020B0503020204020204" pitchFamily="34" charset="-122"/>
              </a:rPr>
              <a:t> </a:t>
            </a:r>
            <a:r>
              <a:rPr lang="en-US" altLang="zh-CN" sz="1200" dirty="0">
                <a:latin typeface="Helvetica" pitchFamily="2" charset="0"/>
                <a:ea typeface="微软雅黑" panose="020B0503020204020204" pitchFamily="34" charset="-122"/>
              </a:rPr>
              <a:t>class</a:t>
            </a:r>
            <a:r>
              <a:rPr lang="zh-CN" altLang="en-US" sz="1200" dirty="0">
                <a:latin typeface="Helvetica" pitchFamily="2" charset="0"/>
                <a:ea typeface="微软雅黑" panose="020B0503020204020204" pitchFamily="34" charset="-122"/>
              </a:rPr>
              <a:t> </a:t>
            </a:r>
            <a:r>
              <a:rPr lang="en-US" altLang="zh-CN" sz="1200" dirty="0">
                <a:latin typeface="Helvetica" pitchFamily="2" charset="0"/>
              </a:rPr>
              <a:t>kitchen</a:t>
            </a:r>
            <a:r>
              <a:rPr lang="zh-CN" altLang="en-US" sz="1200" dirty="0">
                <a:latin typeface="Helvetica" pitchFamily="2" charset="0"/>
                <a:ea typeface="微软雅黑" panose="020B0503020204020204" pitchFamily="34" charset="-122"/>
              </a:rPr>
              <a:t> </a:t>
            </a:r>
            <a:r>
              <a:rPr lang="en-US" altLang="zh-CN" sz="1200" dirty="0">
                <a:latin typeface="Helvetica" pitchFamily="2" charset="0"/>
                <a:ea typeface="微软雅黑" panose="020B0503020204020204" pitchFamily="34" charset="-122"/>
              </a:rPr>
              <a:t>{</a:t>
            </a:r>
          </a:p>
          <a:p>
            <a:pPr lvl="1">
              <a:lnSpc>
                <a:spcPct val="120000"/>
              </a:lnSpc>
            </a:pPr>
            <a:r>
              <a:rPr lang="en-US" altLang="zh-CN" sz="1200" dirty="0">
                <a:latin typeface="Helvetica" pitchFamily="2" charset="0"/>
                <a:ea typeface="微软雅黑" panose="020B0503020204020204" pitchFamily="34" charset="-122"/>
              </a:rPr>
              <a:t>  public void setup(){</a:t>
            </a:r>
          </a:p>
          <a:p>
            <a:pPr lvl="1">
              <a:lnSpc>
                <a:spcPct val="120000"/>
              </a:lnSpc>
            </a:pPr>
            <a:r>
              <a:rPr lang="zh-CN" altLang="en-US" sz="1200" dirty="0">
                <a:latin typeface="Helvetica" pitchFamily="2" charset="0"/>
                <a:ea typeface="微软雅黑" panose="020B0503020204020204" pitchFamily="34" charset="-122"/>
              </a:rPr>
              <a:t>  </a:t>
            </a:r>
            <a:r>
              <a:rPr lang="en-US" altLang="zh-CN" sz="1200" dirty="0" err="1">
                <a:latin typeface="Helvetica" pitchFamily="2" charset="0"/>
              </a:rPr>
              <a:t>ElectricOven</a:t>
            </a:r>
            <a:r>
              <a:rPr lang="en-US" altLang="zh-CN" sz="1200" dirty="0">
                <a:latin typeface="Helvetica" pitchFamily="2" charset="0"/>
              </a:rPr>
              <a:t> </a:t>
            </a:r>
            <a:r>
              <a:rPr lang="en-US" altLang="zh-CN" sz="1200" dirty="0" err="1">
                <a:latin typeface="Helvetica" pitchFamily="2" charset="0"/>
              </a:rPr>
              <a:t>mo</a:t>
            </a:r>
            <a:r>
              <a:rPr lang="zh-CN" altLang="en-US" sz="1200" dirty="0">
                <a:latin typeface="Helvetica" pitchFamily="2" charset="0"/>
              </a:rPr>
              <a:t> </a:t>
            </a:r>
            <a:r>
              <a:rPr lang="en-US" altLang="zh-CN" sz="1200" dirty="0">
                <a:latin typeface="Helvetica" pitchFamily="2" charset="0"/>
              </a:rPr>
              <a:t>=</a:t>
            </a:r>
            <a:r>
              <a:rPr lang="zh-CN" altLang="en-US" sz="1200" dirty="0">
                <a:latin typeface="Helvetica" pitchFamily="2" charset="0"/>
              </a:rPr>
              <a:t> </a:t>
            </a:r>
            <a:r>
              <a:rPr lang="en-US" altLang="zh-CN" sz="1200" dirty="0">
                <a:latin typeface="Helvetica" pitchFamily="2" charset="0"/>
              </a:rPr>
              <a:t>new </a:t>
            </a:r>
            <a:r>
              <a:rPr lang="en-US" altLang="zh-CN" sz="1200" dirty="0" err="1">
                <a:solidFill>
                  <a:srgbClr val="2230FF"/>
                </a:solidFill>
                <a:latin typeface="Helvetica" pitchFamily="2" charset="0"/>
              </a:rPr>
              <a:t>ElectricOven</a:t>
            </a:r>
            <a:r>
              <a:rPr lang="en-US" altLang="zh-CN" sz="1200" dirty="0">
                <a:latin typeface="Helvetica" pitchFamily="2" charset="0"/>
              </a:rPr>
              <a:t>();</a:t>
            </a:r>
          </a:p>
          <a:p>
            <a:r>
              <a:rPr lang="en-US" altLang="zh-CN" sz="1200" dirty="0">
                <a:latin typeface="Helvetica" pitchFamily="2" charset="0"/>
              </a:rPr>
              <a:t>             </a:t>
            </a:r>
            <a:r>
              <a:rPr lang="en-US" altLang="zh-CN" sz="1200" dirty="0" err="1">
                <a:latin typeface="Helvetica" pitchFamily="2" charset="0"/>
              </a:rPr>
              <a:t>System.out.println</a:t>
            </a:r>
            <a:r>
              <a:rPr lang="en-US" altLang="zh-CN" sz="1200" dirty="0">
                <a:latin typeface="Helvetica" pitchFamily="2" charset="0"/>
              </a:rPr>
              <a:t>(“length =”+ </a:t>
            </a:r>
            <a:r>
              <a:rPr lang="en-US" altLang="zh-CN" sz="1200" dirty="0" err="1">
                <a:latin typeface="Helvetica" pitchFamily="2" charset="0"/>
              </a:rPr>
              <a:t>mo.length</a:t>
            </a:r>
            <a:r>
              <a:rPr lang="en-US" altLang="zh-CN" sz="1200" dirty="0">
                <a:latin typeface="Helvetica" pitchFamily="2" charset="0"/>
              </a:rPr>
              <a:t>);</a:t>
            </a:r>
          </a:p>
          <a:p>
            <a:r>
              <a:rPr lang="en-US" altLang="zh-CN" sz="1200" dirty="0">
                <a:solidFill>
                  <a:srgbClr val="00B050"/>
                </a:solidFill>
                <a:latin typeface="Helvetica" pitchFamily="2" charset="0"/>
              </a:rPr>
              <a:t>             </a:t>
            </a:r>
            <a:r>
              <a:rPr lang="en-US" altLang="zh-CN" sz="1200" dirty="0" err="1">
                <a:latin typeface="Helvetica" pitchFamily="2" charset="0"/>
              </a:rPr>
              <a:t>System.out.println</a:t>
            </a:r>
            <a:r>
              <a:rPr lang="en-US" altLang="zh-CN" sz="1200" dirty="0">
                <a:latin typeface="Helvetica" pitchFamily="2" charset="0"/>
              </a:rPr>
              <a:t>(“voltage =”+ mo. voltage); </a:t>
            </a:r>
          </a:p>
          <a:p>
            <a:r>
              <a:rPr lang="en-US" altLang="zh-CN" sz="1200" dirty="0">
                <a:solidFill>
                  <a:srgbClr val="00B050"/>
                </a:solidFill>
                <a:latin typeface="Helvetica" pitchFamily="2" charset="0"/>
              </a:rPr>
              <a:t>               </a:t>
            </a:r>
            <a:r>
              <a:rPr lang="en-US" altLang="zh-CN" sz="1200" dirty="0">
                <a:solidFill>
                  <a:schemeClr val="tx2"/>
                </a:solidFill>
                <a:latin typeface="Helvetica" pitchFamily="2" charset="0"/>
              </a:rPr>
              <a:t>….</a:t>
            </a:r>
          </a:p>
          <a:p>
            <a:pPr lvl="1"/>
            <a:r>
              <a:rPr lang="en-US" altLang="zh-CN" sz="1200" dirty="0">
                <a:latin typeface="Helvetica" pitchFamily="2" charset="0"/>
              </a:rPr>
              <a:t>    }</a:t>
            </a:r>
          </a:p>
          <a:p>
            <a:r>
              <a:rPr lang="en-US" altLang="zh-CN" sz="1200" dirty="0">
                <a:latin typeface="Helvetica" pitchFamily="2" charset="0"/>
              </a:rPr>
              <a:t>}</a:t>
            </a:r>
          </a:p>
        </p:txBody>
      </p:sp>
      <p:cxnSp>
        <p:nvCxnSpPr>
          <p:cNvPr id="16" name="曲线连接符 15">
            <a:extLst>
              <a:ext uri="{FF2B5EF4-FFF2-40B4-BE49-F238E27FC236}">
                <a16:creationId xmlns:a16="http://schemas.microsoft.com/office/drawing/2014/main" id="{F04B3688-C513-C342-B74B-4EDAA736C963}"/>
              </a:ext>
            </a:extLst>
          </p:cNvPr>
          <p:cNvCxnSpPr/>
          <p:nvPr/>
        </p:nvCxnSpPr>
        <p:spPr bwMode="auto">
          <a:xfrm rot="10800000" flipV="1">
            <a:off x="1979712" y="2067694"/>
            <a:ext cx="4968552" cy="1008112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28575" cap="flat" cmpd="sng" algn="ctr">
            <a:solidFill>
              <a:srgbClr val="CC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444A0F22-6623-0C4D-ABC3-452CA2172B0D}"/>
              </a:ext>
            </a:extLst>
          </p:cNvPr>
          <p:cNvSpPr txBox="1"/>
          <p:nvPr/>
        </p:nvSpPr>
        <p:spPr>
          <a:xfrm>
            <a:off x="4784530" y="3722429"/>
            <a:ext cx="4248472" cy="12003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CN" altLang="en-US" dirty="0"/>
              <a:t>    如果类没有定义构造函数，编译器为其生成一个无参数的默认构造函数（空方法）。</a:t>
            </a:r>
            <a:endParaRPr kumimoji="1"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17726D3-DC3F-1C48-A4F8-0342DBB732AA}"/>
              </a:ext>
            </a:extLst>
          </p:cNvPr>
          <p:cNvSpPr txBox="1"/>
          <p:nvPr/>
        </p:nvSpPr>
        <p:spPr>
          <a:xfrm>
            <a:off x="559045" y="2951973"/>
            <a:ext cx="160011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  <a:latin typeface="Helvetica" pitchFamily="2" charset="0"/>
              </a:rPr>
              <a:t>public </a:t>
            </a:r>
            <a:r>
              <a:rPr lang="en-US" altLang="zh-CN" sz="1200" dirty="0" err="1">
                <a:solidFill>
                  <a:schemeClr val="bg1">
                    <a:lumMod val="65000"/>
                  </a:schemeClr>
                </a:solidFill>
                <a:latin typeface="Helvetica" pitchFamily="2" charset="0"/>
              </a:rPr>
              <a:t>ElectricOven</a:t>
            </a:r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  <a:latin typeface="Helvetica" pitchFamily="2" charset="0"/>
              </a:rPr>
              <a:t>()</a:t>
            </a:r>
          </a:p>
          <a:p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  <a:latin typeface="Helvetica" pitchFamily="2" charset="0"/>
              </a:rPr>
              <a:t>{</a:t>
            </a:r>
          </a:p>
          <a:p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  <a:latin typeface="Helvetica" pitchFamily="2" charset="0"/>
              </a:rPr>
              <a:t>   ;</a:t>
            </a:r>
          </a:p>
          <a:p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  <a:latin typeface="Helvetica" pitchFamily="2" charset="0"/>
              </a:rPr>
              <a:t>}</a:t>
            </a:r>
          </a:p>
          <a:p>
            <a:endParaRPr kumimoji="1" lang="zh-CN" altLang="en-US" sz="1200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097060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6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0" y="0"/>
            <a:ext cx="5364088" cy="504000"/>
            <a:chOff x="0" y="0"/>
            <a:chExt cx="5364088" cy="504000"/>
          </a:xfrm>
        </p:grpSpPr>
        <p:sp>
          <p:nvSpPr>
            <p:cNvPr id="3" name="矩形 2"/>
            <p:cNvSpPr/>
            <p:nvPr/>
          </p:nvSpPr>
          <p:spPr>
            <a:xfrm>
              <a:off x="0" y="0"/>
              <a:ext cx="763957" cy="504000"/>
            </a:xfrm>
            <a:prstGeom prst="rect">
              <a:avLst/>
            </a:prstGeom>
            <a:solidFill>
              <a:srgbClr val="036E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4" name="矩形 3"/>
            <p:cNvSpPr/>
            <p:nvPr/>
          </p:nvSpPr>
          <p:spPr>
            <a:xfrm>
              <a:off x="993144" y="0"/>
              <a:ext cx="114593" cy="504000"/>
            </a:xfrm>
            <a:prstGeom prst="rect">
              <a:avLst/>
            </a:prstGeom>
            <a:solidFill>
              <a:srgbClr val="036E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1336924" y="51945"/>
              <a:ext cx="402716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indent="0">
                <a:buNone/>
              </a:pPr>
              <a:r>
                <a:rPr lang="zh-CN" altLang="en-US" sz="2000" b="1" dirty="0">
                  <a:ln w="0"/>
                  <a:latin typeface="微软雅黑" panose="020B0503020204020204" pitchFamily="34" charset="-122"/>
                  <a:ea typeface="微软雅黑" panose="020B0503020204020204" pitchFamily="34" charset="-122"/>
                </a:rPr>
                <a:t>构造方法</a:t>
              </a:r>
              <a:endParaRPr lang="en-US" altLang="zh-CN" sz="2000" b="1" dirty="0">
                <a:ln w="0"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9" name="矩形 8"/>
          <p:cNvSpPr/>
          <p:nvPr/>
        </p:nvSpPr>
        <p:spPr>
          <a:xfrm>
            <a:off x="467544" y="663085"/>
            <a:ext cx="6120680" cy="3965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lnSpc>
                <a:spcPct val="120000"/>
              </a:lnSpc>
            </a:pPr>
            <a:r>
              <a:rPr lang="zh-CN" altLang="en-US" sz="1800" b="1" dirty="0">
                <a:solidFill>
                  <a:schemeClr val="hlin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构造函数可以有多个</a:t>
            </a:r>
            <a:r>
              <a:rPr lang="en-US" altLang="zh-CN" sz="1800" b="1" dirty="0">
                <a:solidFill>
                  <a:schemeClr val="hlin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CN" altLang="en-US" sz="1800" b="1" dirty="0">
                <a:solidFill>
                  <a:schemeClr val="hlin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方法重载（</a:t>
            </a:r>
            <a:r>
              <a:rPr lang="en-US" altLang="zh-CN" sz="1800" b="1" dirty="0">
                <a:ln w="0"/>
                <a:latin typeface="微软雅黑" panose="020B0503020204020204" pitchFamily="34" charset="-122"/>
                <a:ea typeface="微软雅黑" panose="020B0503020204020204" pitchFamily="34" charset="-122"/>
              </a:rPr>
              <a:t>overloading</a:t>
            </a:r>
            <a:r>
              <a:rPr lang="zh-CN" altLang="en-US" sz="1800" b="1" dirty="0">
                <a:solidFill>
                  <a:schemeClr val="hlin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941D5E8-6CAB-4A46-97BD-B25EE35ABFDB}"/>
              </a:ext>
            </a:extLst>
          </p:cNvPr>
          <p:cNvSpPr txBox="1"/>
          <p:nvPr/>
        </p:nvSpPr>
        <p:spPr>
          <a:xfrm>
            <a:off x="221996" y="1275606"/>
            <a:ext cx="4451536" cy="3754874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rgbClr val="FF0000"/>
                </a:solidFill>
                <a:latin typeface="Helvetica" pitchFamily="2" charset="0"/>
              </a:rPr>
              <a:t>public</a:t>
            </a:r>
            <a:r>
              <a:rPr lang="en-US" altLang="zh-CN" sz="1400" dirty="0">
                <a:latin typeface="Helvetica" pitchFamily="2" charset="0"/>
              </a:rPr>
              <a:t> </a:t>
            </a:r>
            <a:r>
              <a:rPr lang="en-US" altLang="zh-CN" sz="1400" dirty="0">
                <a:solidFill>
                  <a:srgbClr val="2D499E"/>
                </a:solidFill>
                <a:latin typeface="Helvetica" pitchFamily="2" charset="0"/>
              </a:rPr>
              <a:t>class</a:t>
            </a:r>
            <a:r>
              <a:rPr lang="en-US" altLang="zh-CN" sz="1400" dirty="0">
                <a:latin typeface="Helvetica" pitchFamily="2" charset="0"/>
              </a:rPr>
              <a:t> </a:t>
            </a:r>
            <a:r>
              <a:rPr lang="en-US" altLang="zh-CN" sz="1400" dirty="0" err="1">
                <a:latin typeface="Helvetica" pitchFamily="2" charset="0"/>
              </a:rPr>
              <a:t>ElectricOven</a:t>
            </a:r>
            <a:r>
              <a:rPr lang="en-US" altLang="zh-CN" sz="1400" dirty="0">
                <a:latin typeface="Helvetica" pitchFamily="2" charset="0"/>
              </a:rPr>
              <a:t>{</a:t>
            </a:r>
          </a:p>
          <a:p>
            <a:r>
              <a:rPr lang="zh-CN" altLang="en-US" sz="1400" dirty="0">
                <a:latin typeface="Helvetica" pitchFamily="2" charset="0"/>
              </a:rPr>
              <a:t>   </a:t>
            </a:r>
            <a:r>
              <a:rPr lang="en-US" altLang="zh-CN" sz="1400" dirty="0">
                <a:latin typeface="Helvetica" pitchFamily="2" charset="0"/>
              </a:rPr>
              <a:t>   </a:t>
            </a:r>
            <a:r>
              <a:rPr lang="en-US" altLang="zh-CN" sz="1100" dirty="0">
                <a:latin typeface="Helvetica" pitchFamily="2" charset="0"/>
              </a:rPr>
              <a:t>public</a:t>
            </a:r>
            <a:r>
              <a:rPr lang="zh-CN" altLang="en-US" sz="1100" dirty="0">
                <a:latin typeface="Helvetica" pitchFamily="2" charset="0"/>
              </a:rPr>
              <a:t> </a:t>
            </a:r>
            <a:r>
              <a:rPr lang="en-US" altLang="zh-CN" sz="1100" dirty="0">
                <a:latin typeface="Helvetica" pitchFamily="2" charset="0"/>
              </a:rPr>
              <a:t>String brand; //</a:t>
            </a:r>
            <a:r>
              <a:rPr lang="zh-CN" altLang="en-US" sz="1100" dirty="0">
                <a:latin typeface="Helvetica" pitchFamily="2" charset="0"/>
              </a:rPr>
              <a:t>品牌</a:t>
            </a:r>
            <a:endParaRPr lang="en-US" altLang="zh-CN" sz="1100" dirty="0">
              <a:latin typeface="Helvetica" pitchFamily="2" charset="0"/>
            </a:endParaRPr>
          </a:p>
          <a:p>
            <a:r>
              <a:rPr lang="en-US" altLang="zh-CN" sz="1100" dirty="0">
                <a:latin typeface="Helvetica" pitchFamily="2" charset="0"/>
              </a:rPr>
              <a:t>       public int length=0;</a:t>
            </a:r>
            <a:r>
              <a:rPr lang="zh-CN" altLang="en-US" sz="1100" dirty="0">
                <a:latin typeface="Helvetica" pitchFamily="2" charset="0"/>
              </a:rPr>
              <a:t> </a:t>
            </a:r>
            <a:r>
              <a:rPr lang="en-US" altLang="zh-CN" sz="1100" dirty="0">
                <a:latin typeface="Helvetica" pitchFamily="2" charset="0"/>
              </a:rPr>
              <a:t>//</a:t>
            </a:r>
            <a:r>
              <a:rPr lang="zh-CN" altLang="en-US" sz="1100" dirty="0">
                <a:latin typeface="Helvetica" pitchFamily="2" charset="0"/>
              </a:rPr>
              <a:t> 长 </a:t>
            </a:r>
            <a:r>
              <a:rPr lang="en-US" altLang="zh-CN" sz="1100" dirty="0">
                <a:latin typeface="Helvetica" pitchFamily="2" charset="0"/>
              </a:rPr>
              <a:t>mm</a:t>
            </a:r>
          </a:p>
          <a:p>
            <a:r>
              <a:rPr lang="en-US" altLang="zh-CN" sz="1100" dirty="0">
                <a:latin typeface="Helvetica" pitchFamily="2" charset="0"/>
              </a:rPr>
              <a:t>       public int width=0;</a:t>
            </a:r>
            <a:r>
              <a:rPr lang="zh-CN" altLang="en-US" sz="1100" dirty="0">
                <a:latin typeface="Helvetica" pitchFamily="2" charset="0"/>
              </a:rPr>
              <a:t> </a:t>
            </a:r>
            <a:r>
              <a:rPr lang="en-US" altLang="zh-CN" sz="1100" dirty="0">
                <a:latin typeface="Helvetica" pitchFamily="2" charset="0"/>
              </a:rPr>
              <a:t>//</a:t>
            </a:r>
            <a:r>
              <a:rPr lang="zh-CN" altLang="en-US" sz="1100" dirty="0">
                <a:latin typeface="Helvetica" pitchFamily="2" charset="0"/>
              </a:rPr>
              <a:t> 宽</a:t>
            </a:r>
            <a:r>
              <a:rPr lang="en-US" altLang="zh-CN" sz="1100" dirty="0">
                <a:latin typeface="Helvetica" pitchFamily="2" charset="0"/>
              </a:rPr>
              <a:t> mm</a:t>
            </a:r>
          </a:p>
          <a:p>
            <a:r>
              <a:rPr lang="en-US" altLang="zh-CN" sz="1100" dirty="0">
                <a:latin typeface="Helvetica" pitchFamily="2" charset="0"/>
              </a:rPr>
              <a:t>       public int height=0;</a:t>
            </a:r>
            <a:r>
              <a:rPr lang="zh-CN" altLang="en-US" sz="1100" dirty="0">
                <a:latin typeface="Helvetica" pitchFamily="2" charset="0"/>
              </a:rPr>
              <a:t> </a:t>
            </a:r>
            <a:r>
              <a:rPr lang="en-US" altLang="zh-CN" sz="1100" dirty="0">
                <a:latin typeface="Helvetica" pitchFamily="2" charset="0"/>
              </a:rPr>
              <a:t>//</a:t>
            </a:r>
            <a:r>
              <a:rPr lang="zh-CN" altLang="en-US" sz="1100" dirty="0">
                <a:latin typeface="Helvetica" pitchFamily="2" charset="0"/>
              </a:rPr>
              <a:t> 高</a:t>
            </a:r>
            <a:r>
              <a:rPr lang="en-US" altLang="zh-CN" sz="1100" dirty="0">
                <a:latin typeface="Helvetica" pitchFamily="2" charset="0"/>
              </a:rPr>
              <a:t> mm</a:t>
            </a:r>
          </a:p>
          <a:p>
            <a:r>
              <a:rPr lang="en-US" altLang="zh-CN" sz="1100" dirty="0">
                <a:latin typeface="Helvetica" pitchFamily="2" charset="0"/>
              </a:rPr>
              <a:t>       private int volume;</a:t>
            </a:r>
            <a:r>
              <a:rPr lang="zh-CN" altLang="en-US" sz="1100" dirty="0">
                <a:latin typeface="Helvetica" pitchFamily="2" charset="0"/>
              </a:rPr>
              <a:t> </a:t>
            </a:r>
            <a:r>
              <a:rPr lang="en-US" altLang="zh-CN" sz="1100" dirty="0">
                <a:latin typeface="Helvetica" pitchFamily="2" charset="0"/>
              </a:rPr>
              <a:t>//</a:t>
            </a:r>
            <a:r>
              <a:rPr lang="zh-CN" altLang="en-US" sz="1100" dirty="0">
                <a:latin typeface="Helvetica" pitchFamily="2" charset="0"/>
              </a:rPr>
              <a:t> 体积</a:t>
            </a:r>
            <a:endParaRPr lang="en-US" altLang="zh-CN" sz="1100" dirty="0">
              <a:latin typeface="Helvetica" pitchFamily="2" charset="0"/>
            </a:endParaRPr>
          </a:p>
          <a:p>
            <a:r>
              <a:rPr lang="zh-CN" altLang="en-US" sz="1100" dirty="0">
                <a:latin typeface="Helvetica" pitchFamily="2" charset="0"/>
              </a:rPr>
              <a:t>       </a:t>
            </a:r>
            <a:r>
              <a:rPr lang="en-US" altLang="zh-CN" sz="1100" dirty="0">
                <a:latin typeface="Helvetica" pitchFamily="2" charset="0"/>
              </a:rPr>
              <a:t>protected int voltage=380; //</a:t>
            </a:r>
            <a:r>
              <a:rPr lang="zh-CN" altLang="en-US" sz="1100" dirty="0">
                <a:latin typeface="Helvetica" pitchFamily="2" charset="0"/>
              </a:rPr>
              <a:t>工作电压</a:t>
            </a:r>
            <a:endParaRPr lang="en-US" altLang="zh-CN" sz="1100" dirty="0">
              <a:latin typeface="Helvetica" pitchFamily="2" charset="0"/>
            </a:endParaRPr>
          </a:p>
          <a:p>
            <a:r>
              <a:rPr lang="en-US" altLang="zh-CN" sz="1100" dirty="0">
                <a:latin typeface="Helvetica" pitchFamily="2" charset="0"/>
              </a:rPr>
              <a:t>       </a:t>
            </a:r>
          </a:p>
          <a:p>
            <a:r>
              <a:rPr lang="zh-CN" altLang="en-US" sz="1100" dirty="0">
                <a:latin typeface="Helvetica" pitchFamily="2" charset="0"/>
              </a:rPr>
              <a:t>       </a:t>
            </a:r>
            <a:r>
              <a:rPr lang="en-US" altLang="zh-CN" sz="1100" dirty="0">
                <a:latin typeface="Helvetica" pitchFamily="2" charset="0"/>
              </a:rPr>
              <a:t>public </a:t>
            </a:r>
            <a:r>
              <a:rPr lang="en-US" altLang="zh-CN" sz="1100" dirty="0" err="1">
                <a:solidFill>
                  <a:srgbClr val="0070C0"/>
                </a:solidFill>
                <a:latin typeface="Helvetica" pitchFamily="2" charset="0"/>
              </a:rPr>
              <a:t>ElectricOven</a:t>
            </a:r>
            <a:r>
              <a:rPr lang="en-US" altLang="zh-CN" sz="1100" dirty="0">
                <a:latin typeface="Helvetica" pitchFamily="2" charset="0"/>
              </a:rPr>
              <a:t>(){</a:t>
            </a:r>
          </a:p>
          <a:p>
            <a:r>
              <a:rPr lang="en-US" altLang="zh-CN" sz="1100" dirty="0">
                <a:latin typeface="Helvetica" pitchFamily="2" charset="0"/>
              </a:rPr>
              <a:t>        </a:t>
            </a:r>
            <a:r>
              <a:rPr lang="en-US" altLang="zh-CN" sz="1100" dirty="0" err="1">
                <a:latin typeface="Helvetica" pitchFamily="2" charset="0"/>
              </a:rPr>
              <a:t>this.brand</a:t>
            </a:r>
            <a:r>
              <a:rPr lang="en-US" altLang="zh-CN" sz="1100" dirty="0">
                <a:latin typeface="Helvetica" pitchFamily="2" charset="0"/>
              </a:rPr>
              <a:t>="</a:t>
            </a:r>
            <a:r>
              <a:rPr lang="zh-CN" altLang="en-US" sz="1100" dirty="0">
                <a:latin typeface="Helvetica" pitchFamily="2" charset="0"/>
              </a:rPr>
              <a:t>待贴牌</a:t>
            </a:r>
            <a:r>
              <a:rPr lang="en-US" altLang="zh-CN" sz="1100" dirty="0">
                <a:latin typeface="Helvetica" pitchFamily="2" charset="0"/>
              </a:rPr>
              <a:t>";</a:t>
            </a:r>
          </a:p>
          <a:p>
            <a:r>
              <a:rPr lang="en-US" altLang="zh-CN" sz="1100" dirty="0">
                <a:latin typeface="Helvetica" pitchFamily="2" charset="0"/>
              </a:rPr>
              <a:t>        </a:t>
            </a:r>
            <a:r>
              <a:rPr lang="en-US" altLang="zh-CN" sz="1100" dirty="0" err="1">
                <a:latin typeface="Helvetica" pitchFamily="2" charset="0"/>
              </a:rPr>
              <a:t>this.voltage</a:t>
            </a:r>
            <a:r>
              <a:rPr lang="en-US" altLang="zh-CN" sz="1100" dirty="0">
                <a:latin typeface="Helvetica" pitchFamily="2" charset="0"/>
              </a:rPr>
              <a:t>=220;</a:t>
            </a:r>
          </a:p>
          <a:p>
            <a:r>
              <a:rPr lang="en-US" altLang="zh-CN" sz="1100" dirty="0">
                <a:latin typeface="Helvetica" pitchFamily="2" charset="0"/>
              </a:rPr>
              <a:t>        }</a:t>
            </a:r>
          </a:p>
          <a:p>
            <a:endParaRPr lang="en-US" altLang="zh-CN" sz="1100" dirty="0">
              <a:latin typeface="Helvetica" pitchFamily="2" charset="0"/>
            </a:endParaRPr>
          </a:p>
          <a:p>
            <a:r>
              <a:rPr lang="en-US" altLang="zh-CN" sz="1100" dirty="0">
                <a:latin typeface="Helvetica" pitchFamily="2" charset="0"/>
              </a:rPr>
              <a:t>       public </a:t>
            </a:r>
            <a:r>
              <a:rPr lang="en-US" altLang="zh-CN" sz="1100" dirty="0" err="1">
                <a:solidFill>
                  <a:srgbClr val="0070C0"/>
                </a:solidFill>
                <a:latin typeface="Helvetica" pitchFamily="2" charset="0"/>
              </a:rPr>
              <a:t>ElectricOven</a:t>
            </a:r>
            <a:r>
              <a:rPr lang="en-US" altLang="zh-CN" sz="1100" dirty="0">
                <a:latin typeface="Helvetica" pitchFamily="2" charset="0"/>
              </a:rPr>
              <a:t>(int </a:t>
            </a:r>
            <a:r>
              <a:rPr lang="en-US" altLang="zh-CN" sz="1100" dirty="0" err="1">
                <a:latin typeface="Helvetica" pitchFamily="2" charset="0"/>
              </a:rPr>
              <a:t>length,int</a:t>
            </a:r>
            <a:r>
              <a:rPr lang="en-US" altLang="zh-CN" sz="1100" dirty="0">
                <a:latin typeface="Helvetica" pitchFamily="2" charset="0"/>
              </a:rPr>
              <a:t> </a:t>
            </a:r>
            <a:r>
              <a:rPr lang="en-US" altLang="zh-CN" sz="1100" dirty="0" err="1">
                <a:latin typeface="Helvetica" pitchFamily="2" charset="0"/>
              </a:rPr>
              <a:t>width,int</a:t>
            </a:r>
            <a:r>
              <a:rPr lang="en-US" altLang="zh-CN" sz="1100" dirty="0">
                <a:latin typeface="Helvetica" pitchFamily="2" charset="0"/>
              </a:rPr>
              <a:t> </a:t>
            </a:r>
            <a:r>
              <a:rPr lang="en-US" altLang="zh-CN" sz="1100" dirty="0" err="1">
                <a:latin typeface="Helvetica" pitchFamily="2" charset="0"/>
              </a:rPr>
              <a:t>height,int</a:t>
            </a:r>
            <a:r>
              <a:rPr lang="en-US" altLang="zh-CN" sz="1100" dirty="0">
                <a:latin typeface="Helvetica" pitchFamily="2" charset="0"/>
              </a:rPr>
              <a:t> voltage){</a:t>
            </a:r>
          </a:p>
          <a:p>
            <a:r>
              <a:rPr lang="en-US" altLang="zh-CN" sz="1100" dirty="0">
                <a:latin typeface="Helvetica" pitchFamily="2" charset="0"/>
              </a:rPr>
              <a:t>        </a:t>
            </a:r>
            <a:r>
              <a:rPr lang="en-US" altLang="zh-CN" sz="1100" dirty="0" err="1">
                <a:latin typeface="Helvetica" pitchFamily="2" charset="0"/>
              </a:rPr>
              <a:t>this.length</a:t>
            </a:r>
            <a:r>
              <a:rPr lang="en-US" altLang="zh-CN" sz="1100" dirty="0">
                <a:latin typeface="Helvetica" pitchFamily="2" charset="0"/>
              </a:rPr>
              <a:t>=length;</a:t>
            </a:r>
          </a:p>
          <a:p>
            <a:r>
              <a:rPr lang="en-US" altLang="zh-CN" sz="1100" dirty="0">
                <a:latin typeface="Helvetica" pitchFamily="2" charset="0"/>
              </a:rPr>
              <a:t>        </a:t>
            </a:r>
            <a:r>
              <a:rPr lang="en-US" altLang="zh-CN" sz="1100" dirty="0" err="1">
                <a:latin typeface="Helvetica" pitchFamily="2" charset="0"/>
              </a:rPr>
              <a:t>this.width</a:t>
            </a:r>
            <a:r>
              <a:rPr lang="en-US" altLang="zh-CN" sz="1100" dirty="0">
                <a:latin typeface="Helvetica" pitchFamily="2" charset="0"/>
              </a:rPr>
              <a:t>=width;</a:t>
            </a:r>
          </a:p>
          <a:p>
            <a:r>
              <a:rPr lang="en-US" altLang="zh-CN" sz="1100" dirty="0">
                <a:latin typeface="Helvetica" pitchFamily="2" charset="0"/>
              </a:rPr>
              <a:t>        </a:t>
            </a:r>
            <a:r>
              <a:rPr lang="en-US" altLang="zh-CN" sz="1100" dirty="0" err="1">
                <a:latin typeface="Helvetica" pitchFamily="2" charset="0"/>
              </a:rPr>
              <a:t>this.height</a:t>
            </a:r>
            <a:r>
              <a:rPr lang="en-US" altLang="zh-CN" sz="1100" dirty="0">
                <a:latin typeface="Helvetica" pitchFamily="2" charset="0"/>
              </a:rPr>
              <a:t>=height;</a:t>
            </a:r>
          </a:p>
          <a:p>
            <a:r>
              <a:rPr lang="en-US" altLang="zh-CN" sz="1100" dirty="0">
                <a:latin typeface="Helvetica" pitchFamily="2" charset="0"/>
              </a:rPr>
              <a:t>        </a:t>
            </a:r>
            <a:r>
              <a:rPr lang="en-US" altLang="zh-CN" sz="1100" dirty="0" err="1">
                <a:latin typeface="Helvetica" pitchFamily="2" charset="0"/>
              </a:rPr>
              <a:t>this.volume</a:t>
            </a:r>
            <a:r>
              <a:rPr lang="en-US" altLang="zh-CN" sz="1100" dirty="0">
                <a:latin typeface="Helvetica" pitchFamily="2" charset="0"/>
              </a:rPr>
              <a:t>= length* width* width;</a:t>
            </a:r>
          </a:p>
          <a:p>
            <a:r>
              <a:rPr lang="en-US" altLang="zh-CN" sz="1100" dirty="0">
                <a:latin typeface="Helvetica" pitchFamily="2" charset="0"/>
              </a:rPr>
              <a:t>        </a:t>
            </a:r>
            <a:r>
              <a:rPr lang="en-US" altLang="zh-CN" sz="1100" dirty="0" err="1">
                <a:latin typeface="Helvetica" pitchFamily="2" charset="0"/>
              </a:rPr>
              <a:t>this.voltage</a:t>
            </a:r>
            <a:r>
              <a:rPr lang="en-US" altLang="zh-CN" sz="1100" dirty="0">
                <a:latin typeface="Helvetica" pitchFamily="2" charset="0"/>
              </a:rPr>
              <a:t>=voltage;</a:t>
            </a:r>
          </a:p>
          <a:p>
            <a:r>
              <a:rPr lang="en-US" altLang="zh-CN" sz="1100" dirty="0">
                <a:latin typeface="Helvetica" pitchFamily="2" charset="0"/>
              </a:rPr>
              <a:t>      }</a:t>
            </a:r>
            <a:endParaRPr lang="en-US" altLang="zh-CN" sz="1100" dirty="0">
              <a:solidFill>
                <a:schemeClr val="accent3">
                  <a:lumMod val="50000"/>
                </a:schemeClr>
              </a:solidFill>
              <a:latin typeface="Helvetica" pitchFamily="2" charset="0"/>
            </a:endParaRPr>
          </a:p>
          <a:p>
            <a:r>
              <a:rPr lang="en-US" altLang="zh-CN" sz="1200" dirty="0">
                <a:latin typeface="Helvetica" pitchFamily="2" charset="0"/>
              </a:rPr>
              <a:t>}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4D9A373A-E8DB-CE47-B4DE-18496FF1EDF7}"/>
              </a:ext>
            </a:extLst>
          </p:cNvPr>
          <p:cNvSpPr/>
          <p:nvPr/>
        </p:nvSpPr>
        <p:spPr>
          <a:xfrm>
            <a:off x="4673532" y="1275606"/>
            <a:ext cx="4578988" cy="182819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 eaLnBrk="1" hangingPunct="1">
              <a:lnSpc>
                <a:spcPct val="120000"/>
              </a:lnSpc>
              <a:buFontTx/>
              <a:buNone/>
            </a:pPr>
            <a:r>
              <a:rPr lang="zh-CN" altLang="en-US" sz="1400" dirty="0">
                <a:latin typeface="Helvetica" pitchFamily="2" charset="0"/>
                <a:ea typeface="微软雅黑" panose="020B0503020204020204" pitchFamily="34" charset="-122"/>
              </a:rPr>
              <a:t>例：</a:t>
            </a:r>
            <a:endParaRPr lang="en-US" altLang="zh-CN" sz="1400" dirty="0">
              <a:latin typeface="Helvetica" pitchFamily="2" charset="0"/>
              <a:ea typeface="微软雅黑" panose="020B0503020204020204" pitchFamily="34" charset="-122"/>
            </a:endParaRPr>
          </a:p>
          <a:p>
            <a:pPr eaLnBrk="1" hangingPunct="1">
              <a:lnSpc>
                <a:spcPct val="120000"/>
              </a:lnSpc>
              <a:buFontTx/>
              <a:buNone/>
            </a:pPr>
            <a:r>
              <a:rPr lang="en-US" altLang="zh-CN" sz="1200" dirty="0">
                <a:latin typeface="Helvetica" pitchFamily="2" charset="0"/>
                <a:ea typeface="微软雅黑" panose="020B0503020204020204" pitchFamily="34" charset="-122"/>
              </a:rPr>
              <a:t>public</a:t>
            </a:r>
            <a:r>
              <a:rPr lang="zh-CN" altLang="en-US" sz="1200" dirty="0">
                <a:latin typeface="Helvetica" pitchFamily="2" charset="0"/>
                <a:ea typeface="微软雅黑" panose="020B0503020204020204" pitchFamily="34" charset="-122"/>
              </a:rPr>
              <a:t> </a:t>
            </a:r>
            <a:r>
              <a:rPr lang="en-US" altLang="zh-CN" sz="1200" dirty="0">
                <a:latin typeface="Helvetica" pitchFamily="2" charset="0"/>
                <a:ea typeface="微软雅黑" panose="020B0503020204020204" pitchFamily="34" charset="-122"/>
              </a:rPr>
              <a:t>class</a:t>
            </a:r>
            <a:r>
              <a:rPr lang="zh-CN" altLang="en-US" sz="1200" dirty="0">
                <a:latin typeface="Helvetica" pitchFamily="2" charset="0"/>
                <a:ea typeface="微软雅黑" panose="020B0503020204020204" pitchFamily="34" charset="-122"/>
              </a:rPr>
              <a:t> </a:t>
            </a:r>
            <a:r>
              <a:rPr lang="en-US" altLang="zh-CN" sz="1200" dirty="0">
                <a:latin typeface="Helvetica" pitchFamily="2" charset="0"/>
              </a:rPr>
              <a:t>kitchen</a:t>
            </a:r>
            <a:r>
              <a:rPr lang="zh-CN" altLang="en-US" sz="1200" dirty="0">
                <a:latin typeface="Helvetica" pitchFamily="2" charset="0"/>
                <a:ea typeface="微软雅黑" panose="020B0503020204020204" pitchFamily="34" charset="-122"/>
              </a:rPr>
              <a:t> </a:t>
            </a:r>
            <a:r>
              <a:rPr lang="en-US" altLang="zh-CN" sz="1200" dirty="0">
                <a:latin typeface="Helvetica" pitchFamily="2" charset="0"/>
                <a:ea typeface="微软雅黑" panose="020B0503020204020204" pitchFamily="34" charset="-122"/>
              </a:rPr>
              <a:t>{</a:t>
            </a:r>
          </a:p>
          <a:p>
            <a:pPr lvl="1">
              <a:lnSpc>
                <a:spcPct val="120000"/>
              </a:lnSpc>
            </a:pPr>
            <a:r>
              <a:rPr lang="en-US" altLang="zh-CN" sz="1200" dirty="0">
                <a:latin typeface="Helvetica" pitchFamily="2" charset="0"/>
                <a:ea typeface="微软雅黑" panose="020B0503020204020204" pitchFamily="34" charset="-122"/>
              </a:rPr>
              <a:t>  public void setup(){</a:t>
            </a:r>
          </a:p>
          <a:p>
            <a:pPr lvl="1">
              <a:lnSpc>
                <a:spcPct val="120000"/>
              </a:lnSpc>
            </a:pPr>
            <a:r>
              <a:rPr lang="zh-CN" altLang="en-US" sz="1200" dirty="0">
                <a:latin typeface="Helvetica" pitchFamily="2" charset="0"/>
                <a:ea typeface="微软雅黑" panose="020B0503020204020204" pitchFamily="34" charset="-122"/>
              </a:rPr>
              <a:t>  </a:t>
            </a:r>
            <a:r>
              <a:rPr lang="en-US" altLang="zh-CN" sz="1200" dirty="0" err="1">
                <a:latin typeface="Helvetica" pitchFamily="2" charset="0"/>
              </a:rPr>
              <a:t>ElectricOven</a:t>
            </a:r>
            <a:r>
              <a:rPr lang="en-US" altLang="zh-CN" sz="1200" dirty="0">
                <a:latin typeface="Helvetica" pitchFamily="2" charset="0"/>
              </a:rPr>
              <a:t> mo1</a:t>
            </a:r>
            <a:r>
              <a:rPr lang="zh-CN" altLang="en-US" sz="1200" dirty="0">
                <a:latin typeface="Helvetica" pitchFamily="2" charset="0"/>
              </a:rPr>
              <a:t> </a:t>
            </a:r>
            <a:r>
              <a:rPr lang="en-US" altLang="zh-CN" sz="1200" dirty="0">
                <a:latin typeface="Helvetica" pitchFamily="2" charset="0"/>
              </a:rPr>
              <a:t>=</a:t>
            </a:r>
            <a:r>
              <a:rPr lang="zh-CN" altLang="en-US" sz="1200" dirty="0">
                <a:latin typeface="Helvetica" pitchFamily="2" charset="0"/>
              </a:rPr>
              <a:t> </a:t>
            </a:r>
            <a:r>
              <a:rPr lang="en-US" altLang="zh-CN" sz="1200" dirty="0">
                <a:latin typeface="Helvetica" pitchFamily="2" charset="0"/>
              </a:rPr>
              <a:t>new </a:t>
            </a:r>
            <a:r>
              <a:rPr lang="en-US" altLang="zh-CN" sz="1200" dirty="0" err="1">
                <a:solidFill>
                  <a:srgbClr val="2230FF"/>
                </a:solidFill>
                <a:latin typeface="Helvetica" pitchFamily="2" charset="0"/>
              </a:rPr>
              <a:t>ElectricOven</a:t>
            </a:r>
            <a:r>
              <a:rPr lang="en-US" altLang="zh-CN" sz="1200" dirty="0">
                <a:latin typeface="Helvetica" pitchFamily="2" charset="0"/>
              </a:rPr>
              <a:t>();</a:t>
            </a:r>
          </a:p>
          <a:p>
            <a:pPr lvl="1">
              <a:lnSpc>
                <a:spcPct val="120000"/>
              </a:lnSpc>
            </a:pPr>
            <a:r>
              <a:rPr lang="en-US" altLang="zh-CN" sz="1200" dirty="0">
                <a:latin typeface="Helvetica" pitchFamily="2" charset="0"/>
              </a:rPr>
              <a:t>  </a:t>
            </a:r>
            <a:r>
              <a:rPr lang="en-US" altLang="zh-CN" sz="1200" dirty="0" err="1">
                <a:latin typeface="Helvetica" pitchFamily="2" charset="0"/>
              </a:rPr>
              <a:t>ElectricOven</a:t>
            </a:r>
            <a:r>
              <a:rPr lang="en-US" altLang="zh-CN" sz="1200" dirty="0">
                <a:latin typeface="Helvetica" pitchFamily="2" charset="0"/>
              </a:rPr>
              <a:t> mo2</a:t>
            </a:r>
            <a:r>
              <a:rPr lang="zh-CN" altLang="en-US" sz="1200" dirty="0">
                <a:latin typeface="Helvetica" pitchFamily="2" charset="0"/>
              </a:rPr>
              <a:t> </a:t>
            </a:r>
            <a:r>
              <a:rPr lang="en-US" altLang="zh-CN" sz="1200" dirty="0">
                <a:latin typeface="Helvetica" pitchFamily="2" charset="0"/>
              </a:rPr>
              <a:t>=</a:t>
            </a:r>
            <a:r>
              <a:rPr lang="zh-CN" altLang="en-US" sz="1200" dirty="0">
                <a:latin typeface="Helvetica" pitchFamily="2" charset="0"/>
              </a:rPr>
              <a:t> </a:t>
            </a:r>
            <a:r>
              <a:rPr lang="en-US" altLang="zh-CN" sz="1200" dirty="0">
                <a:latin typeface="Helvetica" pitchFamily="2" charset="0"/>
              </a:rPr>
              <a:t>new </a:t>
            </a:r>
            <a:r>
              <a:rPr lang="en-US" altLang="zh-CN" sz="1200" dirty="0" err="1">
                <a:solidFill>
                  <a:srgbClr val="2230FF"/>
                </a:solidFill>
                <a:latin typeface="Helvetica" pitchFamily="2" charset="0"/>
              </a:rPr>
              <a:t>ElectricOven</a:t>
            </a:r>
            <a:r>
              <a:rPr lang="en-US" altLang="zh-CN" sz="1200" dirty="0">
                <a:latin typeface="Helvetica" pitchFamily="2" charset="0"/>
              </a:rPr>
              <a:t>(600,400,500,220);</a:t>
            </a:r>
          </a:p>
          <a:p>
            <a:pPr lvl="1">
              <a:lnSpc>
                <a:spcPct val="120000"/>
              </a:lnSpc>
            </a:pPr>
            <a:r>
              <a:rPr lang="en-US" altLang="zh-CN" sz="1200" dirty="0">
                <a:latin typeface="Helvetica" pitchFamily="2" charset="0"/>
              </a:rPr>
              <a:t> ….</a:t>
            </a:r>
          </a:p>
          <a:p>
            <a:r>
              <a:rPr lang="en-US" altLang="zh-CN" sz="1200" dirty="0">
                <a:latin typeface="Helvetica" pitchFamily="2" charset="0"/>
              </a:rPr>
              <a:t>    }</a:t>
            </a:r>
          </a:p>
          <a:p>
            <a:r>
              <a:rPr lang="en-US" altLang="zh-CN" sz="1200" dirty="0">
                <a:latin typeface="Helvetica" pitchFamily="2" charset="0"/>
              </a:rPr>
              <a:t>}</a:t>
            </a:r>
          </a:p>
        </p:txBody>
      </p:sp>
      <p:cxnSp>
        <p:nvCxnSpPr>
          <p:cNvPr id="7" name="曲线连接符 6">
            <a:extLst>
              <a:ext uri="{FF2B5EF4-FFF2-40B4-BE49-F238E27FC236}">
                <a16:creationId xmlns:a16="http://schemas.microsoft.com/office/drawing/2014/main" id="{40A32C3B-7FEE-FF48-AA35-B7085F1AC76C}"/>
              </a:ext>
            </a:extLst>
          </p:cNvPr>
          <p:cNvCxnSpPr/>
          <p:nvPr/>
        </p:nvCxnSpPr>
        <p:spPr bwMode="auto">
          <a:xfrm rot="10800000" flipV="1">
            <a:off x="1907704" y="2139702"/>
            <a:ext cx="5112568" cy="720080"/>
          </a:xfrm>
          <a:prstGeom prst="curvedConnector3">
            <a:avLst/>
          </a:prstGeom>
          <a:ln>
            <a:headEnd type="none" w="med" len="med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0" name="曲线连接符 9">
            <a:extLst>
              <a:ext uri="{FF2B5EF4-FFF2-40B4-BE49-F238E27FC236}">
                <a16:creationId xmlns:a16="http://schemas.microsoft.com/office/drawing/2014/main" id="{47C82FBD-756B-6D4A-8A9C-DDAA9137BE9F}"/>
              </a:ext>
            </a:extLst>
          </p:cNvPr>
          <p:cNvCxnSpPr/>
          <p:nvPr/>
        </p:nvCxnSpPr>
        <p:spPr bwMode="auto">
          <a:xfrm rot="10800000" flipV="1">
            <a:off x="4283968" y="2355726"/>
            <a:ext cx="2736304" cy="1296144"/>
          </a:xfrm>
          <a:prstGeom prst="curvedConnector3">
            <a:avLst/>
          </a:prstGeom>
          <a:ln>
            <a:headEnd type="none" w="med" len="me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5746D4F2-9FA1-8B4C-9D54-DDA743A362FD}"/>
              </a:ext>
            </a:extLst>
          </p:cNvPr>
          <p:cNvSpPr txBox="1"/>
          <p:nvPr/>
        </p:nvSpPr>
        <p:spPr>
          <a:xfrm>
            <a:off x="5292080" y="3588983"/>
            <a:ext cx="2952328" cy="830997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CN" altLang="en-US" dirty="0"/>
              <a:t>重载允许我们以多种不同的方式创建对象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2310824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8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0" y="0"/>
            <a:ext cx="5364088" cy="504000"/>
            <a:chOff x="0" y="0"/>
            <a:chExt cx="5364088" cy="504000"/>
          </a:xfrm>
        </p:grpSpPr>
        <p:sp>
          <p:nvSpPr>
            <p:cNvPr id="3" name="矩形 2"/>
            <p:cNvSpPr/>
            <p:nvPr/>
          </p:nvSpPr>
          <p:spPr>
            <a:xfrm>
              <a:off x="0" y="0"/>
              <a:ext cx="763957" cy="504000"/>
            </a:xfrm>
            <a:prstGeom prst="rect">
              <a:avLst/>
            </a:prstGeom>
            <a:solidFill>
              <a:srgbClr val="036E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4" name="矩形 3"/>
            <p:cNvSpPr/>
            <p:nvPr/>
          </p:nvSpPr>
          <p:spPr>
            <a:xfrm>
              <a:off x="993144" y="0"/>
              <a:ext cx="114593" cy="504000"/>
            </a:xfrm>
            <a:prstGeom prst="rect">
              <a:avLst/>
            </a:prstGeom>
            <a:solidFill>
              <a:srgbClr val="036E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1336924" y="51945"/>
              <a:ext cx="402716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indent="0">
                <a:buNone/>
              </a:pPr>
              <a:r>
                <a:rPr lang="zh-CN" altLang="en-US" sz="2000" b="1" dirty="0">
                  <a:ln w="0"/>
                  <a:latin typeface="微软雅黑" panose="020B0503020204020204" pitchFamily="34" charset="-122"/>
                  <a:ea typeface="微软雅黑" panose="020B0503020204020204" pitchFamily="34" charset="-122"/>
                </a:rPr>
                <a:t>构造方法</a:t>
              </a:r>
              <a:endParaRPr lang="en-US" altLang="zh-CN" sz="2000" b="1" dirty="0">
                <a:ln w="0"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9" name="矩形 8"/>
          <p:cNvSpPr/>
          <p:nvPr/>
        </p:nvSpPr>
        <p:spPr>
          <a:xfrm>
            <a:off x="467544" y="663085"/>
            <a:ext cx="6120680" cy="3965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lnSpc>
                <a:spcPct val="120000"/>
              </a:lnSpc>
            </a:pPr>
            <a:r>
              <a:rPr lang="zh-CN" altLang="en-US" sz="1800" b="1" dirty="0">
                <a:solidFill>
                  <a:schemeClr val="hlin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创建对象时必须匹配合适的构造方法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941D5E8-6CAB-4A46-97BD-B25EE35ABFDB}"/>
              </a:ext>
            </a:extLst>
          </p:cNvPr>
          <p:cNvSpPr txBox="1"/>
          <p:nvPr/>
        </p:nvSpPr>
        <p:spPr>
          <a:xfrm>
            <a:off x="221996" y="1275606"/>
            <a:ext cx="4451536" cy="3077766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rgbClr val="FF0000"/>
                </a:solidFill>
                <a:latin typeface="Helvetica" pitchFamily="2" charset="0"/>
              </a:rPr>
              <a:t>public</a:t>
            </a:r>
            <a:r>
              <a:rPr lang="en-US" altLang="zh-CN" sz="1400" dirty="0">
                <a:latin typeface="Helvetica" pitchFamily="2" charset="0"/>
              </a:rPr>
              <a:t> </a:t>
            </a:r>
            <a:r>
              <a:rPr lang="en-US" altLang="zh-CN" sz="1400" dirty="0">
                <a:solidFill>
                  <a:srgbClr val="2D499E"/>
                </a:solidFill>
                <a:latin typeface="Helvetica" pitchFamily="2" charset="0"/>
              </a:rPr>
              <a:t>class</a:t>
            </a:r>
            <a:r>
              <a:rPr lang="en-US" altLang="zh-CN" sz="1400" dirty="0">
                <a:latin typeface="Helvetica" pitchFamily="2" charset="0"/>
              </a:rPr>
              <a:t> </a:t>
            </a:r>
            <a:r>
              <a:rPr lang="en-US" altLang="zh-CN" sz="1400" dirty="0" err="1">
                <a:latin typeface="Helvetica" pitchFamily="2" charset="0"/>
              </a:rPr>
              <a:t>ElectricOven</a:t>
            </a:r>
            <a:r>
              <a:rPr lang="en-US" altLang="zh-CN" sz="1400" dirty="0">
                <a:latin typeface="Helvetica" pitchFamily="2" charset="0"/>
              </a:rPr>
              <a:t>{</a:t>
            </a:r>
          </a:p>
          <a:p>
            <a:r>
              <a:rPr lang="zh-CN" altLang="en-US" sz="1400" dirty="0">
                <a:latin typeface="Helvetica" pitchFamily="2" charset="0"/>
              </a:rPr>
              <a:t>   </a:t>
            </a:r>
            <a:r>
              <a:rPr lang="en-US" altLang="zh-CN" sz="1400" dirty="0">
                <a:latin typeface="Helvetica" pitchFamily="2" charset="0"/>
              </a:rPr>
              <a:t>   </a:t>
            </a:r>
            <a:r>
              <a:rPr lang="en-US" altLang="zh-CN" sz="1100" dirty="0">
                <a:latin typeface="Helvetica" pitchFamily="2" charset="0"/>
              </a:rPr>
              <a:t>public</a:t>
            </a:r>
            <a:r>
              <a:rPr lang="zh-CN" altLang="en-US" sz="1100" dirty="0">
                <a:latin typeface="Helvetica" pitchFamily="2" charset="0"/>
              </a:rPr>
              <a:t> </a:t>
            </a:r>
            <a:r>
              <a:rPr lang="en-US" altLang="zh-CN" sz="1100" dirty="0">
                <a:latin typeface="Helvetica" pitchFamily="2" charset="0"/>
              </a:rPr>
              <a:t>String brand; //</a:t>
            </a:r>
            <a:r>
              <a:rPr lang="zh-CN" altLang="en-US" sz="1100" dirty="0">
                <a:latin typeface="Helvetica" pitchFamily="2" charset="0"/>
              </a:rPr>
              <a:t>品牌</a:t>
            </a:r>
            <a:endParaRPr lang="en-US" altLang="zh-CN" sz="1100" dirty="0">
              <a:latin typeface="Helvetica" pitchFamily="2" charset="0"/>
            </a:endParaRPr>
          </a:p>
          <a:p>
            <a:r>
              <a:rPr lang="en-US" altLang="zh-CN" sz="1100" dirty="0">
                <a:latin typeface="Helvetica" pitchFamily="2" charset="0"/>
              </a:rPr>
              <a:t>       public int length=0;</a:t>
            </a:r>
            <a:r>
              <a:rPr lang="zh-CN" altLang="en-US" sz="1100" dirty="0">
                <a:latin typeface="Helvetica" pitchFamily="2" charset="0"/>
              </a:rPr>
              <a:t> </a:t>
            </a:r>
            <a:r>
              <a:rPr lang="en-US" altLang="zh-CN" sz="1100" dirty="0">
                <a:latin typeface="Helvetica" pitchFamily="2" charset="0"/>
              </a:rPr>
              <a:t>//</a:t>
            </a:r>
            <a:r>
              <a:rPr lang="zh-CN" altLang="en-US" sz="1100" dirty="0">
                <a:latin typeface="Helvetica" pitchFamily="2" charset="0"/>
              </a:rPr>
              <a:t> 长 </a:t>
            </a:r>
            <a:r>
              <a:rPr lang="en-US" altLang="zh-CN" sz="1100" dirty="0">
                <a:latin typeface="Helvetica" pitchFamily="2" charset="0"/>
              </a:rPr>
              <a:t>mm</a:t>
            </a:r>
          </a:p>
          <a:p>
            <a:r>
              <a:rPr lang="en-US" altLang="zh-CN" sz="1100" dirty="0">
                <a:latin typeface="Helvetica" pitchFamily="2" charset="0"/>
              </a:rPr>
              <a:t>       public int width=0;</a:t>
            </a:r>
            <a:r>
              <a:rPr lang="zh-CN" altLang="en-US" sz="1100" dirty="0">
                <a:latin typeface="Helvetica" pitchFamily="2" charset="0"/>
              </a:rPr>
              <a:t> </a:t>
            </a:r>
            <a:r>
              <a:rPr lang="en-US" altLang="zh-CN" sz="1100" dirty="0">
                <a:latin typeface="Helvetica" pitchFamily="2" charset="0"/>
              </a:rPr>
              <a:t>//</a:t>
            </a:r>
            <a:r>
              <a:rPr lang="zh-CN" altLang="en-US" sz="1100" dirty="0">
                <a:latin typeface="Helvetica" pitchFamily="2" charset="0"/>
              </a:rPr>
              <a:t> 宽</a:t>
            </a:r>
            <a:r>
              <a:rPr lang="en-US" altLang="zh-CN" sz="1100" dirty="0">
                <a:latin typeface="Helvetica" pitchFamily="2" charset="0"/>
              </a:rPr>
              <a:t> mm</a:t>
            </a:r>
          </a:p>
          <a:p>
            <a:r>
              <a:rPr lang="en-US" altLang="zh-CN" sz="1100" dirty="0">
                <a:latin typeface="Helvetica" pitchFamily="2" charset="0"/>
              </a:rPr>
              <a:t>       public int height=0;</a:t>
            </a:r>
            <a:r>
              <a:rPr lang="zh-CN" altLang="en-US" sz="1100" dirty="0">
                <a:latin typeface="Helvetica" pitchFamily="2" charset="0"/>
              </a:rPr>
              <a:t> </a:t>
            </a:r>
            <a:r>
              <a:rPr lang="en-US" altLang="zh-CN" sz="1100" dirty="0">
                <a:latin typeface="Helvetica" pitchFamily="2" charset="0"/>
              </a:rPr>
              <a:t>//</a:t>
            </a:r>
            <a:r>
              <a:rPr lang="zh-CN" altLang="en-US" sz="1100" dirty="0">
                <a:latin typeface="Helvetica" pitchFamily="2" charset="0"/>
              </a:rPr>
              <a:t> 高</a:t>
            </a:r>
            <a:r>
              <a:rPr lang="en-US" altLang="zh-CN" sz="1100" dirty="0">
                <a:latin typeface="Helvetica" pitchFamily="2" charset="0"/>
              </a:rPr>
              <a:t> mm</a:t>
            </a:r>
          </a:p>
          <a:p>
            <a:r>
              <a:rPr lang="en-US" altLang="zh-CN" sz="1100" dirty="0">
                <a:latin typeface="Helvetica" pitchFamily="2" charset="0"/>
              </a:rPr>
              <a:t>       private int volume;</a:t>
            </a:r>
            <a:r>
              <a:rPr lang="zh-CN" altLang="en-US" sz="1100" dirty="0">
                <a:latin typeface="Helvetica" pitchFamily="2" charset="0"/>
              </a:rPr>
              <a:t> </a:t>
            </a:r>
            <a:r>
              <a:rPr lang="en-US" altLang="zh-CN" sz="1100" dirty="0">
                <a:latin typeface="Helvetica" pitchFamily="2" charset="0"/>
              </a:rPr>
              <a:t>//</a:t>
            </a:r>
            <a:r>
              <a:rPr lang="zh-CN" altLang="en-US" sz="1100" dirty="0">
                <a:latin typeface="Helvetica" pitchFamily="2" charset="0"/>
              </a:rPr>
              <a:t> 体积</a:t>
            </a:r>
            <a:endParaRPr lang="en-US" altLang="zh-CN" sz="1100" dirty="0">
              <a:latin typeface="Helvetica" pitchFamily="2" charset="0"/>
            </a:endParaRPr>
          </a:p>
          <a:p>
            <a:r>
              <a:rPr lang="zh-CN" altLang="en-US" sz="1100" dirty="0">
                <a:latin typeface="Helvetica" pitchFamily="2" charset="0"/>
              </a:rPr>
              <a:t>       </a:t>
            </a:r>
            <a:r>
              <a:rPr lang="en-US" altLang="zh-CN" sz="1100" dirty="0">
                <a:latin typeface="Helvetica" pitchFamily="2" charset="0"/>
              </a:rPr>
              <a:t>protected int voltage=380; //</a:t>
            </a:r>
            <a:r>
              <a:rPr lang="zh-CN" altLang="en-US" sz="1100" dirty="0">
                <a:latin typeface="Helvetica" pitchFamily="2" charset="0"/>
              </a:rPr>
              <a:t>工作电压</a:t>
            </a:r>
            <a:endParaRPr lang="en-US" altLang="zh-CN" sz="1100" dirty="0">
              <a:latin typeface="Helvetica" pitchFamily="2" charset="0"/>
            </a:endParaRPr>
          </a:p>
          <a:p>
            <a:r>
              <a:rPr lang="en-US" altLang="zh-CN" sz="1100" dirty="0">
                <a:latin typeface="Helvetica" pitchFamily="2" charset="0"/>
              </a:rPr>
              <a:t>       </a:t>
            </a:r>
          </a:p>
          <a:p>
            <a:r>
              <a:rPr lang="zh-CN" altLang="en-US" sz="1100" dirty="0">
                <a:latin typeface="Helvetica" pitchFamily="2" charset="0"/>
              </a:rPr>
              <a:t>       </a:t>
            </a:r>
            <a:endParaRPr lang="en-US" altLang="zh-CN" sz="1100" dirty="0">
              <a:latin typeface="Helvetica" pitchFamily="2" charset="0"/>
            </a:endParaRPr>
          </a:p>
          <a:p>
            <a:r>
              <a:rPr lang="en-US" altLang="zh-CN" sz="1100" dirty="0">
                <a:latin typeface="Helvetica" pitchFamily="2" charset="0"/>
              </a:rPr>
              <a:t>       public </a:t>
            </a:r>
            <a:r>
              <a:rPr lang="en-US" altLang="zh-CN" sz="1100" dirty="0" err="1">
                <a:solidFill>
                  <a:srgbClr val="0070C0"/>
                </a:solidFill>
                <a:latin typeface="Helvetica" pitchFamily="2" charset="0"/>
              </a:rPr>
              <a:t>ElectricOven</a:t>
            </a:r>
            <a:r>
              <a:rPr lang="en-US" altLang="zh-CN" sz="1100" dirty="0">
                <a:latin typeface="Helvetica" pitchFamily="2" charset="0"/>
              </a:rPr>
              <a:t>(int </a:t>
            </a:r>
            <a:r>
              <a:rPr lang="en-US" altLang="zh-CN" sz="1100" dirty="0" err="1">
                <a:latin typeface="Helvetica" pitchFamily="2" charset="0"/>
              </a:rPr>
              <a:t>length,int</a:t>
            </a:r>
            <a:r>
              <a:rPr lang="en-US" altLang="zh-CN" sz="1100" dirty="0">
                <a:latin typeface="Helvetica" pitchFamily="2" charset="0"/>
              </a:rPr>
              <a:t> </a:t>
            </a:r>
            <a:r>
              <a:rPr lang="en-US" altLang="zh-CN" sz="1100" dirty="0" err="1">
                <a:latin typeface="Helvetica" pitchFamily="2" charset="0"/>
              </a:rPr>
              <a:t>width,int</a:t>
            </a:r>
            <a:r>
              <a:rPr lang="en-US" altLang="zh-CN" sz="1100" dirty="0">
                <a:latin typeface="Helvetica" pitchFamily="2" charset="0"/>
              </a:rPr>
              <a:t> </a:t>
            </a:r>
            <a:r>
              <a:rPr lang="en-US" altLang="zh-CN" sz="1100" dirty="0" err="1">
                <a:latin typeface="Helvetica" pitchFamily="2" charset="0"/>
              </a:rPr>
              <a:t>height,int</a:t>
            </a:r>
            <a:r>
              <a:rPr lang="en-US" altLang="zh-CN" sz="1100" dirty="0">
                <a:latin typeface="Helvetica" pitchFamily="2" charset="0"/>
              </a:rPr>
              <a:t> voltage){</a:t>
            </a:r>
          </a:p>
          <a:p>
            <a:r>
              <a:rPr lang="en-US" altLang="zh-CN" sz="1100" dirty="0">
                <a:latin typeface="Helvetica" pitchFamily="2" charset="0"/>
              </a:rPr>
              <a:t>        </a:t>
            </a:r>
            <a:r>
              <a:rPr lang="en-US" altLang="zh-CN" sz="1100" dirty="0" err="1">
                <a:latin typeface="Helvetica" pitchFamily="2" charset="0"/>
              </a:rPr>
              <a:t>this.length</a:t>
            </a:r>
            <a:r>
              <a:rPr lang="en-US" altLang="zh-CN" sz="1100" dirty="0">
                <a:latin typeface="Helvetica" pitchFamily="2" charset="0"/>
              </a:rPr>
              <a:t>=length;</a:t>
            </a:r>
          </a:p>
          <a:p>
            <a:r>
              <a:rPr lang="en-US" altLang="zh-CN" sz="1100" dirty="0">
                <a:latin typeface="Helvetica" pitchFamily="2" charset="0"/>
              </a:rPr>
              <a:t>        </a:t>
            </a:r>
            <a:r>
              <a:rPr lang="en-US" altLang="zh-CN" sz="1100" dirty="0" err="1">
                <a:latin typeface="Helvetica" pitchFamily="2" charset="0"/>
              </a:rPr>
              <a:t>this.width</a:t>
            </a:r>
            <a:r>
              <a:rPr lang="en-US" altLang="zh-CN" sz="1100" dirty="0">
                <a:latin typeface="Helvetica" pitchFamily="2" charset="0"/>
              </a:rPr>
              <a:t>=width;</a:t>
            </a:r>
          </a:p>
          <a:p>
            <a:r>
              <a:rPr lang="en-US" altLang="zh-CN" sz="1100" dirty="0">
                <a:latin typeface="Helvetica" pitchFamily="2" charset="0"/>
              </a:rPr>
              <a:t>        </a:t>
            </a:r>
            <a:r>
              <a:rPr lang="en-US" altLang="zh-CN" sz="1100" dirty="0" err="1">
                <a:latin typeface="Helvetica" pitchFamily="2" charset="0"/>
              </a:rPr>
              <a:t>this.height</a:t>
            </a:r>
            <a:r>
              <a:rPr lang="en-US" altLang="zh-CN" sz="1100" dirty="0">
                <a:latin typeface="Helvetica" pitchFamily="2" charset="0"/>
              </a:rPr>
              <a:t>=height;</a:t>
            </a:r>
          </a:p>
          <a:p>
            <a:r>
              <a:rPr lang="en-US" altLang="zh-CN" sz="1100" dirty="0">
                <a:latin typeface="Helvetica" pitchFamily="2" charset="0"/>
              </a:rPr>
              <a:t>        </a:t>
            </a:r>
            <a:r>
              <a:rPr lang="en-US" altLang="zh-CN" sz="1100" dirty="0" err="1">
                <a:latin typeface="Helvetica" pitchFamily="2" charset="0"/>
              </a:rPr>
              <a:t>this.volume</a:t>
            </a:r>
            <a:r>
              <a:rPr lang="en-US" altLang="zh-CN" sz="1100" dirty="0">
                <a:latin typeface="Helvetica" pitchFamily="2" charset="0"/>
              </a:rPr>
              <a:t>= length* width* width;</a:t>
            </a:r>
          </a:p>
          <a:p>
            <a:r>
              <a:rPr lang="en-US" altLang="zh-CN" sz="1100" dirty="0">
                <a:latin typeface="Helvetica" pitchFamily="2" charset="0"/>
              </a:rPr>
              <a:t>        </a:t>
            </a:r>
            <a:r>
              <a:rPr lang="en-US" altLang="zh-CN" sz="1100" dirty="0" err="1">
                <a:latin typeface="Helvetica" pitchFamily="2" charset="0"/>
              </a:rPr>
              <a:t>this.voltage</a:t>
            </a:r>
            <a:r>
              <a:rPr lang="en-US" altLang="zh-CN" sz="1100" dirty="0">
                <a:latin typeface="Helvetica" pitchFamily="2" charset="0"/>
              </a:rPr>
              <a:t>=voltage;</a:t>
            </a:r>
          </a:p>
          <a:p>
            <a:r>
              <a:rPr lang="en-US" altLang="zh-CN" sz="1100" dirty="0">
                <a:latin typeface="Helvetica" pitchFamily="2" charset="0"/>
              </a:rPr>
              <a:t>      }</a:t>
            </a:r>
            <a:endParaRPr lang="en-US" altLang="zh-CN" sz="1100" dirty="0">
              <a:solidFill>
                <a:schemeClr val="accent3">
                  <a:lumMod val="50000"/>
                </a:schemeClr>
              </a:solidFill>
              <a:latin typeface="Helvetica" pitchFamily="2" charset="0"/>
            </a:endParaRPr>
          </a:p>
          <a:p>
            <a:r>
              <a:rPr lang="en-US" altLang="zh-CN" sz="1200" dirty="0">
                <a:latin typeface="Helvetica" pitchFamily="2" charset="0"/>
              </a:rPr>
              <a:t>}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4D9A373A-E8DB-CE47-B4DE-18496FF1EDF7}"/>
              </a:ext>
            </a:extLst>
          </p:cNvPr>
          <p:cNvSpPr/>
          <p:nvPr/>
        </p:nvSpPr>
        <p:spPr>
          <a:xfrm>
            <a:off x="4673532" y="1275606"/>
            <a:ext cx="4578988" cy="160659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 eaLnBrk="1" hangingPunct="1">
              <a:lnSpc>
                <a:spcPct val="120000"/>
              </a:lnSpc>
              <a:buFontTx/>
              <a:buNone/>
            </a:pPr>
            <a:r>
              <a:rPr lang="zh-CN" altLang="en-US" sz="1400" dirty="0">
                <a:latin typeface="Helvetica" pitchFamily="2" charset="0"/>
                <a:ea typeface="微软雅黑" panose="020B0503020204020204" pitchFamily="34" charset="-122"/>
              </a:rPr>
              <a:t>例：</a:t>
            </a:r>
            <a:endParaRPr lang="en-US" altLang="zh-CN" sz="1400" dirty="0">
              <a:latin typeface="Helvetica" pitchFamily="2" charset="0"/>
              <a:ea typeface="微软雅黑" panose="020B0503020204020204" pitchFamily="34" charset="-122"/>
            </a:endParaRPr>
          </a:p>
          <a:p>
            <a:pPr eaLnBrk="1" hangingPunct="1">
              <a:lnSpc>
                <a:spcPct val="120000"/>
              </a:lnSpc>
              <a:buFontTx/>
              <a:buNone/>
            </a:pPr>
            <a:r>
              <a:rPr lang="en-US" altLang="zh-CN" sz="1200" dirty="0">
                <a:latin typeface="Helvetica" pitchFamily="2" charset="0"/>
                <a:ea typeface="微软雅黑" panose="020B0503020204020204" pitchFamily="34" charset="-122"/>
              </a:rPr>
              <a:t>public</a:t>
            </a:r>
            <a:r>
              <a:rPr lang="zh-CN" altLang="en-US" sz="1200" dirty="0">
                <a:latin typeface="Helvetica" pitchFamily="2" charset="0"/>
                <a:ea typeface="微软雅黑" panose="020B0503020204020204" pitchFamily="34" charset="-122"/>
              </a:rPr>
              <a:t> </a:t>
            </a:r>
            <a:r>
              <a:rPr lang="en-US" altLang="zh-CN" sz="1200" dirty="0">
                <a:latin typeface="Helvetica" pitchFamily="2" charset="0"/>
                <a:ea typeface="微软雅黑" panose="020B0503020204020204" pitchFamily="34" charset="-122"/>
              </a:rPr>
              <a:t>class</a:t>
            </a:r>
            <a:r>
              <a:rPr lang="zh-CN" altLang="en-US" sz="1200" dirty="0">
                <a:latin typeface="Helvetica" pitchFamily="2" charset="0"/>
                <a:ea typeface="微软雅黑" panose="020B0503020204020204" pitchFamily="34" charset="-122"/>
              </a:rPr>
              <a:t> </a:t>
            </a:r>
            <a:r>
              <a:rPr lang="en-US" altLang="zh-CN" sz="1200" dirty="0">
                <a:latin typeface="Helvetica" pitchFamily="2" charset="0"/>
              </a:rPr>
              <a:t>kitchen</a:t>
            </a:r>
            <a:r>
              <a:rPr lang="zh-CN" altLang="en-US" sz="1200" dirty="0">
                <a:latin typeface="Helvetica" pitchFamily="2" charset="0"/>
                <a:ea typeface="微软雅黑" panose="020B0503020204020204" pitchFamily="34" charset="-122"/>
              </a:rPr>
              <a:t> </a:t>
            </a:r>
            <a:r>
              <a:rPr lang="en-US" altLang="zh-CN" sz="1200" dirty="0">
                <a:latin typeface="Helvetica" pitchFamily="2" charset="0"/>
                <a:ea typeface="微软雅黑" panose="020B0503020204020204" pitchFamily="34" charset="-122"/>
              </a:rPr>
              <a:t>{</a:t>
            </a:r>
          </a:p>
          <a:p>
            <a:pPr lvl="1">
              <a:lnSpc>
                <a:spcPct val="120000"/>
              </a:lnSpc>
            </a:pPr>
            <a:r>
              <a:rPr lang="en-US" altLang="zh-CN" sz="1200" dirty="0">
                <a:latin typeface="Helvetica" pitchFamily="2" charset="0"/>
                <a:ea typeface="微软雅黑" panose="020B0503020204020204" pitchFamily="34" charset="-122"/>
              </a:rPr>
              <a:t>  public void setup(){</a:t>
            </a:r>
          </a:p>
          <a:p>
            <a:pPr lvl="1">
              <a:lnSpc>
                <a:spcPct val="120000"/>
              </a:lnSpc>
            </a:pPr>
            <a:r>
              <a:rPr lang="zh-CN" altLang="en-US" sz="1200" dirty="0">
                <a:latin typeface="Helvetica" pitchFamily="2" charset="0"/>
                <a:ea typeface="微软雅黑" panose="020B0503020204020204" pitchFamily="34" charset="-122"/>
              </a:rPr>
              <a:t>  </a:t>
            </a:r>
            <a:r>
              <a:rPr lang="en-US" altLang="zh-CN" sz="1200" dirty="0" err="1">
                <a:latin typeface="Helvetica" pitchFamily="2" charset="0"/>
              </a:rPr>
              <a:t>ElectricOven</a:t>
            </a:r>
            <a:r>
              <a:rPr lang="en-US" altLang="zh-CN" sz="1200" dirty="0">
                <a:latin typeface="Helvetica" pitchFamily="2" charset="0"/>
              </a:rPr>
              <a:t> mo1</a:t>
            </a:r>
            <a:r>
              <a:rPr lang="zh-CN" altLang="en-US" sz="1200" dirty="0">
                <a:latin typeface="Helvetica" pitchFamily="2" charset="0"/>
              </a:rPr>
              <a:t> </a:t>
            </a:r>
            <a:r>
              <a:rPr lang="en-US" altLang="zh-CN" sz="1200" dirty="0">
                <a:latin typeface="Helvetica" pitchFamily="2" charset="0"/>
              </a:rPr>
              <a:t>=</a:t>
            </a:r>
            <a:r>
              <a:rPr lang="zh-CN" altLang="en-US" sz="1200" dirty="0">
                <a:latin typeface="Helvetica" pitchFamily="2" charset="0"/>
              </a:rPr>
              <a:t> </a:t>
            </a:r>
            <a:r>
              <a:rPr lang="en-US" altLang="zh-CN" sz="1200" dirty="0">
                <a:latin typeface="Helvetica" pitchFamily="2" charset="0"/>
              </a:rPr>
              <a:t>new </a:t>
            </a:r>
            <a:r>
              <a:rPr lang="en-US" altLang="zh-CN" sz="1200" dirty="0" err="1">
                <a:solidFill>
                  <a:srgbClr val="2230FF"/>
                </a:solidFill>
                <a:latin typeface="Helvetica" pitchFamily="2" charset="0"/>
              </a:rPr>
              <a:t>ElectricOven</a:t>
            </a:r>
            <a:r>
              <a:rPr lang="en-US" altLang="zh-CN" sz="1200" dirty="0">
                <a:latin typeface="Helvetica" pitchFamily="2" charset="0"/>
              </a:rPr>
              <a:t>();</a:t>
            </a:r>
          </a:p>
          <a:p>
            <a:pPr lvl="1">
              <a:lnSpc>
                <a:spcPct val="120000"/>
              </a:lnSpc>
            </a:pPr>
            <a:r>
              <a:rPr lang="en-US" altLang="zh-CN" sz="1200" dirty="0">
                <a:latin typeface="Helvetica" pitchFamily="2" charset="0"/>
              </a:rPr>
              <a:t> ….</a:t>
            </a:r>
          </a:p>
          <a:p>
            <a:r>
              <a:rPr lang="en-US" altLang="zh-CN" sz="1200" dirty="0">
                <a:latin typeface="Helvetica" pitchFamily="2" charset="0"/>
              </a:rPr>
              <a:t>    }</a:t>
            </a:r>
          </a:p>
          <a:p>
            <a:r>
              <a:rPr lang="en-US" altLang="zh-CN" sz="1200" dirty="0">
                <a:latin typeface="Helvetica" pitchFamily="2" charset="0"/>
              </a:rPr>
              <a:t>}</a:t>
            </a:r>
          </a:p>
        </p:txBody>
      </p:sp>
      <p:cxnSp>
        <p:nvCxnSpPr>
          <p:cNvPr id="10" name="曲线连接符 9">
            <a:extLst>
              <a:ext uri="{FF2B5EF4-FFF2-40B4-BE49-F238E27FC236}">
                <a16:creationId xmlns:a16="http://schemas.microsoft.com/office/drawing/2014/main" id="{47C82FBD-756B-6D4A-8A9C-DDAA9137BE9F}"/>
              </a:ext>
            </a:extLst>
          </p:cNvPr>
          <p:cNvCxnSpPr>
            <a:cxnSpLocks/>
          </p:cNvCxnSpPr>
          <p:nvPr/>
        </p:nvCxnSpPr>
        <p:spPr bwMode="auto">
          <a:xfrm rot="10800000" flipV="1">
            <a:off x="4067944" y="2154716"/>
            <a:ext cx="2700300" cy="943422"/>
          </a:xfrm>
          <a:prstGeom prst="curvedConnector3">
            <a:avLst/>
          </a:prstGeom>
          <a:ln>
            <a:solidFill>
              <a:srgbClr val="C00000"/>
            </a:solidFill>
            <a:headEnd type="none" w="med" len="me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5746D4F2-9FA1-8B4C-9D54-DDA743A362FD}"/>
              </a:ext>
            </a:extLst>
          </p:cNvPr>
          <p:cNvSpPr txBox="1"/>
          <p:nvPr/>
        </p:nvSpPr>
        <p:spPr>
          <a:xfrm>
            <a:off x="5364088" y="3363838"/>
            <a:ext cx="3096344" cy="156966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CN" altLang="en-US" dirty="0"/>
              <a:t>无参数的构造方法</a:t>
            </a:r>
            <a:endParaRPr lang="en-US" altLang="zh-CN" dirty="0"/>
          </a:p>
          <a:p>
            <a:r>
              <a:rPr kumimoji="1" lang="zh-CN" altLang="en-US" dirty="0"/>
              <a:t>（如果定义了构造方法，</a:t>
            </a:r>
            <a:r>
              <a:rPr kumimoji="1" lang="en-US" altLang="zh-CN" dirty="0"/>
              <a:t>java</a:t>
            </a:r>
            <a:r>
              <a:rPr kumimoji="1" lang="zh-CN" altLang="en-US" dirty="0"/>
              <a:t>不再添加无参数的默认构造方法）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F12F6AA-08DF-F28E-1B49-9CBD6EDC878A}"/>
              </a:ext>
            </a:extLst>
          </p:cNvPr>
          <p:cNvSpPr txBox="1"/>
          <p:nvPr/>
        </p:nvSpPr>
        <p:spPr>
          <a:xfrm>
            <a:off x="4817782" y="2741407"/>
            <a:ext cx="389850" cy="46166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  <a:latin typeface="Helvetica" pitchFamily="2" charset="0"/>
              </a:rPr>
              <a:t>X</a:t>
            </a:r>
            <a:endParaRPr kumimoji="1" lang="zh-CN" altLang="en-US" dirty="0">
              <a:solidFill>
                <a:srgbClr val="FF0000"/>
              </a:solidFill>
              <a:latin typeface="Helvetica" pitchFamily="2" charset="0"/>
            </a:endParaRPr>
          </a:p>
        </p:txBody>
      </p:sp>
      <p:cxnSp>
        <p:nvCxnSpPr>
          <p:cNvPr id="16" name="曲线连接符 15">
            <a:extLst>
              <a:ext uri="{FF2B5EF4-FFF2-40B4-BE49-F238E27FC236}">
                <a16:creationId xmlns:a16="http://schemas.microsoft.com/office/drawing/2014/main" id="{6EC710FE-E4FB-44FE-D706-44A4FAAF5885}"/>
              </a:ext>
            </a:extLst>
          </p:cNvPr>
          <p:cNvCxnSpPr>
            <a:cxnSpLocks/>
            <a:stCxn id="8" idx="0"/>
          </p:cNvCxnSpPr>
          <p:nvPr/>
        </p:nvCxnSpPr>
        <p:spPr bwMode="auto">
          <a:xfrm rot="5400000" flipH="1" flipV="1">
            <a:off x="6538485" y="2528491"/>
            <a:ext cx="1209122" cy="461572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95328379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8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0" y="0"/>
            <a:ext cx="5364088" cy="504000"/>
            <a:chOff x="0" y="0"/>
            <a:chExt cx="5364088" cy="504000"/>
          </a:xfrm>
        </p:grpSpPr>
        <p:sp>
          <p:nvSpPr>
            <p:cNvPr id="3" name="矩形 2"/>
            <p:cNvSpPr/>
            <p:nvPr/>
          </p:nvSpPr>
          <p:spPr>
            <a:xfrm>
              <a:off x="0" y="0"/>
              <a:ext cx="763957" cy="504000"/>
            </a:xfrm>
            <a:prstGeom prst="rect">
              <a:avLst/>
            </a:prstGeom>
            <a:solidFill>
              <a:srgbClr val="036E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4" name="矩形 3"/>
            <p:cNvSpPr/>
            <p:nvPr/>
          </p:nvSpPr>
          <p:spPr>
            <a:xfrm>
              <a:off x="993144" y="0"/>
              <a:ext cx="114593" cy="504000"/>
            </a:xfrm>
            <a:prstGeom prst="rect">
              <a:avLst/>
            </a:prstGeom>
            <a:solidFill>
              <a:srgbClr val="036E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1336924" y="51945"/>
              <a:ext cx="402716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indent="0">
                <a:buNone/>
              </a:pPr>
              <a:r>
                <a:rPr lang="zh-CN" altLang="en-US" sz="2000" b="1" dirty="0">
                  <a:ln w="0"/>
                  <a:latin typeface="微软雅黑" panose="020B0503020204020204" pitchFamily="34" charset="-122"/>
                  <a:ea typeface="微软雅黑" panose="020B0503020204020204" pitchFamily="34" charset="-122"/>
                </a:rPr>
                <a:t>构造方法</a:t>
              </a:r>
              <a:endParaRPr lang="en-US" altLang="zh-CN" sz="2000" b="1" dirty="0">
                <a:ln w="0"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9" name="矩形 8"/>
          <p:cNvSpPr/>
          <p:nvPr/>
        </p:nvSpPr>
        <p:spPr>
          <a:xfrm>
            <a:off x="467544" y="663085"/>
            <a:ext cx="6120680" cy="3965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lnSpc>
                <a:spcPct val="120000"/>
              </a:lnSpc>
            </a:pPr>
            <a:r>
              <a:rPr lang="zh-CN" altLang="en-US" sz="1800" b="1" dirty="0">
                <a:solidFill>
                  <a:schemeClr val="hlin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构造方法只能在对象被创建时调用！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941D5E8-6CAB-4A46-97BD-B25EE35ABFDB}"/>
              </a:ext>
            </a:extLst>
          </p:cNvPr>
          <p:cNvSpPr txBox="1"/>
          <p:nvPr/>
        </p:nvSpPr>
        <p:spPr>
          <a:xfrm>
            <a:off x="221996" y="1275606"/>
            <a:ext cx="4451536" cy="3754874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rgbClr val="FF0000"/>
                </a:solidFill>
                <a:latin typeface="Helvetica" pitchFamily="2" charset="0"/>
              </a:rPr>
              <a:t>public</a:t>
            </a:r>
            <a:r>
              <a:rPr lang="en-US" altLang="zh-CN" sz="1400" dirty="0">
                <a:latin typeface="Helvetica" pitchFamily="2" charset="0"/>
              </a:rPr>
              <a:t> </a:t>
            </a:r>
            <a:r>
              <a:rPr lang="en-US" altLang="zh-CN" sz="1400" dirty="0">
                <a:solidFill>
                  <a:srgbClr val="2D499E"/>
                </a:solidFill>
                <a:latin typeface="Helvetica" pitchFamily="2" charset="0"/>
              </a:rPr>
              <a:t>class</a:t>
            </a:r>
            <a:r>
              <a:rPr lang="en-US" altLang="zh-CN" sz="1400" dirty="0">
                <a:latin typeface="Helvetica" pitchFamily="2" charset="0"/>
              </a:rPr>
              <a:t> </a:t>
            </a:r>
            <a:r>
              <a:rPr lang="en-US" altLang="zh-CN" sz="1400" dirty="0" err="1">
                <a:latin typeface="Helvetica" pitchFamily="2" charset="0"/>
              </a:rPr>
              <a:t>ElectricOven</a:t>
            </a:r>
            <a:r>
              <a:rPr lang="en-US" altLang="zh-CN" sz="1400" dirty="0">
                <a:latin typeface="Helvetica" pitchFamily="2" charset="0"/>
              </a:rPr>
              <a:t>{</a:t>
            </a:r>
          </a:p>
          <a:p>
            <a:r>
              <a:rPr lang="zh-CN" altLang="en-US" sz="1400" dirty="0">
                <a:latin typeface="Helvetica" pitchFamily="2" charset="0"/>
              </a:rPr>
              <a:t>   </a:t>
            </a:r>
            <a:r>
              <a:rPr lang="en-US" altLang="zh-CN" sz="1400" dirty="0">
                <a:latin typeface="Helvetica" pitchFamily="2" charset="0"/>
              </a:rPr>
              <a:t>   </a:t>
            </a:r>
            <a:r>
              <a:rPr lang="en-US" altLang="zh-CN" sz="1100" dirty="0">
                <a:latin typeface="Helvetica" pitchFamily="2" charset="0"/>
              </a:rPr>
              <a:t>public</a:t>
            </a:r>
            <a:r>
              <a:rPr lang="zh-CN" altLang="en-US" sz="1100" dirty="0">
                <a:latin typeface="Helvetica" pitchFamily="2" charset="0"/>
              </a:rPr>
              <a:t> </a:t>
            </a:r>
            <a:r>
              <a:rPr lang="en-US" altLang="zh-CN" sz="1100" dirty="0">
                <a:latin typeface="Helvetica" pitchFamily="2" charset="0"/>
              </a:rPr>
              <a:t>String brand; //</a:t>
            </a:r>
            <a:r>
              <a:rPr lang="zh-CN" altLang="en-US" sz="1100" dirty="0">
                <a:latin typeface="Helvetica" pitchFamily="2" charset="0"/>
              </a:rPr>
              <a:t>品牌</a:t>
            </a:r>
            <a:endParaRPr lang="en-US" altLang="zh-CN" sz="1100" dirty="0">
              <a:latin typeface="Helvetica" pitchFamily="2" charset="0"/>
            </a:endParaRPr>
          </a:p>
          <a:p>
            <a:r>
              <a:rPr lang="en-US" altLang="zh-CN" sz="1100" dirty="0">
                <a:latin typeface="Helvetica" pitchFamily="2" charset="0"/>
              </a:rPr>
              <a:t>       public int length=0;</a:t>
            </a:r>
            <a:r>
              <a:rPr lang="zh-CN" altLang="en-US" sz="1100" dirty="0">
                <a:latin typeface="Helvetica" pitchFamily="2" charset="0"/>
              </a:rPr>
              <a:t> </a:t>
            </a:r>
            <a:r>
              <a:rPr lang="en-US" altLang="zh-CN" sz="1100" dirty="0">
                <a:latin typeface="Helvetica" pitchFamily="2" charset="0"/>
              </a:rPr>
              <a:t>//</a:t>
            </a:r>
            <a:r>
              <a:rPr lang="zh-CN" altLang="en-US" sz="1100" dirty="0">
                <a:latin typeface="Helvetica" pitchFamily="2" charset="0"/>
              </a:rPr>
              <a:t> 长 </a:t>
            </a:r>
            <a:r>
              <a:rPr lang="en-US" altLang="zh-CN" sz="1100" dirty="0">
                <a:latin typeface="Helvetica" pitchFamily="2" charset="0"/>
              </a:rPr>
              <a:t>mm</a:t>
            </a:r>
          </a:p>
          <a:p>
            <a:r>
              <a:rPr lang="en-US" altLang="zh-CN" sz="1100" dirty="0">
                <a:latin typeface="Helvetica" pitchFamily="2" charset="0"/>
              </a:rPr>
              <a:t>       public int width=0;</a:t>
            </a:r>
            <a:r>
              <a:rPr lang="zh-CN" altLang="en-US" sz="1100" dirty="0">
                <a:latin typeface="Helvetica" pitchFamily="2" charset="0"/>
              </a:rPr>
              <a:t> </a:t>
            </a:r>
            <a:r>
              <a:rPr lang="en-US" altLang="zh-CN" sz="1100" dirty="0">
                <a:latin typeface="Helvetica" pitchFamily="2" charset="0"/>
              </a:rPr>
              <a:t>//</a:t>
            </a:r>
            <a:r>
              <a:rPr lang="zh-CN" altLang="en-US" sz="1100" dirty="0">
                <a:latin typeface="Helvetica" pitchFamily="2" charset="0"/>
              </a:rPr>
              <a:t> 宽</a:t>
            </a:r>
            <a:r>
              <a:rPr lang="en-US" altLang="zh-CN" sz="1100" dirty="0">
                <a:latin typeface="Helvetica" pitchFamily="2" charset="0"/>
              </a:rPr>
              <a:t> mm</a:t>
            </a:r>
          </a:p>
          <a:p>
            <a:r>
              <a:rPr lang="en-US" altLang="zh-CN" sz="1100" dirty="0">
                <a:latin typeface="Helvetica" pitchFamily="2" charset="0"/>
              </a:rPr>
              <a:t>       public int height=0;</a:t>
            </a:r>
            <a:r>
              <a:rPr lang="zh-CN" altLang="en-US" sz="1100" dirty="0">
                <a:latin typeface="Helvetica" pitchFamily="2" charset="0"/>
              </a:rPr>
              <a:t> </a:t>
            </a:r>
            <a:r>
              <a:rPr lang="en-US" altLang="zh-CN" sz="1100" dirty="0">
                <a:latin typeface="Helvetica" pitchFamily="2" charset="0"/>
              </a:rPr>
              <a:t>//</a:t>
            </a:r>
            <a:r>
              <a:rPr lang="zh-CN" altLang="en-US" sz="1100" dirty="0">
                <a:latin typeface="Helvetica" pitchFamily="2" charset="0"/>
              </a:rPr>
              <a:t> 高</a:t>
            </a:r>
            <a:r>
              <a:rPr lang="en-US" altLang="zh-CN" sz="1100" dirty="0">
                <a:latin typeface="Helvetica" pitchFamily="2" charset="0"/>
              </a:rPr>
              <a:t> mm</a:t>
            </a:r>
          </a:p>
          <a:p>
            <a:r>
              <a:rPr lang="en-US" altLang="zh-CN" sz="1100" dirty="0">
                <a:latin typeface="Helvetica" pitchFamily="2" charset="0"/>
              </a:rPr>
              <a:t>       private int volume;</a:t>
            </a:r>
            <a:r>
              <a:rPr lang="zh-CN" altLang="en-US" sz="1100" dirty="0">
                <a:latin typeface="Helvetica" pitchFamily="2" charset="0"/>
              </a:rPr>
              <a:t> </a:t>
            </a:r>
            <a:r>
              <a:rPr lang="en-US" altLang="zh-CN" sz="1100" dirty="0">
                <a:latin typeface="Helvetica" pitchFamily="2" charset="0"/>
              </a:rPr>
              <a:t>//</a:t>
            </a:r>
            <a:r>
              <a:rPr lang="zh-CN" altLang="en-US" sz="1100" dirty="0">
                <a:latin typeface="Helvetica" pitchFamily="2" charset="0"/>
              </a:rPr>
              <a:t> 体积</a:t>
            </a:r>
            <a:endParaRPr lang="en-US" altLang="zh-CN" sz="1100" dirty="0">
              <a:latin typeface="Helvetica" pitchFamily="2" charset="0"/>
            </a:endParaRPr>
          </a:p>
          <a:p>
            <a:r>
              <a:rPr lang="zh-CN" altLang="en-US" sz="1100" dirty="0">
                <a:latin typeface="Helvetica" pitchFamily="2" charset="0"/>
              </a:rPr>
              <a:t>       </a:t>
            </a:r>
            <a:r>
              <a:rPr lang="en-US" altLang="zh-CN" sz="1100" dirty="0">
                <a:latin typeface="Helvetica" pitchFamily="2" charset="0"/>
              </a:rPr>
              <a:t>protected int voltage=380; //</a:t>
            </a:r>
            <a:r>
              <a:rPr lang="zh-CN" altLang="en-US" sz="1100" dirty="0">
                <a:latin typeface="Helvetica" pitchFamily="2" charset="0"/>
              </a:rPr>
              <a:t>工作电压</a:t>
            </a:r>
            <a:endParaRPr lang="en-US" altLang="zh-CN" sz="1100" dirty="0">
              <a:latin typeface="Helvetica" pitchFamily="2" charset="0"/>
            </a:endParaRPr>
          </a:p>
          <a:p>
            <a:r>
              <a:rPr lang="en-US" altLang="zh-CN" sz="1100" dirty="0">
                <a:latin typeface="Helvetica" pitchFamily="2" charset="0"/>
              </a:rPr>
              <a:t>       </a:t>
            </a:r>
          </a:p>
          <a:p>
            <a:r>
              <a:rPr lang="zh-CN" altLang="en-US" sz="1100" dirty="0">
                <a:latin typeface="Helvetica" pitchFamily="2" charset="0"/>
              </a:rPr>
              <a:t>       </a:t>
            </a:r>
            <a:r>
              <a:rPr lang="en-US" altLang="zh-CN" sz="1100" dirty="0">
                <a:latin typeface="Helvetica" pitchFamily="2" charset="0"/>
              </a:rPr>
              <a:t>public </a:t>
            </a:r>
            <a:r>
              <a:rPr lang="en-US" altLang="zh-CN" sz="1100" dirty="0" err="1">
                <a:solidFill>
                  <a:srgbClr val="0070C0"/>
                </a:solidFill>
                <a:latin typeface="Helvetica" pitchFamily="2" charset="0"/>
              </a:rPr>
              <a:t>ElectricOven</a:t>
            </a:r>
            <a:r>
              <a:rPr lang="en-US" altLang="zh-CN" sz="1100" dirty="0">
                <a:latin typeface="Helvetica" pitchFamily="2" charset="0"/>
              </a:rPr>
              <a:t>(){</a:t>
            </a:r>
          </a:p>
          <a:p>
            <a:r>
              <a:rPr lang="en-US" altLang="zh-CN" sz="1100" dirty="0">
                <a:latin typeface="Helvetica" pitchFamily="2" charset="0"/>
              </a:rPr>
              <a:t>        </a:t>
            </a:r>
            <a:r>
              <a:rPr lang="en-US" altLang="zh-CN" sz="1100" dirty="0" err="1">
                <a:latin typeface="Helvetica" pitchFamily="2" charset="0"/>
              </a:rPr>
              <a:t>this.brand</a:t>
            </a:r>
            <a:r>
              <a:rPr lang="en-US" altLang="zh-CN" sz="1100" dirty="0">
                <a:latin typeface="Helvetica" pitchFamily="2" charset="0"/>
              </a:rPr>
              <a:t>="</a:t>
            </a:r>
            <a:r>
              <a:rPr lang="zh-CN" altLang="en-US" sz="1100" dirty="0">
                <a:latin typeface="Helvetica" pitchFamily="2" charset="0"/>
              </a:rPr>
              <a:t>待贴牌</a:t>
            </a:r>
            <a:r>
              <a:rPr lang="en-US" altLang="zh-CN" sz="1100" dirty="0">
                <a:latin typeface="Helvetica" pitchFamily="2" charset="0"/>
              </a:rPr>
              <a:t>";</a:t>
            </a:r>
          </a:p>
          <a:p>
            <a:r>
              <a:rPr lang="en-US" altLang="zh-CN" sz="1100" dirty="0">
                <a:latin typeface="Helvetica" pitchFamily="2" charset="0"/>
              </a:rPr>
              <a:t>        </a:t>
            </a:r>
            <a:r>
              <a:rPr lang="en-US" altLang="zh-CN" sz="1100" dirty="0" err="1">
                <a:latin typeface="Helvetica" pitchFamily="2" charset="0"/>
              </a:rPr>
              <a:t>this.voltage</a:t>
            </a:r>
            <a:r>
              <a:rPr lang="en-US" altLang="zh-CN" sz="1100" dirty="0">
                <a:latin typeface="Helvetica" pitchFamily="2" charset="0"/>
              </a:rPr>
              <a:t>=220;</a:t>
            </a:r>
          </a:p>
          <a:p>
            <a:r>
              <a:rPr lang="en-US" altLang="zh-CN" sz="1100" dirty="0">
                <a:latin typeface="Helvetica" pitchFamily="2" charset="0"/>
              </a:rPr>
              <a:t>        }</a:t>
            </a:r>
          </a:p>
          <a:p>
            <a:endParaRPr lang="en-US" altLang="zh-CN" sz="1100" dirty="0">
              <a:latin typeface="Helvetica" pitchFamily="2" charset="0"/>
            </a:endParaRPr>
          </a:p>
          <a:p>
            <a:r>
              <a:rPr lang="en-US" altLang="zh-CN" sz="1100" dirty="0">
                <a:latin typeface="Helvetica" pitchFamily="2" charset="0"/>
              </a:rPr>
              <a:t>       public </a:t>
            </a:r>
            <a:r>
              <a:rPr lang="en-US" altLang="zh-CN" sz="1100" dirty="0" err="1">
                <a:solidFill>
                  <a:srgbClr val="0070C0"/>
                </a:solidFill>
                <a:latin typeface="Helvetica" pitchFamily="2" charset="0"/>
              </a:rPr>
              <a:t>ElectricOven</a:t>
            </a:r>
            <a:r>
              <a:rPr lang="en-US" altLang="zh-CN" sz="1100" dirty="0">
                <a:latin typeface="Helvetica" pitchFamily="2" charset="0"/>
              </a:rPr>
              <a:t>(int </a:t>
            </a:r>
            <a:r>
              <a:rPr lang="en-US" altLang="zh-CN" sz="1100" dirty="0" err="1">
                <a:latin typeface="Helvetica" pitchFamily="2" charset="0"/>
              </a:rPr>
              <a:t>length,int</a:t>
            </a:r>
            <a:r>
              <a:rPr lang="en-US" altLang="zh-CN" sz="1100" dirty="0">
                <a:latin typeface="Helvetica" pitchFamily="2" charset="0"/>
              </a:rPr>
              <a:t> </a:t>
            </a:r>
            <a:r>
              <a:rPr lang="en-US" altLang="zh-CN" sz="1100" dirty="0" err="1">
                <a:latin typeface="Helvetica" pitchFamily="2" charset="0"/>
              </a:rPr>
              <a:t>width,int</a:t>
            </a:r>
            <a:r>
              <a:rPr lang="en-US" altLang="zh-CN" sz="1100" dirty="0">
                <a:latin typeface="Helvetica" pitchFamily="2" charset="0"/>
              </a:rPr>
              <a:t> </a:t>
            </a:r>
            <a:r>
              <a:rPr lang="en-US" altLang="zh-CN" sz="1100" dirty="0" err="1">
                <a:latin typeface="Helvetica" pitchFamily="2" charset="0"/>
              </a:rPr>
              <a:t>height,int</a:t>
            </a:r>
            <a:r>
              <a:rPr lang="en-US" altLang="zh-CN" sz="1100" dirty="0">
                <a:latin typeface="Helvetica" pitchFamily="2" charset="0"/>
              </a:rPr>
              <a:t> voltage){</a:t>
            </a:r>
          </a:p>
          <a:p>
            <a:r>
              <a:rPr lang="en-US" altLang="zh-CN" sz="1100" dirty="0">
                <a:latin typeface="Helvetica" pitchFamily="2" charset="0"/>
              </a:rPr>
              <a:t>        </a:t>
            </a:r>
            <a:r>
              <a:rPr lang="en-US" altLang="zh-CN" sz="1100" dirty="0" err="1">
                <a:latin typeface="Helvetica" pitchFamily="2" charset="0"/>
              </a:rPr>
              <a:t>this.length</a:t>
            </a:r>
            <a:r>
              <a:rPr lang="en-US" altLang="zh-CN" sz="1100" dirty="0">
                <a:latin typeface="Helvetica" pitchFamily="2" charset="0"/>
              </a:rPr>
              <a:t>=length;</a:t>
            </a:r>
          </a:p>
          <a:p>
            <a:r>
              <a:rPr lang="en-US" altLang="zh-CN" sz="1100" dirty="0">
                <a:latin typeface="Helvetica" pitchFamily="2" charset="0"/>
              </a:rPr>
              <a:t>        </a:t>
            </a:r>
            <a:r>
              <a:rPr lang="en-US" altLang="zh-CN" sz="1100" dirty="0" err="1">
                <a:latin typeface="Helvetica" pitchFamily="2" charset="0"/>
              </a:rPr>
              <a:t>this.width</a:t>
            </a:r>
            <a:r>
              <a:rPr lang="en-US" altLang="zh-CN" sz="1100" dirty="0">
                <a:latin typeface="Helvetica" pitchFamily="2" charset="0"/>
              </a:rPr>
              <a:t>=width;</a:t>
            </a:r>
          </a:p>
          <a:p>
            <a:r>
              <a:rPr lang="en-US" altLang="zh-CN" sz="1100" dirty="0">
                <a:latin typeface="Helvetica" pitchFamily="2" charset="0"/>
              </a:rPr>
              <a:t>        </a:t>
            </a:r>
            <a:r>
              <a:rPr lang="en-US" altLang="zh-CN" sz="1100" dirty="0" err="1">
                <a:latin typeface="Helvetica" pitchFamily="2" charset="0"/>
              </a:rPr>
              <a:t>this.height</a:t>
            </a:r>
            <a:r>
              <a:rPr lang="en-US" altLang="zh-CN" sz="1100" dirty="0">
                <a:latin typeface="Helvetica" pitchFamily="2" charset="0"/>
              </a:rPr>
              <a:t>=height;</a:t>
            </a:r>
          </a:p>
          <a:p>
            <a:r>
              <a:rPr lang="en-US" altLang="zh-CN" sz="1100" dirty="0">
                <a:latin typeface="Helvetica" pitchFamily="2" charset="0"/>
              </a:rPr>
              <a:t>        </a:t>
            </a:r>
            <a:r>
              <a:rPr lang="en-US" altLang="zh-CN" sz="1100" dirty="0" err="1">
                <a:latin typeface="Helvetica" pitchFamily="2" charset="0"/>
              </a:rPr>
              <a:t>this.volume</a:t>
            </a:r>
            <a:r>
              <a:rPr lang="en-US" altLang="zh-CN" sz="1100" dirty="0">
                <a:latin typeface="Helvetica" pitchFamily="2" charset="0"/>
              </a:rPr>
              <a:t>= length* width* width;</a:t>
            </a:r>
          </a:p>
          <a:p>
            <a:r>
              <a:rPr lang="en-US" altLang="zh-CN" sz="1100" dirty="0">
                <a:latin typeface="Helvetica" pitchFamily="2" charset="0"/>
              </a:rPr>
              <a:t>        </a:t>
            </a:r>
            <a:r>
              <a:rPr lang="en-US" altLang="zh-CN" sz="1100" dirty="0" err="1">
                <a:latin typeface="Helvetica" pitchFamily="2" charset="0"/>
              </a:rPr>
              <a:t>this.voltage</a:t>
            </a:r>
            <a:r>
              <a:rPr lang="en-US" altLang="zh-CN" sz="1100" dirty="0">
                <a:latin typeface="Helvetica" pitchFamily="2" charset="0"/>
              </a:rPr>
              <a:t>=voltage;</a:t>
            </a:r>
          </a:p>
          <a:p>
            <a:r>
              <a:rPr lang="en-US" altLang="zh-CN" sz="1100" dirty="0">
                <a:latin typeface="Helvetica" pitchFamily="2" charset="0"/>
              </a:rPr>
              <a:t>      }</a:t>
            </a:r>
            <a:endParaRPr lang="en-US" altLang="zh-CN" sz="1100" dirty="0">
              <a:solidFill>
                <a:schemeClr val="accent3">
                  <a:lumMod val="50000"/>
                </a:schemeClr>
              </a:solidFill>
              <a:latin typeface="Helvetica" pitchFamily="2" charset="0"/>
            </a:endParaRPr>
          </a:p>
          <a:p>
            <a:r>
              <a:rPr lang="en-US" altLang="zh-CN" sz="1200" dirty="0">
                <a:latin typeface="Helvetica" pitchFamily="2" charset="0"/>
              </a:rPr>
              <a:t>}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4D9A373A-E8DB-CE47-B4DE-18496FF1EDF7}"/>
              </a:ext>
            </a:extLst>
          </p:cNvPr>
          <p:cNvSpPr/>
          <p:nvPr/>
        </p:nvSpPr>
        <p:spPr>
          <a:xfrm>
            <a:off x="4283968" y="1218753"/>
            <a:ext cx="5184576" cy="261610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 eaLnBrk="1" hangingPunct="1">
              <a:lnSpc>
                <a:spcPct val="120000"/>
              </a:lnSpc>
              <a:buFontTx/>
              <a:buNone/>
            </a:pPr>
            <a:r>
              <a:rPr lang="zh-CN" altLang="en-US" sz="1600" dirty="0">
                <a:latin typeface="Helvetica" pitchFamily="2" charset="0"/>
                <a:ea typeface="微软雅黑" panose="020B0503020204020204" pitchFamily="34" charset="-122"/>
              </a:rPr>
              <a:t>例：</a:t>
            </a:r>
            <a:endParaRPr lang="en-US" altLang="zh-CN" sz="1600" dirty="0">
              <a:latin typeface="Helvetica" pitchFamily="2" charset="0"/>
              <a:ea typeface="微软雅黑" panose="020B0503020204020204" pitchFamily="34" charset="-122"/>
            </a:endParaRPr>
          </a:p>
          <a:p>
            <a:pPr eaLnBrk="1" hangingPunct="1">
              <a:lnSpc>
                <a:spcPct val="120000"/>
              </a:lnSpc>
              <a:buFontTx/>
              <a:buNone/>
            </a:pPr>
            <a:r>
              <a:rPr lang="en-US" altLang="zh-CN" sz="1600" dirty="0">
                <a:latin typeface="Helvetica" pitchFamily="2" charset="0"/>
                <a:ea typeface="微软雅黑" panose="020B0503020204020204" pitchFamily="34" charset="-122"/>
              </a:rPr>
              <a:t>public</a:t>
            </a:r>
            <a:r>
              <a:rPr lang="zh-CN" altLang="en-US" sz="1600" dirty="0">
                <a:latin typeface="Helvetica" pitchFamily="2" charset="0"/>
                <a:ea typeface="微软雅黑" panose="020B0503020204020204" pitchFamily="34" charset="-122"/>
              </a:rPr>
              <a:t> </a:t>
            </a:r>
            <a:r>
              <a:rPr lang="en-US" altLang="zh-CN" sz="1600" dirty="0">
                <a:latin typeface="Helvetica" pitchFamily="2" charset="0"/>
                <a:ea typeface="微软雅黑" panose="020B0503020204020204" pitchFamily="34" charset="-122"/>
              </a:rPr>
              <a:t>class</a:t>
            </a:r>
            <a:r>
              <a:rPr lang="zh-CN" altLang="en-US" sz="1600" dirty="0">
                <a:latin typeface="Helvetica" pitchFamily="2" charset="0"/>
                <a:ea typeface="微软雅黑" panose="020B0503020204020204" pitchFamily="34" charset="-122"/>
              </a:rPr>
              <a:t> </a:t>
            </a:r>
            <a:r>
              <a:rPr lang="en-US" altLang="zh-CN" sz="1600" dirty="0">
                <a:latin typeface="Helvetica" pitchFamily="2" charset="0"/>
              </a:rPr>
              <a:t>kitchen</a:t>
            </a:r>
            <a:r>
              <a:rPr lang="zh-CN" altLang="en-US" sz="1600" dirty="0">
                <a:latin typeface="Helvetica" pitchFamily="2" charset="0"/>
                <a:ea typeface="微软雅黑" panose="020B0503020204020204" pitchFamily="34" charset="-122"/>
              </a:rPr>
              <a:t> </a:t>
            </a:r>
            <a:r>
              <a:rPr lang="en-US" altLang="zh-CN" sz="1600" dirty="0">
                <a:latin typeface="Helvetica" pitchFamily="2" charset="0"/>
                <a:ea typeface="微软雅黑" panose="020B0503020204020204" pitchFamily="34" charset="-122"/>
              </a:rPr>
              <a:t>{</a:t>
            </a:r>
          </a:p>
          <a:p>
            <a:pPr lvl="1">
              <a:lnSpc>
                <a:spcPct val="120000"/>
              </a:lnSpc>
            </a:pPr>
            <a:r>
              <a:rPr lang="en-US" altLang="zh-CN" sz="1600" dirty="0">
                <a:latin typeface="Helvetica" pitchFamily="2" charset="0"/>
                <a:ea typeface="微软雅黑" panose="020B0503020204020204" pitchFamily="34" charset="-122"/>
              </a:rPr>
              <a:t>  public void setup(){</a:t>
            </a:r>
          </a:p>
          <a:p>
            <a:pPr lvl="1">
              <a:lnSpc>
                <a:spcPct val="120000"/>
              </a:lnSpc>
            </a:pPr>
            <a:r>
              <a:rPr lang="zh-CN" altLang="en-US" sz="1600" dirty="0">
                <a:latin typeface="Helvetica" pitchFamily="2" charset="0"/>
                <a:ea typeface="微软雅黑" panose="020B0503020204020204" pitchFamily="34" charset="-122"/>
              </a:rPr>
              <a:t>  </a:t>
            </a:r>
            <a:r>
              <a:rPr lang="en-US" altLang="zh-CN" sz="1600" dirty="0" err="1">
                <a:latin typeface="Helvetica" pitchFamily="2" charset="0"/>
              </a:rPr>
              <a:t>ElectricOven</a:t>
            </a:r>
            <a:r>
              <a:rPr lang="en-US" altLang="zh-CN" sz="1600" dirty="0">
                <a:latin typeface="Helvetica" pitchFamily="2" charset="0"/>
              </a:rPr>
              <a:t> mo1</a:t>
            </a:r>
            <a:r>
              <a:rPr lang="zh-CN" altLang="en-US" sz="1600" dirty="0">
                <a:latin typeface="Helvetica" pitchFamily="2" charset="0"/>
              </a:rPr>
              <a:t> </a:t>
            </a:r>
            <a:r>
              <a:rPr lang="en-US" altLang="zh-CN" sz="1600" dirty="0">
                <a:latin typeface="Helvetica" pitchFamily="2" charset="0"/>
              </a:rPr>
              <a:t>=</a:t>
            </a:r>
            <a:r>
              <a:rPr lang="zh-CN" altLang="en-US" sz="1600" dirty="0">
                <a:latin typeface="Helvetica" pitchFamily="2" charset="0"/>
              </a:rPr>
              <a:t> </a:t>
            </a:r>
            <a:r>
              <a:rPr lang="en-US" altLang="zh-CN" sz="1600" dirty="0">
                <a:latin typeface="Helvetica" pitchFamily="2" charset="0"/>
              </a:rPr>
              <a:t>new </a:t>
            </a:r>
            <a:r>
              <a:rPr lang="en-US" altLang="zh-CN" sz="1600" dirty="0" err="1">
                <a:solidFill>
                  <a:srgbClr val="2230FF"/>
                </a:solidFill>
                <a:latin typeface="Helvetica" pitchFamily="2" charset="0"/>
              </a:rPr>
              <a:t>ElectricOven</a:t>
            </a:r>
            <a:r>
              <a:rPr lang="en-US" altLang="zh-CN" sz="1600" dirty="0">
                <a:latin typeface="Helvetica" pitchFamily="2" charset="0"/>
              </a:rPr>
              <a:t>();</a:t>
            </a:r>
          </a:p>
          <a:p>
            <a:pPr lvl="1">
              <a:lnSpc>
                <a:spcPct val="120000"/>
              </a:lnSpc>
            </a:pPr>
            <a:r>
              <a:rPr lang="zh-CN" altLang="en-US" sz="1600" dirty="0">
                <a:latin typeface="Helvetica" pitchFamily="2" charset="0"/>
              </a:rPr>
              <a:t>  </a:t>
            </a:r>
            <a:r>
              <a:rPr lang="en-US" altLang="zh-CN" sz="1600" strike="sngStrike" dirty="0">
                <a:solidFill>
                  <a:srgbClr val="C00000"/>
                </a:solidFill>
                <a:latin typeface="Helvetica" pitchFamily="2" charset="0"/>
              </a:rPr>
              <a:t>mo1. </a:t>
            </a:r>
            <a:r>
              <a:rPr lang="en-US" altLang="zh-CN" sz="1600" strike="sngStrike" dirty="0" err="1">
                <a:solidFill>
                  <a:srgbClr val="C00000"/>
                </a:solidFill>
                <a:latin typeface="Helvetica" pitchFamily="2" charset="0"/>
              </a:rPr>
              <a:t>ElectricOven</a:t>
            </a:r>
            <a:r>
              <a:rPr lang="en-US" altLang="zh-CN" sz="1600" strike="sngStrike" dirty="0">
                <a:solidFill>
                  <a:srgbClr val="C00000"/>
                </a:solidFill>
                <a:latin typeface="Helvetica" pitchFamily="2" charset="0"/>
              </a:rPr>
              <a:t>(600,400,500,220);</a:t>
            </a:r>
          </a:p>
          <a:p>
            <a:pPr lvl="1">
              <a:lnSpc>
                <a:spcPct val="120000"/>
              </a:lnSpc>
            </a:pPr>
            <a:r>
              <a:rPr lang="en-US" altLang="zh-CN" sz="1400" dirty="0" err="1">
                <a:latin typeface="Helvetica" pitchFamily="2" charset="0"/>
              </a:rPr>
              <a:t>ElectricOven</a:t>
            </a:r>
            <a:r>
              <a:rPr lang="en-US" altLang="zh-CN" sz="1400" dirty="0">
                <a:latin typeface="Helvetica" pitchFamily="2" charset="0"/>
              </a:rPr>
              <a:t> mo2</a:t>
            </a:r>
            <a:r>
              <a:rPr lang="zh-CN" altLang="en-US" sz="1400" dirty="0">
                <a:latin typeface="Helvetica" pitchFamily="2" charset="0"/>
              </a:rPr>
              <a:t> </a:t>
            </a:r>
            <a:r>
              <a:rPr lang="en-US" altLang="zh-CN" sz="1400" dirty="0">
                <a:latin typeface="Helvetica" pitchFamily="2" charset="0"/>
              </a:rPr>
              <a:t>=</a:t>
            </a:r>
            <a:r>
              <a:rPr lang="zh-CN" altLang="en-US" sz="1400" dirty="0">
                <a:latin typeface="Helvetica" pitchFamily="2" charset="0"/>
              </a:rPr>
              <a:t> </a:t>
            </a:r>
            <a:r>
              <a:rPr lang="en-US" altLang="zh-CN" sz="1400" dirty="0">
                <a:latin typeface="Helvetica" pitchFamily="2" charset="0"/>
              </a:rPr>
              <a:t>new </a:t>
            </a:r>
            <a:r>
              <a:rPr lang="en-US" altLang="zh-CN" sz="1400" dirty="0" err="1">
                <a:solidFill>
                  <a:srgbClr val="2230FF"/>
                </a:solidFill>
                <a:latin typeface="Helvetica" pitchFamily="2" charset="0"/>
              </a:rPr>
              <a:t>ElectricOven</a:t>
            </a:r>
            <a:r>
              <a:rPr lang="en-US" altLang="zh-CN" sz="1400" dirty="0">
                <a:latin typeface="Helvetica" pitchFamily="2" charset="0"/>
              </a:rPr>
              <a:t>(600,400,500,220);</a:t>
            </a:r>
          </a:p>
          <a:p>
            <a:pPr lvl="1">
              <a:lnSpc>
                <a:spcPct val="120000"/>
              </a:lnSpc>
            </a:pPr>
            <a:r>
              <a:rPr lang="en-US" altLang="zh-CN" sz="1600" dirty="0">
                <a:latin typeface="Helvetica" pitchFamily="2" charset="0"/>
              </a:rPr>
              <a:t> ….</a:t>
            </a:r>
          </a:p>
          <a:p>
            <a:r>
              <a:rPr lang="en-US" altLang="zh-CN" sz="1600" dirty="0">
                <a:latin typeface="Helvetica" pitchFamily="2" charset="0"/>
              </a:rPr>
              <a:t>    }</a:t>
            </a:r>
          </a:p>
          <a:p>
            <a:r>
              <a:rPr lang="en-US" altLang="zh-CN" sz="1600" dirty="0">
                <a:latin typeface="Helvetica" pitchFamily="2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38094047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0" y="0"/>
            <a:ext cx="5364088" cy="504000"/>
            <a:chOff x="0" y="0"/>
            <a:chExt cx="5364088" cy="504000"/>
          </a:xfrm>
        </p:grpSpPr>
        <p:sp>
          <p:nvSpPr>
            <p:cNvPr id="3" name="矩形 2"/>
            <p:cNvSpPr/>
            <p:nvPr/>
          </p:nvSpPr>
          <p:spPr>
            <a:xfrm>
              <a:off x="0" y="0"/>
              <a:ext cx="763957" cy="504000"/>
            </a:xfrm>
            <a:prstGeom prst="rect">
              <a:avLst/>
            </a:prstGeom>
            <a:solidFill>
              <a:srgbClr val="036E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4" name="矩形 3"/>
            <p:cNvSpPr/>
            <p:nvPr/>
          </p:nvSpPr>
          <p:spPr>
            <a:xfrm>
              <a:off x="993144" y="0"/>
              <a:ext cx="114593" cy="504000"/>
            </a:xfrm>
            <a:prstGeom prst="rect">
              <a:avLst/>
            </a:prstGeom>
            <a:solidFill>
              <a:srgbClr val="036E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1336924" y="51945"/>
              <a:ext cx="402716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indent="0">
                <a:buNone/>
              </a:pPr>
              <a:r>
                <a:rPr lang="zh-CN" altLang="en-US" sz="2000" b="1" dirty="0">
                  <a:ln w="0"/>
                  <a:latin typeface="微软雅黑" panose="020B0503020204020204" pitchFamily="34" charset="-122"/>
                  <a:ea typeface="微软雅黑" panose="020B0503020204020204" pitchFamily="34" charset="-122"/>
                </a:rPr>
                <a:t>构造方法</a:t>
              </a:r>
              <a:endParaRPr lang="en-US" altLang="zh-CN" sz="2000" b="1" dirty="0">
                <a:ln w="0"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9" name="矩形 8"/>
          <p:cNvSpPr/>
          <p:nvPr/>
        </p:nvSpPr>
        <p:spPr>
          <a:xfrm>
            <a:off x="467544" y="663085"/>
            <a:ext cx="6120680" cy="3965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lnSpc>
                <a:spcPct val="120000"/>
              </a:lnSpc>
            </a:pPr>
            <a:r>
              <a:rPr lang="zh-CN" altLang="en-US" sz="1800" b="1" dirty="0">
                <a:solidFill>
                  <a:schemeClr val="hlin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构造方法能被构造方法调用（</a:t>
            </a:r>
            <a:r>
              <a:rPr lang="en-US" altLang="zh-CN" sz="1800" b="1" dirty="0">
                <a:solidFill>
                  <a:schemeClr val="hlin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this()</a:t>
            </a:r>
            <a:r>
              <a:rPr lang="zh-CN" altLang="en-US" sz="1800" b="1" dirty="0">
                <a:solidFill>
                  <a:schemeClr val="hlin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）！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941D5E8-6CAB-4A46-97BD-B25EE35ABFDB}"/>
              </a:ext>
            </a:extLst>
          </p:cNvPr>
          <p:cNvSpPr txBox="1"/>
          <p:nvPr/>
        </p:nvSpPr>
        <p:spPr>
          <a:xfrm>
            <a:off x="683568" y="1041166"/>
            <a:ext cx="6624736" cy="4247317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rgbClr val="FF0000"/>
                </a:solidFill>
                <a:latin typeface="Helvetica" pitchFamily="2" charset="0"/>
              </a:rPr>
              <a:t>public</a:t>
            </a:r>
            <a:r>
              <a:rPr lang="en-US" altLang="zh-CN" sz="1400" dirty="0">
                <a:latin typeface="Helvetica" pitchFamily="2" charset="0"/>
              </a:rPr>
              <a:t> </a:t>
            </a:r>
            <a:r>
              <a:rPr lang="en-US" altLang="zh-CN" sz="1400" dirty="0">
                <a:solidFill>
                  <a:srgbClr val="2D499E"/>
                </a:solidFill>
                <a:latin typeface="Helvetica" pitchFamily="2" charset="0"/>
              </a:rPr>
              <a:t>class</a:t>
            </a:r>
            <a:r>
              <a:rPr lang="en-US" altLang="zh-CN" sz="1400" dirty="0">
                <a:latin typeface="Helvetica" pitchFamily="2" charset="0"/>
              </a:rPr>
              <a:t> </a:t>
            </a:r>
            <a:r>
              <a:rPr lang="en-US" altLang="zh-CN" sz="1400" dirty="0" err="1">
                <a:latin typeface="Helvetica" pitchFamily="2" charset="0"/>
              </a:rPr>
              <a:t>ElectricOven</a:t>
            </a:r>
            <a:r>
              <a:rPr lang="en-US" altLang="zh-CN" sz="1400" dirty="0">
                <a:latin typeface="Helvetica" pitchFamily="2" charset="0"/>
              </a:rPr>
              <a:t>{</a:t>
            </a:r>
          </a:p>
          <a:p>
            <a:r>
              <a:rPr lang="zh-CN" altLang="en-US" sz="1400" dirty="0">
                <a:latin typeface="Helvetica" pitchFamily="2" charset="0"/>
              </a:rPr>
              <a:t>   </a:t>
            </a:r>
            <a:r>
              <a:rPr lang="en-US" altLang="zh-CN" sz="1400" dirty="0">
                <a:latin typeface="Helvetica" pitchFamily="2" charset="0"/>
              </a:rPr>
              <a:t>   </a:t>
            </a:r>
            <a:r>
              <a:rPr lang="en-US" altLang="zh-CN" sz="1100" dirty="0">
                <a:latin typeface="Helvetica" pitchFamily="2" charset="0"/>
              </a:rPr>
              <a:t>public</a:t>
            </a:r>
            <a:r>
              <a:rPr lang="zh-CN" altLang="en-US" sz="1100" dirty="0">
                <a:latin typeface="Helvetica" pitchFamily="2" charset="0"/>
              </a:rPr>
              <a:t> </a:t>
            </a:r>
            <a:r>
              <a:rPr lang="en-US" altLang="zh-CN" sz="1100" dirty="0">
                <a:latin typeface="Helvetica" pitchFamily="2" charset="0"/>
              </a:rPr>
              <a:t>String brand; //</a:t>
            </a:r>
            <a:r>
              <a:rPr lang="zh-CN" altLang="en-US" sz="1100" dirty="0">
                <a:latin typeface="Helvetica" pitchFamily="2" charset="0"/>
              </a:rPr>
              <a:t>品牌</a:t>
            </a:r>
            <a:endParaRPr lang="en-US" altLang="zh-CN" sz="1100" dirty="0">
              <a:latin typeface="Helvetica" pitchFamily="2" charset="0"/>
            </a:endParaRPr>
          </a:p>
          <a:p>
            <a:r>
              <a:rPr lang="en-US" altLang="zh-CN" sz="1100" dirty="0">
                <a:latin typeface="Helvetica" pitchFamily="2" charset="0"/>
              </a:rPr>
              <a:t>       public int length=0;</a:t>
            </a:r>
            <a:r>
              <a:rPr lang="zh-CN" altLang="en-US" sz="1100" dirty="0">
                <a:latin typeface="Helvetica" pitchFamily="2" charset="0"/>
              </a:rPr>
              <a:t> </a:t>
            </a:r>
            <a:r>
              <a:rPr lang="en-US" altLang="zh-CN" sz="1100" dirty="0">
                <a:latin typeface="Helvetica" pitchFamily="2" charset="0"/>
              </a:rPr>
              <a:t>//</a:t>
            </a:r>
            <a:r>
              <a:rPr lang="zh-CN" altLang="en-US" sz="1100" dirty="0">
                <a:latin typeface="Helvetica" pitchFamily="2" charset="0"/>
              </a:rPr>
              <a:t> 长 </a:t>
            </a:r>
            <a:r>
              <a:rPr lang="en-US" altLang="zh-CN" sz="1100" dirty="0">
                <a:latin typeface="Helvetica" pitchFamily="2" charset="0"/>
              </a:rPr>
              <a:t>mm</a:t>
            </a:r>
          </a:p>
          <a:p>
            <a:r>
              <a:rPr lang="en-US" altLang="zh-CN" sz="1100" dirty="0">
                <a:latin typeface="Helvetica" pitchFamily="2" charset="0"/>
              </a:rPr>
              <a:t>       public int width=0;</a:t>
            </a:r>
            <a:r>
              <a:rPr lang="zh-CN" altLang="en-US" sz="1100" dirty="0">
                <a:latin typeface="Helvetica" pitchFamily="2" charset="0"/>
              </a:rPr>
              <a:t> </a:t>
            </a:r>
            <a:r>
              <a:rPr lang="en-US" altLang="zh-CN" sz="1100" dirty="0">
                <a:latin typeface="Helvetica" pitchFamily="2" charset="0"/>
              </a:rPr>
              <a:t>//</a:t>
            </a:r>
            <a:r>
              <a:rPr lang="zh-CN" altLang="en-US" sz="1100" dirty="0">
                <a:latin typeface="Helvetica" pitchFamily="2" charset="0"/>
              </a:rPr>
              <a:t> 宽</a:t>
            </a:r>
            <a:r>
              <a:rPr lang="en-US" altLang="zh-CN" sz="1100" dirty="0">
                <a:latin typeface="Helvetica" pitchFamily="2" charset="0"/>
              </a:rPr>
              <a:t> mm</a:t>
            </a:r>
          </a:p>
          <a:p>
            <a:r>
              <a:rPr lang="en-US" altLang="zh-CN" sz="1100" dirty="0">
                <a:latin typeface="Helvetica" pitchFamily="2" charset="0"/>
              </a:rPr>
              <a:t>       public int height=0;</a:t>
            </a:r>
            <a:r>
              <a:rPr lang="zh-CN" altLang="en-US" sz="1100" dirty="0">
                <a:latin typeface="Helvetica" pitchFamily="2" charset="0"/>
              </a:rPr>
              <a:t> </a:t>
            </a:r>
            <a:r>
              <a:rPr lang="en-US" altLang="zh-CN" sz="1100" dirty="0">
                <a:latin typeface="Helvetica" pitchFamily="2" charset="0"/>
              </a:rPr>
              <a:t>//</a:t>
            </a:r>
            <a:r>
              <a:rPr lang="zh-CN" altLang="en-US" sz="1100" dirty="0">
                <a:latin typeface="Helvetica" pitchFamily="2" charset="0"/>
              </a:rPr>
              <a:t> 高</a:t>
            </a:r>
            <a:r>
              <a:rPr lang="en-US" altLang="zh-CN" sz="1100" dirty="0">
                <a:latin typeface="Helvetica" pitchFamily="2" charset="0"/>
              </a:rPr>
              <a:t> mm</a:t>
            </a:r>
          </a:p>
          <a:p>
            <a:r>
              <a:rPr lang="en-US" altLang="zh-CN" sz="1100" dirty="0">
                <a:latin typeface="Helvetica" pitchFamily="2" charset="0"/>
              </a:rPr>
              <a:t>       private int volume;</a:t>
            </a:r>
            <a:r>
              <a:rPr lang="zh-CN" altLang="en-US" sz="1100" dirty="0">
                <a:latin typeface="Helvetica" pitchFamily="2" charset="0"/>
              </a:rPr>
              <a:t> </a:t>
            </a:r>
            <a:r>
              <a:rPr lang="en-US" altLang="zh-CN" sz="1100" dirty="0">
                <a:latin typeface="Helvetica" pitchFamily="2" charset="0"/>
              </a:rPr>
              <a:t>//</a:t>
            </a:r>
            <a:r>
              <a:rPr lang="zh-CN" altLang="en-US" sz="1100" dirty="0">
                <a:latin typeface="Helvetica" pitchFamily="2" charset="0"/>
              </a:rPr>
              <a:t> 体积</a:t>
            </a:r>
            <a:endParaRPr lang="en-US" altLang="zh-CN" sz="1100" dirty="0">
              <a:latin typeface="Helvetica" pitchFamily="2" charset="0"/>
            </a:endParaRPr>
          </a:p>
          <a:p>
            <a:r>
              <a:rPr lang="zh-CN" altLang="en-US" sz="1100" dirty="0">
                <a:latin typeface="Helvetica" pitchFamily="2" charset="0"/>
              </a:rPr>
              <a:t>       </a:t>
            </a:r>
            <a:r>
              <a:rPr lang="en-US" altLang="zh-CN" sz="1100" dirty="0">
                <a:latin typeface="Helvetica" pitchFamily="2" charset="0"/>
              </a:rPr>
              <a:t>protected int voltage=380; //</a:t>
            </a:r>
            <a:r>
              <a:rPr lang="zh-CN" altLang="en-US" sz="1100" dirty="0">
                <a:latin typeface="Helvetica" pitchFamily="2" charset="0"/>
              </a:rPr>
              <a:t>工作电压</a:t>
            </a:r>
            <a:endParaRPr lang="en-US" altLang="zh-CN" sz="1100" dirty="0">
              <a:latin typeface="Helvetica" pitchFamily="2" charset="0"/>
            </a:endParaRPr>
          </a:p>
          <a:p>
            <a:r>
              <a:rPr lang="en-US" altLang="zh-CN" sz="1100" dirty="0">
                <a:latin typeface="Helvetica" pitchFamily="2" charset="0"/>
              </a:rPr>
              <a:t>       </a:t>
            </a:r>
          </a:p>
          <a:p>
            <a:r>
              <a:rPr lang="zh-CN" altLang="en-US" sz="1100" dirty="0">
                <a:latin typeface="Helvetica" pitchFamily="2" charset="0"/>
              </a:rPr>
              <a:t>       </a:t>
            </a:r>
            <a:r>
              <a:rPr lang="en-US" altLang="zh-CN" sz="1100" dirty="0">
                <a:latin typeface="Helvetica" pitchFamily="2" charset="0"/>
              </a:rPr>
              <a:t>public </a:t>
            </a:r>
            <a:r>
              <a:rPr lang="en-US" altLang="zh-CN" sz="1100" dirty="0" err="1">
                <a:solidFill>
                  <a:srgbClr val="0070C0"/>
                </a:solidFill>
                <a:latin typeface="Helvetica" pitchFamily="2" charset="0"/>
              </a:rPr>
              <a:t>ElectricOven</a:t>
            </a:r>
            <a:r>
              <a:rPr lang="en-US" altLang="zh-CN" sz="1100" dirty="0">
                <a:latin typeface="Helvetica" pitchFamily="2" charset="0"/>
              </a:rPr>
              <a:t>(){</a:t>
            </a:r>
          </a:p>
          <a:p>
            <a:r>
              <a:rPr lang="en-US" altLang="zh-CN" sz="1100" dirty="0">
                <a:latin typeface="Helvetica" pitchFamily="2" charset="0"/>
              </a:rPr>
              <a:t>        </a:t>
            </a:r>
            <a:r>
              <a:rPr lang="en-US" altLang="zh-CN" sz="1100" dirty="0" err="1">
                <a:latin typeface="Helvetica" pitchFamily="2" charset="0"/>
              </a:rPr>
              <a:t>this.brand</a:t>
            </a:r>
            <a:r>
              <a:rPr lang="en-US" altLang="zh-CN" sz="1100" dirty="0">
                <a:latin typeface="Helvetica" pitchFamily="2" charset="0"/>
              </a:rPr>
              <a:t>="</a:t>
            </a:r>
            <a:r>
              <a:rPr lang="zh-CN" altLang="en-US" sz="1100" dirty="0">
                <a:latin typeface="Helvetica" pitchFamily="2" charset="0"/>
              </a:rPr>
              <a:t>待贴牌</a:t>
            </a:r>
            <a:r>
              <a:rPr lang="en-US" altLang="zh-CN" sz="1100" dirty="0">
                <a:latin typeface="Helvetica" pitchFamily="2" charset="0"/>
              </a:rPr>
              <a:t>";</a:t>
            </a:r>
          </a:p>
          <a:p>
            <a:r>
              <a:rPr lang="en-US" altLang="zh-CN" sz="1100" dirty="0">
                <a:latin typeface="Helvetica" pitchFamily="2" charset="0"/>
              </a:rPr>
              <a:t>        </a:t>
            </a:r>
            <a:r>
              <a:rPr lang="en-US" altLang="zh-CN" sz="1100" dirty="0" err="1">
                <a:latin typeface="Helvetica" pitchFamily="2" charset="0"/>
              </a:rPr>
              <a:t>this.voltage</a:t>
            </a:r>
            <a:r>
              <a:rPr lang="en-US" altLang="zh-CN" sz="1100" dirty="0">
                <a:latin typeface="Helvetica" pitchFamily="2" charset="0"/>
              </a:rPr>
              <a:t>=220;</a:t>
            </a:r>
          </a:p>
          <a:p>
            <a:r>
              <a:rPr lang="zh-CN" altLang="en-US" sz="1600" dirty="0">
                <a:latin typeface="Helvetica" pitchFamily="2" charset="0"/>
              </a:rPr>
              <a:t>     </a:t>
            </a:r>
            <a:r>
              <a:rPr lang="en-US" altLang="zh-CN" sz="1600" dirty="0">
                <a:latin typeface="Helvetica" pitchFamily="2" charset="0"/>
              </a:rPr>
              <a:t>this(1,2,3,4); </a:t>
            </a:r>
            <a:r>
              <a:rPr lang="en-US" altLang="zh-CN" sz="1600" dirty="0">
                <a:solidFill>
                  <a:srgbClr val="0070C0"/>
                </a:solidFill>
                <a:latin typeface="Helvetica" pitchFamily="2" charset="0"/>
              </a:rPr>
              <a:t>//</a:t>
            </a:r>
            <a:r>
              <a:rPr lang="zh-CN" altLang="en-US" sz="1600" dirty="0">
                <a:solidFill>
                  <a:srgbClr val="0070C0"/>
                </a:solidFill>
                <a:latin typeface="Helvetica" pitchFamily="2" charset="0"/>
              </a:rPr>
              <a:t>调用另一个构造函数</a:t>
            </a:r>
            <a:endParaRPr lang="en-US" altLang="zh-CN" sz="1600" dirty="0">
              <a:solidFill>
                <a:srgbClr val="0070C0"/>
              </a:solidFill>
              <a:latin typeface="Helvetica" pitchFamily="2" charset="0"/>
            </a:endParaRPr>
          </a:p>
          <a:p>
            <a:r>
              <a:rPr lang="en-US" altLang="zh-CN" sz="1100" dirty="0">
                <a:latin typeface="Helvetica" pitchFamily="2" charset="0"/>
              </a:rPr>
              <a:t>        }</a:t>
            </a:r>
          </a:p>
          <a:p>
            <a:endParaRPr lang="en-US" altLang="zh-CN" sz="1100" dirty="0">
              <a:latin typeface="Helvetica" pitchFamily="2" charset="0"/>
            </a:endParaRPr>
          </a:p>
          <a:p>
            <a:r>
              <a:rPr lang="en-US" altLang="zh-CN" sz="1100" dirty="0">
                <a:latin typeface="Helvetica" pitchFamily="2" charset="0"/>
              </a:rPr>
              <a:t>       public </a:t>
            </a:r>
            <a:r>
              <a:rPr lang="en-US" altLang="zh-CN" sz="1100" dirty="0" err="1">
                <a:solidFill>
                  <a:srgbClr val="0070C0"/>
                </a:solidFill>
                <a:latin typeface="Helvetica" pitchFamily="2" charset="0"/>
              </a:rPr>
              <a:t>ElectricOven</a:t>
            </a:r>
            <a:r>
              <a:rPr lang="en-US" altLang="zh-CN" sz="1100" dirty="0">
                <a:latin typeface="Helvetica" pitchFamily="2" charset="0"/>
              </a:rPr>
              <a:t>(int </a:t>
            </a:r>
            <a:r>
              <a:rPr lang="en-US" altLang="zh-CN" sz="1100" dirty="0" err="1">
                <a:latin typeface="Helvetica" pitchFamily="2" charset="0"/>
              </a:rPr>
              <a:t>length,int</a:t>
            </a:r>
            <a:r>
              <a:rPr lang="en-US" altLang="zh-CN" sz="1100" dirty="0">
                <a:latin typeface="Helvetica" pitchFamily="2" charset="0"/>
              </a:rPr>
              <a:t> </a:t>
            </a:r>
            <a:r>
              <a:rPr lang="en-US" altLang="zh-CN" sz="1100" dirty="0" err="1">
                <a:latin typeface="Helvetica" pitchFamily="2" charset="0"/>
              </a:rPr>
              <a:t>width,int</a:t>
            </a:r>
            <a:r>
              <a:rPr lang="en-US" altLang="zh-CN" sz="1100" dirty="0">
                <a:latin typeface="Helvetica" pitchFamily="2" charset="0"/>
              </a:rPr>
              <a:t> </a:t>
            </a:r>
            <a:r>
              <a:rPr lang="en-US" altLang="zh-CN" sz="1100" dirty="0" err="1">
                <a:latin typeface="Helvetica" pitchFamily="2" charset="0"/>
              </a:rPr>
              <a:t>height,int</a:t>
            </a:r>
            <a:r>
              <a:rPr lang="en-US" altLang="zh-CN" sz="1100" dirty="0">
                <a:latin typeface="Helvetica" pitchFamily="2" charset="0"/>
              </a:rPr>
              <a:t> voltage){</a:t>
            </a:r>
          </a:p>
          <a:p>
            <a:r>
              <a:rPr lang="zh-CN" altLang="en-US" sz="1100" dirty="0">
                <a:latin typeface="Helvetica" pitchFamily="2" charset="0"/>
              </a:rPr>
              <a:t>        </a:t>
            </a:r>
            <a:r>
              <a:rPr lang="en-US" altLang="zh-CN" sz="1600" dirty="0">
                <a:latin typeface="Helvetica" pitchFamily="2" charset="0"/>
              </a:rPr>
              <a:t>this(); //</a:t>
            </a:r>
            <a:r>
              <a:rPr lang="en-US" altLang="zh-CN" sz="1600" dirty="0">
                <a:solidFill>
                  <a:srgbClr val="C00000"/>
                </a:solidFill>
                <a:latin typeface="Helvetica" pitchFamily="2" charset="0"/>
              </a:rPr>
              <a:t> </a:t>
            </a:r>
            <a:r>
              <a:rPr lang="zh-CN" altLang="en-US" sz="1600" dirty="0">
                <a:solidFill>
                  <a:srgbClr val="C00000"/>
                </a:solidFill>
                <a:latin typeface="Helvetica" pitchFamily="2" charset="0"/>
              </a:rPr>
              <a:t>用</a:t>
            </a:r>
            <a:r>
              <a:rPr lang="en-US" altLang="zh-CN" sz="1600" dirty="0">
                <a:solidFill>
                  <a:srgbClr val="C00000"/>
                </a:solidFill>
                <a:latin typeface="Helvetica" pitchFamily="2" charset="0"/>
              </a:rPr>
              <a:t>this</a:t>
            </a:r>
            <a:r>
              <a:rPr lang="zh-CN" altLang="en-US" sz="1600" dirty="0">
                <a:solidFill>
                  <a:srgbClr val="C00000"/>
                </a:solidFill>
                <a:latin typeface="Helvetica" pitchFamily="2" charset="0"/>
              </a:rPr>
              <a:t>，</a:t>
            </a:r>
            <a:r>
              <a:rPr lang="zh-CN" altLang="en-US" sz="1600">
                <a:solidFill>
                  <a:srgbClr val="C00000"/>
                </a:solidFill>
                <a:latin typeface="Helvetica" pitchFamily="2" charset="0"/>
              </a:rPr>
              <a:t>不能用</a:t>
            </a:r>
            <a:r>
              <a:rPr lang="en-US" altLang="zh-CN" sz="1600">
                <a:solidFill>
                  <a:srgbClr val="C00000"/>
                </a:solidFill>
                <a:latin typeface="Helvetica" pitchFamily="2" charset="0"/>
              </a:rPr>
              <a:t>ElectricOven</a:t>
            </a:r>
            <a:r>
              <a:rPr lang="en-US" altLang="zh-CN" sz="1600" dirty="0">
                <a:solidFill>
                  <a:srgbClr val="C00000"/>
                </a:solidFill>
                <a:latin typeface="Helvetica" pitchFamily="2" charset="0"/>
              </a:rPr>
              <a:t>()</a:t>
            </a:r>
            <a:r>
              <a:rPr lang="zh-CN" altLang="en-US" sz="1600" dirty="0">
                <a:solidFill>
                  <a:srgbClr val="C00000"/>
                </a:solidFill>
                <a:latin typeface="Helvetica" pitchFamily="2" charset="0"/>
              </a:rPr>
              <a:t>；</a:t>
            </a:r>
            <a:endParaRPr lang="en-US" altLang="zh-CN" sz="1600" dirty="0">
              <a:solidFill>
                <a:srgbClr val="C00000"/>
              </a:solidFill>
              <a:latin typeface="Helvetica" pitchFamily="2" charset="0"/>
            </a:endParaRPr>
          </a:p>
          <a:p>
            <a:r>
              <a:rPr lang="en-US" altLang="zh-CN" sz="1100" dirty="0">
                <a:latin typeface="Helvetica" pitchFamily="2" charset="0"/>
              </a:rPr>
              <a:t>        </a:t>
            </a:r>
            <a:r>
              <a:rPr lang="en-US" altLang="zh-CN" sz="1100" dirty="0" err="1">
                <a:latin typeface="Helvetica" pitchFamily="2" charset="0"/>
              </a:rPr>
              <a:t>this.length</a:t>
            </a:r>
            <a:r>
              <a:rPr lang="en-US" altLang="zh-CN" sz="1100" dirty="0">
                <a:latin typeface="Helvetica" pitchFamily="2" charset="0"/>
              </a:rPr>
              <a:t>=length;</a:t>
            </a:r>
          </a:p>
          <a:p>
            <a:r>
              <a:rPr lang="en-US" altLang="zh-CN" sz="1100" dirty="0">
                <a:latin typeface="Helvetica" pitchFamily="2" charset="0"/>
              </a:rPr>
              <a:t>        </a:t>
            </a:r>
            <a:r>
              <a:rPr lang="en-US" altLang="zh-CN" sz="1100" dirty="0" err="1">
                <a:latin typeface="Helvetica" pitchFamily="2" charset="0"/>
              </a:rPr>
              <a:t>this.width</a:t>
            </a:r>
            <a:r>
              <a:rPr lang="en-US" altLang="zh-CN" sz="1100" dirty="0">
                <a:latin typeface="Helvetica" pitchFamily="2" charset="0"/>
              </a:rPr>
              <a:t>=width;</a:t>
            </a:r>
          </a:p>
          <a:p>
            <a:r>
              <a:rPr lang="en-US" altLang="zh-CN" sz="1100" dirty="0">
                <a:latin typeface="Helvetica" pitchFamily="2" charset="0"/>
              </a:rPr>
              <a:t>        </a:t>
            </a:r>
            <a:r>
              <a:rPr lang="en-US" altLang="zh-CN" sz="1100" dirty="0" err="1">
                <a:latin typeface="Helvetica" pitchFamily="2" charset="0"/>
              </a:rPr>
              <a:t>this.height</a:t>
            </a:r>
            <a:r>
              <a:rPr lang="en-US" altLang="zh-CN" sz="1100" dirty="0">
                <a:latin typeface="Helvetica" pitchFamily="2" charset="0"/>
              </a:rPr>
              <a:t>=height;</a:t>
            </a:r>
          </a:p>
          <a:p>
            <a:r>
              <a:rPr lang="en-US" altLang="zh-CN" sz="1100" dirty="0">
                <a:latin typeface="Helvetica" pitchFamily="2" charset="0"/>
              </a:rPr>
              <a:t>        </a:t>
            </a:r>
            <a:r>
              <a:rPr lang="en-US" altLang="zh-CN" sz="1100" dirty="0" err="1">
                <a:latin typeface="Helvetica" pitchFamily="2" charset="0"/>
              </a:rPr>
              <a:t>this.volume</a:t>
            </a:r>
            <a:r>
              <a:rPr lang="en-US" altLang="zh-CN" sz="1100" dirty="0">
                <a:latin typeface="Helvetica" pitchFamily="2" charset="0"/>
              </a:rPr>
              <a:t>= length* width* width;</a:t>
            </a:r>
          </a:p>
          <a:p>
            <a:r>
              <a:rPr lang="en-US" altLang="zh-CN" sz="1100" dirty="0">
                <a:latin typeface="Helvetica" pitchFamily="2" charset="0"/>
              </a:rPr>
              <a:t>        </a:t>
            </a:r>
            <a:r>
              <a:rPr lang="en-US" altLang="zh-CN" sz="1100" dirty="0" err="1">
                <a:latin typeface="Helvetica" pitchFamily="2" charset="0"/>
              </a:rPr>
              <a:t>this.voltage</a:t>
            </a:r>
            <a:r>
              <a:rPr lang="en-US" altLang="zh-CN" sz="1100" dirty="0">
                <a:latin typeface="Helvetica" pitchFamily="2" charset="0"/>
              </a:rPr>
              <a:t>=voltage;</a:t>
            </a:r>
          </a:p>
          <a:p>
            <a:r>
              <a:rPr lang="en-US" altLang="zh-CN" sz="1100" dirty="0">
                <a:latin typeface="Helvetica" pitchFamily="2" charset="0"/>
              </a:rPr>
              <a:t>      }</a:t>
            </a:r>
            <a:endParaRPr lang="en-US" altLang="zh-CN" sz="1100" dirty="0">
              <a:solidFill>
                <a:schemeClr val="accent3">
                  <a:lumMod val="50000"/>
                </a:schemeClr>
              </a:solidFill>
              <a:latin typeface="Helvetica" pitchFamily="2" charset="0"/>
            </a:endParaRPr>
          </a:p>
          <a:p>
            <a:r>
              <a:rPr lang="en-US" altLang="zh-CN" sz="1200" dirty="0">
                <a:latin typeface="Helvetica" pitchFamily="2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343043119"/>
      </p:ext>
    </p:extLst>
  </p:cSld>
  <p:clrMapOvr>
    <a:masterClrMapping/>
  </p:clrMapOvr>
  <p:transition spd="slow">
    <p:push dir="u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/>
          </p:cNvSpPr>
          <p:nvPr/>
        </p:nvSpPr>
        <p:spPr>
          <a:xfrm>
            <a:off x="0" y="1923678"/>
            <a:ext cx="9144000" cy="72008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CC0000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CC0000"/>
                </a:solidFill>
                <a:latin typeface="Times New Roman" pitchFamily="18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CC0000"/>
                </a:solidFill>
                <a:latin typeface="Times New Roman" pitchFamily="18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CC0000"/>
                </a:solidFill>
                <a:latin typeface="Times New Roman" pitchFamily="18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CC0000"/>
                </a:solidFill>
                <a:latin typeface="Times New Roman" pitchFamily="18" charset="0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CC0000"/>
                </a:solidFill>
                <a:latin typeface="Times New Roman" pitchFamily="18" charset="0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CC0000"/>
                </a:solidFill>
                <a:latin typeface="Times New Roman" pitchFamily="18" charset="0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CC0000"/>
                </a:solidFill>
                <a:latin typeface="Times New Roman" pitchFamily="18" charset="0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CC0000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r>
              <a:rPr lang="en-US" altLang="zh-CN" kern="0" dirty="0">
                <a:solidFill>
                  <a:srgbClr val="2D499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kern="0" dirty="0">
                <a:solidFill>
                  <a:srgbClr val="2D499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类封装与继承</a:t>
            </a:r>
          </a:p>
        </p:txBody>
      </p:sp>
    </p:spTree>
    <p:extLst>
      <p:ext uri="{BB962C8B-B14F-4D97-AF65-F5344CB8AC3E}">
        <p14:creationId xmlns:p14="http://schemas.microsoft.com/office/powerpoint/2010/main" val="2971700122"/>
      </p:ext>
    </p:extLst>
  </p:cSld>
  <p:clrMapOvr>
    <a:masterClrMapping/>
  </p:clrMapOvr>
  <p:transition spd="slow">
    <p:push dir="u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321954" y="694274"/>
            <a:ext cx="7809040" cy="4270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lnSpc>
                <a:spcPct val="120000"/>
              </a:lnSpc>
            </a:pPr>
            <a:r>
              <a:rPr lang="zh-CN" altLang="en-US" sz="2000" dirty="0">
                <a:latin typeface="+mn-ea"/>
                <a:ea typeface="+mn-ea"/>
              </a:rPr>
              <a:t>回顾：类定义与对象创建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973D87EF-6FC3-FB46-A807-EC705EA471C1}"/>
              </a:ext>
            </a:extLst>
          </p:cNvPr>
          <p:cNvSpPr txBox="1"/>
          <p:nvPr/>
        </p:nvSpPr>
        <p:spPr>
          <a:xfrm>
            <a:off x="221996" y="1551377"/>
            <a:ext cx="4350004" cy="3323987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rgbClr val="FF0000"/>
                </a:solidFill>
                <a:latin typeface="Helvetica" pitchFamily="2" charset="0"/>
              </a:rPr>
              <a:t>public</a:t>
            </a:r>
            <a:r>
              <a:rPr lang="en-US" altLang="zh-CN" sz="1400" dirty="0">
                <a:latin typeface="Helvetica" pitchFamily="2" charset="0"/>
              </a:rPr>
              <a:t> </a:t>
            </a:r>
            <a:r>
              <a:rPr lang="en-US" altLang="zh-CN" sz="1400" dirty="0">
                <a:solidFill>
                  <a:srgbClr val="2D499E"/>
                </a:solidFill>
                <a:latin typeface="Helvetica" pitchFamily="2" charset="0"/>
              </a:rPr>
              <a:t>class</a:t>
            </a:r>
            <a:r>
              <a:rPr lang="en-US" altLang="zh-CN" sz="1400" dirty="0">
                <a:latin typeface="Helvetica" pitchFamily="2" charset="0"/>
              </a:rPr>
              <a:t> </a:t>
            </a:r>
            <a:r>
              <a:rPr lang="en-US" altLang="zh-CN" sz="1400" dirty="0" err="1">
                <a:latin typeface="Helvetica" pitchFamily="2" charset="0"/>
              </a:rPr>
              <a:t>ElectricOven</a:t>
            </a:r>
            <a:r>
              <a:rPr lang="en-US" altLang="zh-CN" sz="1400" dirty="0">
                <a:latin typeface="Helvetica" pitchFamily="2" charset="0"/>
              </a:rPr>
              <a:t>{</a:t>
            </a:r>
          </a:p>
          <a:p>
            <a:r>
              <a:rPr lang="zh-CN" altLang="en-US" sz="1400" dirty="0">
                <a:latin typeface="Helvetica" pitchFamily="2" charset="0"/>
              </a:rPr>
              <a:t>   </a:t>
            </a:r>
            <a:r>
              <a:rPr lang="en-US" altLang="zh-CN" sz="1400" dirty="0">
                <a:latin typeface="Helvetica" pitchFamily="2" charset="0"/>
              </a:rPr>
              <a:t>    </a:t>
            </a:r>
            <a:r>
              <a:rPr lang="en-US" altLang="zh-CN" sz="1400" dirty="0">
                <a:solidFill>
                  <a:schemeClr val="accent5">
                    <a:lumMod val="50000"/>
                  </a:schemeClr>
                </a:solidFill>
                <a:latin typeface="Helvetica" pitchFamily="2" charset="0"/>
              </a:rPr>
              <a:t>public</a:t>
            </a:r>
            <a:r>
              <a:rPr lang="zh-CN" altLang="en-US" sz="1400" dirty="0">
                <a:latin typeface="Helvetica" pitchFamily="2" charset="0"/>
              </a:rPr>
              <a:t> </a:t>
            </a:r>
            <a:r>
              <a:rPr lang="en-US" altLang="zh-CN" sz="1400" dirty="0">
                <a:latin typeface="Helvetica" pitchFamily="2" charset="0"/>
              </a:rPr>
              <a:t>String brand; //</a:t>
            </a:r>
            <a:r>
              <a:rPr lang="zh-CN" altLang="en-US" sz="1400" dirty="0">
                <a:latin typeface="Helvetica" pitchFamily="2" charset="0"/>
              </a:rPr>
              <a:t>品牌</a:t>
            </a:r>
            <a:endParaRPr lang="en-US" altLang="zh-CN" sz="1400" dirty="0">
              <a:latin typeface="Helvetica" pitchFamily="2" charset="0"/>
            </a:endParaRPr>
          </a:p>
          <a:p>
            <a:r>
              <a:rPr lang="en-US" altLang="zh-CN" sz="1400" dirty="0">
                <a:latin typeface="Helvetica" pitchFamily="2" charset="0"/>
              </a:rPr>
              <a:t>       </a:t>
            </a:r>
            <a:r>
              <a:rPr lang="en-US" altLang="zh-CN" sz="1400" dirty="0">
                <a:solidFill>
                  <a:schemeClr val="accent5">
                    <a:lumMod val="50000"/>
                  </a:schemeClr>
                </a:solidFill>
                <a:latin typeface="Helvetica" pitchFamily="2" charset="0"/>
              </a:rPr>
              <a:t>public</a:t>
            </a:r>
            <a:r>
              <a:rPr lang="en-US" altLang="zh-CN" sz="1400" dirty="0">
                <a:latin typeface="Helvetica" pitchFamily="2" charset="0"/>
              </a:rPr>
              <a:t> int length=600;</a:t>
            </a:r>
            <a:r>
              <a:rPr lang="zh-CN" altLang="en-US" sz="1400" dirty="0">
                <a:latin typeface="Helvetica" pitchFamily="2" charset="0"/>
              </a:rPr>
              <a:t> </a:t>
            </a:r>
            <a:r>
              <a:rPr lang="en-US" altLang="zh-CN" sz="1400" dirty="0">
                <a:latin typeface="Helvetica" pitchFamily="2" charset="0"/>
              </a:rPr>
              <a:t>//</a:t>
            </a:r>
            <a:r>
              <a:rPr lang="zh-CN" altLang="en-US" sz="1400" dirty="0">
                <a:latin typeface="Helvetica" pitchFamily="2" charset="0"/>
              </a:rPr>
              <a:t> 长 </a:t>
            </a:r>
            <a:r>
              <a:rPr lang="en-US" altLang="zh-CN" sz="1400" dirty="0">
                <a:latin typeface="Helvetica" pitchFamily="2" charset="0"/>
              </a:rPr>
              <a:t>mm</a:t>
            </a:r>
          </a:p>
          <a:p>
            <a:r>
              <a:rPr lang="en-US" altLang="zh-CN" sz="1400" dirty="0">
                <a:latin typeface="Helvetica" pitchFamily="2" charset="0"/>
              </a:rPr>
              <a:t>       </a:t>
            </a:r>
            <a:r>
              <a:rPr lang="en-US" altLang="zh-CN" sz="1400" dirty="0">
                <a:solidFill>
                  <a:schemeClr val="accent5">
                    <a:lumMod val="50000"/>
                  </a:schemeClr>
                </a:solidFill>
                <a:latin typeface="Helvetica" pitchFamily="2" charset="0"/>
              </a:rPr>
              <a:t>public</a:t>
            </a:r>
            <a:r>
              <a:rPr lang="en-US" altLang="zh-CN" sz="1400" dirty="0">
                <a:latin typeface="Helvetica" pitchFamily="2" charset="0"/>
              </a:rPr>
              <a:t> int width=400;</a:t>
            </a:r>
            <a:r>
              <a:rPr lang="zh-CN" altLang="en-US" sz="1400" dirty="0">
                <a:latin typeface="Helvetica" pitchFamily="2" charset="0"/>
              </a:rPr>
              <a:t> </a:t>
            </a:r>
            <a:r>
              <a:rPr lang="en-US" altLang="zh-CN" sz="1400" dirty="0">
                <a:latin typeface="Helvetica" pitchFamily="2" charset="0"/>
              </a:rPr>
              <a:t>//</a:t>
            </a:r>
            <a:r>
              <a:rPr lang="zh-CN" altLang="en-US" sz="1400" dirty="0">
                <a:latin typeface="Helvetica" pitchFamily="2" charset="0"/>
              </a:rPr>
              <a:t> 宽</a:t>
            </a:r>
            <a:r>
              <a:rPr lang="en-US" altLang="zh-CN" sz="1400" dirty="0">
                <a:latin typeface="Helvetica" pitchFamily="2" charset="0"/>
              </a:rPr>
              <a:t> mm</a:t>
            </a:r>
          </a:p>
          <a:p>
            <a:r>
              <a:rPr lang="en-US" altLang="zh-CN" sz="1400" dirty="0">
                <a:latin typeface="Helvetica" pitchFamily="2" charset="0"/>
              </a:rPr>
              <a:t>       </a:t>
            </a:r>
            <a:r>
              <a:rPr lang="en-US" altLang="zh-CN" sz="1400" dirty="0">
                <a:solidFill>
                  <a:schemeClr val="accent5">
                    <a:lumMod val="50000"/>
                  </a:schemeClr>
                </a:solidFill>
                <a:latin typeface="Helvetica" pitchFamily="2" charset="0"/>
              </a:rPr>
              <a:t>public</a:t>
            </a:r>
            <a:r>
              <a:rPr lang="en-US" altLang="zh-CN" sz="1400" dirty="0">
                <a:latin typeface="Helvetica" pitchFamily="2" charset="0"/>
              </a:rPr>
              <a:t> int height=450;</a:t>
            </a:r>
            <a:r>
              <a:rPr lang="zh-CN" altLang="en-US" sz="1400" dirty="0">
                <a:latin typeface="Helvetica" pitchFamily="2" charset="0"/>
              </a:rPr>
              <a:t> </a:t>
            </a:r>
            <a:r>
              <a:rPr lang="en-US" altLang="zh-CN" sz="1400" dirty="0">
                <a:latin typeface="Helvetica" pitchFamily="2" charset="0"/>
              </a:rPr>
              <a:t>//</a:t>
            </a:r>
            <a:r>
              <a:rPr lang="zh-CN" altLang="en-US" sz="1400" dirty="0">
                <a:latin typeface="Helvetica" pitchFamily="2" charset="0"/>
              </a:rPr>
              <a:t> 高</a:t>
            </a:r>
            <a:r>
              <a:rPr lang="en-US" altLang="zh-CN" sz="1400" dirty="0">
                <a:latin typeface="Helvetica" pitchFamily="2" charset="0"/>
              </a:rPr>
              <a:t> mm</a:t>
            </a:r>
          </a:p>
          <a:p>
            <a:r>
              <a:rPr lang="en-US" altLang="zh-CN" sz="1400" dirty="0">
                <a:latin typeface="Helvetica" pitchFamily="2" charset="0"/>
              </a:rPr>
              <a:t>       </a:t>
            </a:r>
            <a:r>
              <a:rPr lang="en-US" altLang="zh-CN" sz="1400" dirty="0">
                <a:solidFill>
                  <a:srgbClr val="7030A0"/>
                </a:solidFill>
                <a:latin typeface="Helvetica" pitchFamily="2" charset="0"/>
              </a:rPr>
              <a:t>private</a:t>
            </a:r>
            <a:r>
              <a:rPr lang="en-US" altLang="zh-CN" sz="1400" dirty="0">
                <a:latin typeface="Helvetica" pitchFamily="2" charset="0"/>
              </a:rPr>
              <a:t> int volume= length</a:t>
            </a:r>
            <a:r>
              <a:rPr lang="zh-CN" altLang="en-US" sz="1400" dirty="0">
                <a:latin typeface="Helvetica" pitchFamily="2" charset="0"/>
              </a:rPr>
              <a:t>*</a:t>
            </a:r>
            <a:r>
              <a:rPr lang="en-US" altLang="zh-CN" sz="1400" dirty="0">
                <a:latin typeface="Helvetica" pitchFamily="2" charset="0"/>
              </a:rPr>
              <a:t> width</a:t>
            </a:r>
            <a:r>
              <a:rPr lang="zh-CN" altLang="en-US" sz="1400" dirty="0">
                <a:latin typeface="Helvetica" pitchFamily="2" charset="0"/>
              </a:rPr>
              <a:t>*</a:t>
            </a:r>
            <a:r>
              <a:rPr lang="en-US" altLang="zh-CN" sz="1400" dirty="0">
                <a:latin typeface="Helvetica" pitchFamily="2" charset="0"/>
              </a:rPr>
              <a:t> height;</a:t>
            </a:r>
            <a:r>
              <a:rPr lang="zh-CN" altLang="en-US" sz="1400" dirty="0">
                <a:latin typeface="Helvetica" pitchFamily="2" charset="0"/>
              </a:rPr>
              <a:t> </a:t>
            </a:r>
            <a:r>
              <a:rPr lang="en-US" altLang="zh-CN" sz="1400" dirty="0">
                <a:latin typeface="Helvetica" pitchFamily="2" charset="0"/>
              </a:rPr>
              <a:t>//</a:t>
            </a:r>
            <a:r>
              <a:rPr lang="zh-CN" altLang="en-US" sz="1400" dirty="0">
                <a:latin typeface="Helvetica" pitchFamily="2" charset="0"/>
              </a:rPr>
              <a:t> 体积</a:t>
            </a:r>
            <a:endParaRPr lang="en-US" altLang="zh-CN" sz="1400" dirty="0">
              <a:latin typeface="Helvetica" pitchFamily="2" charset="0"/>
            </a:endParaRPr>
          </a:p>
          <a:p>
            <a:r>
              <a:rPr lang="zh-CN" altLang="en-US" sz="1400" dirty="0">
                <a:latin typeface="Helvetica" pitchFamily="2" charset="0"/>
              </a:rPr>
              <a:t>       </a:t>
            </a:r>
            <a:r>
              <a:rPr lang="en-US" altLang="zh-CN" sz="1400" dirty="0">
                <a:solidFill>
                  <a:srgbClr val="FF3399"/>
                </a:solidFill>
                <a:latin typeface="Helvetica" pitchFamily="2" charset="0"/>
              </a:rPr>
              <a:t>protected</a:t>
            </a:r>
            <a:r>
              <a:rPr lang="en-US" altLang="zh-CN" sz="1400" dirty="0">
                <a:latin typeface="Helvetica" pitchFamily="2" charset="0"/>
              </a:rPr>
              <a:t> int voltage=220; //</a:t>
            </a:r>
            <a:r>
              <a:rPr lang="zh-CN" altLang="en-US" sz="1400" dirty="0">
                <a:latin typeface="Helvetica" pitchFamily="2" charset="0"/>
              </a:rPr>
              <a:t>工作电压</a:t>
            </a:r>
            <a:endParaRPr lang="en-US" altLang="zh-CN" sz="1400" dirty="0">
              <a:latin typeface="Helvetica" pitchFamily="2" charset="0"/>
            </a:endParaRPr>
          </a:p>
          <a:p>
            <a:r>
              <a:rPr lang="en-US" altLang="zh-CN" sz="1400" dirty="0">
                <a:latin typeface="Helvetica" pitchFamily="2" charset="0"/>
              </a:rPr>
              <a:t>       private int temperature; // </a:t>
            </a:r>
            <a:r>
              <a:rPr lang="zh-CN" altLang="en-US" sz="1400" dirty="0">
                <a:latin typeface="Helvetica" pitchFamily="2" charset="0"/>
              </a:rPr>
              <a:t>工作温度</a:t>
            </a:r>
            <a:endParaRPr lang="en-US" altLang="zh-CN" sz="1400" dirty="0">
              <a:latin typeface="Helvetica" pitchFamily="2" charset="0"/>
            </a:endParaRPr>
          </a:p>
          <a:p>
            <a:r>
              <a:rPr lang="zh-CN" altLang="en-US" sz="1400" dirty="0">
                <a:latin typeface="Helvetica" pitchFamily="2" charset="0"/>
              </a:rPr>
              <a:t>       </a:t>
            </a:r>
            <a:r>
              <a:rPr lang="en-US" altLang="zh-CN" sz="1400" dirty="0">
                <a:latin typeface="Helvetica" pitchFamily="2" charset="0"/>
              </a:rPr>
              <a:t>…</a:t>
            </a:r>
          </a:p>
          <a:p>
            <a:pPr lvl="1"/>
            <a:r>
              <a:rPr lang="en-US" altLang="zh-CN" sz="1400" dirty="0">
                <a:latin typeface="Helvetica" pitchFamily="2" charset="0"/>
              </a:rPr>
              <a:t>public void </a:t>
            </a:r>
            <a:r>
              <a:rPr lang="en-US" altLang="zh-CN" sz="1400" dirty="0" err="1">
                <a:latin typeface="Helvetica" pitchFamily="2" charset="0"/>
              </a:rPr>
              <a:t>setTemperature</a:t>
            </a:r>
            <a:r>
              <a:rPr lang="en-US" altLang="zh-CN" sz="1400" dirty="0">
                <a:latin typeface="Helvetica" pitchFamily="2" charset="0"/>
              </a:rPr>
              <a:t>(int temper)</a:t>
            </a:r>
          </a:p>
          <a:p>
            <a:pPr lvl="1"/>
            <a:r>
              <a:rPr lang="en-US" altLang="zh-CN" sz="1400" dirty="0">
                <a:latin typeface="Helvetica" pitchFamily="2" charset="0"/>
              </a:rPr>
              <a:t> {</a:t>
            </a:r>
          </a:p>
          <a:p>
            <a:pPr lvl="1"/>
            <a:r>
              <a:rPr lang="en-US" altLang="zh-CN" sz="1400" dirty="0">
                <a:latin typeface="Helvetica" pitchFamily="2" charset="0"/>
              </a:rPr>
              <a:t>    </a:t>
            </a:r>
            <a:r>
              <a:rPr lang="en-US" altLang="zh-CN" sz="1400" dirty="0" err="1">
                <a:solidFill>
                  <a:srgbClr val="C00000"/>
                </a:solidFill>
                <a:latin typeface="Helvetica" pitchFamily="2" charset="0"/>
              </a:rPr>
              <a:t>this.</a:t>
            </a:r>
            <a:r>
              <a:rPr lang="en-US" altLang="zh-CN" sz="1400" dirty="0" err="1">
                <a:latin typeface="Helvetica" pitchFamily="2" charset="0"/>
              </a:rPr>
              <a:t>temperature</a:t>
            </a:r>
            <a:r>
              <a:rPr lang="en-US" altLang="zh-CN" sz="1400" dirty="0">
                <a:latin typeface="Helvetica" pitchFamily="2" charset="0"/>
              </a:rPr>
              <a:t>=temper;</a:t>
            </a:r>
          </a:p>
          <a:p>
            <a:pPr lvl="1"/>
            <a:r>
              <a:rPr lang="en-US" altLang="zh-CN" sz="1400" dirty="0">
                <a:latin typeface="Helvetica" pitchFamily="2" charset="0"/>
              </a:rPr>
              <a:t>}</a:t>
            </a:r>
          </a:p>
          <a:p>
            <a:endParaRPr lang="en-US" altLang="zh-CN" sz="1400" dirty="0">
              <a:latin typeface="Helvetica" pitchFamily="2" charset="0"/>
            </a:endParaRPr>
          </a:p>
          <a:p>
            <a:r>
              <a:rPr lang="en-US" altLang="zh-CN" sz="1400" dirty="0">
                <a:latin typeface="Helvetica" pitchFamily="2" charset="0"/>
              </a:rPr>
              <a:t>}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C1CC4E54-EA6E-3243-A848-238C9D9655AC}"/>
              </a:ext>
            </a:extLst>
          </p:cNvPr>
          <p:cNvSpPr/>
          <p:nvPr/>
        </p:nvSpPr>
        <p:spPr>
          <a:xfrm>
            <a:off x="4642292" y="1551377"/>
            <a:ext cx="4248472" cy="323780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 eaLnBrk="1" hangingPunct="1">
              <a:lnSpc>
                <a:spcPct val="120000"/>
              </a:lnSpc>
              <a:buFontTx/>
              <a:buNone/>
            </a:pPr>
            <a:r>
              <a:rPr lang="en-US" altLang="zh-CN" sz="1400" dirty="0">
                <a:latin typeface="Helvetica" pitchFamily="2" charset="0"/>
                <a:ea typeface="微软雅黑" panose="020B0503020204020204" pitchFamily="34" charset="-122"/>
              </a:rPr>
              <a:t>public</a:t>
            </a:r>
            <a:r>
              <a:rPr lang="zh-CN" altLang="en-US" sz="1400" dirty="0">
                <a:latin typeface="Helvetica" pitchFamily="2" charset="0"/>
                <a:ea typeface="微软雅黑" panose="020B0503020204020204" pitchFamily="34" charset="-122"/>
              </a:rPr>
              <a:t> </a:t>
            </a:r>
            <a:r>
              <a:rPr lang="en-US" altLang="zh-CN" sz="1400" dirty="0">
                <a:latin typeface="Helvetica" pitchFamily="2" charset="0"/>
                <a:ea typeface="微软雅黑" panose="020B0503020204020204" pitchFamily="34" charset="-122"/>
              </a:rPr>
              <a:t>class</a:t>
            </a:r>
            <a:r>
              <a:rPr lang="zh-CN" altLang="en-US" sz="1400" dirty="0">
                <a:latin typeface="Helvetica" pitchFamily="2" charset="0"/>
                <a:ea typeface="微软雅黑" panose="020B0503020204020204" pitchFamily="34" charset="-122"/>
              </a:rPr>
              <a:t> </a:t>
            </a:r>
            <a:r>
              <a:rPr lang="en-US" altLang="zh-CN" sz="1400" dirty="0">
                <a:latin typeface="Helvetica" pitchFamily="2" charset="0"/>
                <a:ea typeface="微软雅黑" panose="020B0503020204020204" pitchFamily="34" charset="-122"/>
              </a:rPr>
              <a:t>K</a:t>
            </a:r>
            <a:r>
              <a:rPr lang="en-US" altLang="zh-CN" sz="1400" dirty="0">
                <a:latin typeface="Helvetica" pitchFamily="2" charset="0"/>
              </a:rPr>
              <a:t>itchen</a:t>
            </a:r>
            <a:r>
              <a:rPr lang="zh-CN" altLang="en-US" sz="1400" dirty="0">
                <a:latin typeface="Helvetica" pitchFamily="2" charset="0"/>
                <a:ea typeface="微软雅黑" panose="020B0503020204020204" pitchFamily="34" charset="-122"/>
              </a:rPr>
              <a:t> </a:t>
            </a:r>
            <a:r>
              <a:rPr lang="en-US" altLang="zh-CN" sz="1400" dirty="0">
                <a:latin typeface="Helvetica" pitchFamily="2" charset="0"/>
                <a:ea typeface="微软雅黑" panose="020B0503020204020204" pitchFamily="34" charset="-122"/>
              </a:rPr>
              <a:t>{</a:t>
            </a:r>
          </a:p>
          <a:p>
            <a:pPr lvl="1">
              <a:lnSpc>
                <a:spcPct val="120000"/>
              </a:lnSpc>
            </a:pPr>
            <a:r>
              <a:rPr lang="en-US" altLang="zh-CN" sz="1400" dirty="0">
                <a:latin typeface="Helvetica" pitchFamily="2" charset="0"/>
                <a:ea typeface="微软雅黑" panose="020B0503020204020204" pitchFamily="34" charset="-122"/>
              </a:rPr>
              <a:t>  public void setup(){</a:t>
            </a:r>
          </a:p>
          <a:p>
            <a:pPr lvl="1">
              <a:lnSpc>
                <a:spcPct val="120000"/>
              </a:lnSpc>
            </a:pPr>
            <a:r>
              <a:rPr lang="zh-CN" altLang="en-US" sz="1400" dirty="0">
                <a:latin typeface="Helvetica" pitchFamily="2" charset="0"/>
                <a:ea typeface="微软雅黑" panose="020B0503020204020204" pitchFamily="34" charset="-122"/>
              </a:rPr>
              <a:t>    </a:t>
            </a:r>
            <a:r>
              <a:rPr lang="en-US" altLang="zh-CN" sz="1400" dirty="0">
                <a:latin typeface="Helvetica" pitchFamily="2" charset="0"/>
                <a:ea typeface="微软雅黑" panose="020B0503020204020204" pitchFamily="34" charset="-122"/>
              </a:rPr>
              <a:t> </a:t>
            </a:r>
            <a:r>
              <a:rPr lang="en-US" altLang="zh-CN" sz="1400" dirty="0" err="1">
                <a:latin typeface="Helvetica" pitchFamily="2" charset="0"/>
              </a:rPr>
              <a:t>ElectricOven</a:t>
            </a:r>
            <a:r>
              <a:rPr lang="en-US" altLang="zh-CN" sz="1400" dirty="0">
                <a:latin typeface="Helvetica" pitchFamily="2" charset="0"/>
              </a:rPr>
              <a:t> </a:t>
            </a:r>
            <a:r>
              <a:rPr lang="en-US" altLang="zh-CN" sz="1400" dirty="0" err="1">
                <a:latin typeface="Helvetica" pitchFamily="2" charset="0"/>
              </a:rPr>
              <a:t>mo</a:t>
            </a:r>
            <a:r>
              <a:rPr lang="zh-CN" altLang="en-US" sz="1400" dirty="0">
                <a:latin typeface="Helvetica" pitchFamily="2" charset="0"/>
              </a:rPr>
              <a:t> </a:t>
            </a:r>
            <a:r>
              <a:rPr lang="en-US" altLang="zh-CN" sz="1400" dirty="0">
                <a:latin typeface="Helvetica" pitchFamily="2" charset="0"/>
              </a:rPr>
              <a:t>=</a:t>
            </a:r>
            <a:r>
              <a:rPr lang="zh-CN" altLang="en-US" sz="1400" dirty="0">
                <a:latin typeface="Helvetica" pitchFamily="2" charset="0"/>
              </a:rPr>
              <a:t> </a:t>
            </a:r>
            <a:r>
              <a:rPr lang="en-US" altLang="zh-CN" sz="1400" dirty="0">
                <a:solidFill>
                  <a:srgbClr val="2230FF"/>
                </a:solidFill>
                <a:latin typeface="Helvetica" pitchFamily="2" charset="0"/>
              </a:rPr>
              <a:t>new </a:t>
            </a:r>
            <a:r>
              <a:rPr lang="en-US" altLang="zh-CN" sz="1400" dirty="0" err="1">
                <a:solidFill>
                  <a:srgbClr val="2230FF"/>
                </a:solidFill>
                <a:latin typeface="Helvetica" pitchFamily="2" charset="0"/>
              </a:rPr>
              <a:t>ElectricOven</a:t>
            </a:r>
            <a:r>
              <a:rPr lang="en-US" altLang="zh-CN" sz="1400" dirty="0">
                <a:latin typeface="Helvetica" pitchFamily="2" charset="0"/>
              </a:rPr>
              <a:t>();</a:t>
            </a:r>
          </a:p>
          <a:p>
            <a:r>
              <a:rPr lang="en-US" altLang="zh-CN" sz="1400" dirty="0">
                <a:latin typeface="Helvetica" pitchFamily="2" charset="0"/>
              </a:rPr>
              <a:t>               </a:t>
            </a:r>
            <a:r>
              <a:rPr lang="en-US" altLang="zh-CN" sz="1400" dirty="0" err="1">
                <a:latin typeface="Helvetica" pitchFamily="2" charset="0"/>
              </a:rPr>
              <a:t>System.out.println</a:t>
            </a:r>
            <a:r>
              <a:rPr lang="en-US" altLang="zh-CN" sz="1400" dirty="0">
                <a:latin typeface="Helvetica" pitchFamily="2" charset="0"/>
              </a:rPr>
              <a:t>(“length=”+ </a:t>
            </a:r>
            <a:r>
              <a:rPr lang="en-US" altLang="zh-CN" sz="1400" dirty="0" err="1">
                <a:latin typeface="Helvetica" pitchFamily="2" charset="0"/>
              </a:rPr>
              <a:t>mo.length</a:t>
            </a:r>
            <a:r>
              <a:rPr lang="en-US" altLang="zh-CN" sz="1400" dirty="0">
                <a:latin typeface="Helvetica" pitchFamily="2" charset="0"/>
              </a:rPr>
              <a:t>);</a:t>
            </a:r>
          </a:p>
          <a:p>
            <a:r>
              <a:rPr lang="en-US" altLang="zh-CN" sz="1400" dirty="0">
                <a:solidFill>
                  <a:srgbClr val="00B050"/>
                </a:solidFill>
                <a:latin typeface="Helvetica" pitchFamily="2" charset="0"/>
              </a:rPr>
              <a:t>               </a:t>
            </a:r>
            <a:r>
              <a:rPr lang="en-US" altLang="zh-CN" sz="1400" dirty="0" err="1">
                <a:latin typeface="Helvetica" pitchFamily="2" charset="0"/>
              </a:rPr>
              <a:t>System.out.println</a:t>
            </a:r>
            <a:r>
              <a:rPr lang="en-US" altLang="zh-CN" sz="1400" dirty="0">
                <a:latin typeface="Helvetica" pitchFamily="2" charset="0"/>
              </a:rPr>
              <a:t>(“width =”+ </a:t>
            </a:r>
            <a:r>
              <a:rPr lang="en-US" altLang="zh-CN" sz="1400" dirty="0" err="1">
                <a:latin typeface="Helvetica" pitchFamily="2" charset="0"/>
              </a:rPr>
              <a:t>mo.width</a:t>
            </a:r>
            <a:r>
              <a:rPr lang="en-US" altLang="zh-CN" sz="1400" dirty="0">
                <a:latin typeface="Helvetica" pitchFamily="2" charset="0"/>
              </a:rPr>
              <a:t>);</a:t>
            </a:r>
          </a:p>
          <a:p>
            <a:r>
              <a:rPr lang="zh-CN" altLang="en-US" sz="1400" dirty="0">
                <a:latin typeface="Helvetica" pitchFamily="2" charset="0"/>
              </a:rPr>
              <a:t>               </a:t>
            </a:r>
            <a:r>
              <a:rPr lang="en-US" altLang="zh-CN" sz="1400" dirty="0" err="1">
                <a:latin typeface="Helvetica" pitchFamily="2" charset="0"/>
              </a:rPr>
              <a:t>mo.setTemperature</a:t>
            </a:r>
            <a:r>
              <a:rPr lang="en-US" altLang="zh-CN" sz="1400" dirty="0">
                <a:latin typeface="Helvetica" pitchFamily="2" charset="0"/>
              </a:rPr>
              <a:t>(180);</a:t>
            </a:r>
          </a:p>
          <a:p>
            <a:r>
              <a:rPr lang="en-US" altLang="zh-CN" sz="1400" dirty="0">
                <a:solidFill>
                  <a:srgbClr val="00B050"/>
                </a:solidFill>
                <a:latin typeface="Helvetica" pitchFamily="2" charset="0"/>
              </a:rPr>
              <a:t>               </a:t>
            </a:r>
            <a:r>
              <a:rPr lang="en-US" altLang="zh-CN" sz="1400" dirty="0">
                <a:solidFill>
                  <a:schemeClr val="tx2"/>
                </a:solidFill>
                <a:latin typeface="Helvetica" pitchFamily="2" charset="0"/>
              </a:rPr>
              <a:t>….</a:t>
            </a:r>
          </a:p>
          <a:p>
            <a:pPr lvl="1"/>
            <a:r>
              <a:rPr lang="en-US" altLang="zh-CN" sz="1400" dirty="0">
                <a:latin typeface="Helvetica" pitchFamily="2" charset="0"/>
              </a:rPr>
              <a:t>    }</a:t>
            </a:r>
          </a:p>
          <a:p>
            <a:r>
              <a:rPr lang="en-US" altLang="zh-CN" sz="1400" dirty="0">
                <a:latin typeface="Helvetica" pitchFamily="2" charset="0"/>
              </a:rPr>
              <a:t>}</a:t>
            </a:r>
          </a:p>
          <a:p>
            <a:endParaRPr lang="en-US" altLang="zh-CN" sz="1400" dirty="0">
              <a:latin typeface="Helvetica" pitchFamily="2" charset="0"/>
            </a:endParaRPr>
          </a:p>
          <a:p>
            <a:endParaRPr lang="en-US" altLang="zh-CN" sz="1400" dirty="0">
              <a:latin typeface="Helvetica" pitchFamily="2" charset="0"/>
            </a:endParaRPr>
          </a:p>
          <a:p>
            <a:endParaRPr lang="en-US" altLang="zh-CN" sz="1400" dirty="0">
              <a:latin typeface="Helvetica" pitchFamily="2" charset="0"/>
            </a:endParaRPr>
          </a:p>
          <a:p>
            <a:endParaRPr lang="en-US" altLang="zh-CN" sz="1400" dirty="0">
              <a:latin typeface="Helvetica" pitchFamily="2" charset="0"/>
            </a:endParaRPr>
          </a:p>
          <a:p>
            <a:endParaRPr lang="en-US" altLang="zh-CN" sz="1400" dirty="0">
              <a:latin typeface="Helvetica" pitchFamily="2" charset="0"/>
            </a:endParaRPr>
          </a:p>
        </p:txBody>
      </p:sp>
      <p:sp>
        <p:nvSpPr>
          <p:cNvPr id="2" name="右大括号 1">
            <a:extLst>
              <a:ext uri="{FF2B5EF4-FFF2-40B4-BE49-F238E27FC236}">
                <a16:creationId xmlns:a16="http://schemas.microsoft.com/office/drawing/2014/main" id="{633680B0-8CAD-6E41-831F-745E3B475C9D}"/>
              </a:ext>
            </a:extLst>
          </p:cNvPr>
          <p:cNvSpPr/>
          <p:nvPr/>
        </p:nvSpPr>
        <p:spPr bwMode="auto">
          <a:xfrm>
            <a:off x="4139952" y="1851670"/>
            <a:ext cx="216024" cy="1440160"/>
          </a:xfrm>
          <a:prstGeom prst="righ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3" name="云形 2">
            <a:extLst>
              <a:ext uri="{FF2B5EF4-FFF2-40B4-BE49-F238E27FC236}">
                <a16:creationId xmlns:a16="http://schemas.microsoft.com/office/drawing/2014/main" id="{8A045B7E-E5EF-8B4E-BCD6-5401E25FF9F5}"/>
              </a:ext>
            </a:extLst>
          </p:cNvPr>
          <p:cNvSpPr/>
          <p:nvPr/>
        </p:nvSpPr>
        <p:spPr bwMode="auto">
          <a:xfrm>
            <a:off x="4283968" y="771550"/>
            <a:ext cx="1440160" cy="504056"/>
          </a:xfrm>
          <a:prstGeom prst="cloud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zh-CN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</a:rPr>
              <a:t>属性</a:t>
            </a:r>
          </a:p>
        </p:txBody>
      </p:sp>
      <p:sp>
        <p:nvSpPr>
          <p:cNvPr id="4" name="右大括号 3">
            <a:extLst>
              <a:ext uri="{FF2B5EF4-FFF2-40B4-BE49-F238E27FC236}">
                <a16:creationId xmlns:a16="http://schemas.microsoft.com/office/drawing/2014/main" id="{F53AA771-CF6F-224A-BB13-EEFDEE9235C2}"/>
              </a:ext>
            </a:extLst>
          </p:cNvPr>
          <p:cNvSpPr/>
          <p:nvPr/>
        </p:nvSpPr>
        <p:spPr bwMode="auto">
          <a:xfrm>
            <a:off x="3923928" y="3507854"/>
            <a:ext cx="216024" cy="792088"/>
          </a:xfrm>
          <a:prstGeom prst="righ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5" name="云形 4">
            <a:extLst>
              <a:ext uri="{FF2B5EF4-FFF2-40B4-BE49-F238E27FC236}">
                <a16:creationId xmlns:a16="http://schemas.microsoft.com/office/drawing/2014/main" id="{07717EF8-028E-0647-9B62-23E8B2A87BFE}"/>
              </a:ext>
            </a:extLst>
          </p:cNvPr>
          <p:cNvSpPr/>
          <p:nvPr/>
        </p:nvSpPr>
        <p:spPr bwMode="auto">
          <a:xfrm>
            <a:off x="4283968" y="4515966"/>
            <a:ext cx="1440160" cy="576064"/>
          </a:xfrm>
          <a:prstGeom prst="cloud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zh-CN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</a:rPr>
              <a:t>方法</a:t>
            </a:r>
          </a:p>
        </p:txBody>
      </p:sp>
      <p:cxnSp>
        <p:nvCxnSpPr>
          <p:cNvPr id="7" name="曲线连接符 6">
            <a:extLst>
              <a:ext uri="{FF2B5EF4-FFF2-40B4-BE49-F238E27FC236}">
                <a16:creationId xmlns:a16="http://schemas.microsoft.com/office/drawing/2014/main" id="{C88D291B-6C7D-0643-8496-D911778E2EDE}"/>
              </a:ext>
            </a:extLst>
          </p:cNvPr>
          <p:cNvCxnSpPr>
            <a:stCxn id="3" idx="1"/>
          </p:cNvCxnSpPr>
          <p:nvPr/>
        </p:nvCxnSpPr>
        <p:spPr bwMode="auto">
          <a:xfrm rot="5400000">
            <a:off x="4031672" y="1599373"/>
            <a:ext cx="1296681" cy="648072"/>
          </a:xfrm>
          <a:prstGeom prst="curvedConnector3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曲线连接符 9">
            <a:extLst>
              <a:ext uri="{FF2B5EF4-FFF2-40B4-BE49-F238E27FC236}">
                <a16:creationId xmlns:a16="http://schemas.microsoft.com/office/drawing/2014/main" id="{ECFBD77C-C110-AC46-9F2A-693535BB4B45}"/>
              </a:ext>
            </a:extLst>
          </p:cNvPr>
          <p:cNvCxnSpPr>
            <a:stCxn id="5" idx="3"/>
          </p:cNvCxnSpPr>
          <p:nvPr/>
        </p:nvCxnSpPr>
        <p:spPr bwMode="auto">
          <a:xfrm rot="16200000" flipV="1">
            <a:off x="4249500" y="3794355"/>
            <a:ext cx="645003" cy="864094"/>
          </a:xfrm>
          <a:prstGeom prst="curved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" name="云形 12">
            <a:extLst>
              <a:ext uri="{FF2B5EF4-FFF2-40B4-BE49-F238E27FC236}">
                <a16:creationId xmlns:a16="http://schemas.microsoft.com/office/drawing/2014/main" id="{4F0955D2-7525-4043-ADD1-C00E23176058}"/>
              </a:ext>
            </a:extLst>
          </p:cNvPr>
          <p:cNvSpPr/>
          <p:nvPr/>
        </p:nvSpPr>
        <p:spPr bwMode="auto">
          <a:xfrm>
            <a:off x="7164288" y="771550"/>
            <a:ext cx="1656184" cy="779827"/>
          </a:xfrm>
          <a:prstGeom prst="cloud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zh-CN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</a:rPr>
              <a:t>创建对象</a:t>
            </a:r>
          </a:p>
        </p:txBody>
      </p:sp>
      <p:sp>
        <p:nvSpPr>
          <p:cNvPr id="16" name="云形 15">
            <a:extLst>
              <a:ext uri="{FF2B5EF4-FFF2-40B4-BE49-F238E27FC236}">
                <a16:creationId xmlns:a16="http://schemas.microsoft.com/office/drawing/2014/main" id="{6CF1C943-2039-F749-9548-78BE303971A9}"/>
              </a:ext>
            </a:extLst>
          </p:cNvPr>
          <p:cNvSpPr/>
          <p:nvPr/>
        </p:nvSpPr>
        <p:spPr bwMode="auto">
          <a:xfrm>
            <a:off x="6390202" y="3836488"/>
            <a:ext cx="2736304" cy="779827"/>
          </a:xfrm>
          <a:prstGeom prst="cloud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zh-CN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</a:rPr>
              <a:t>访问属性和方法</a:t>
            </a:r>
          </a:p>
        </p:txBody>
      </p:sp>
      <p:cxnSp>
        <p:nvCxnSpPr>
          <p:cNvPr id="17" name="曲线连接符 16">
            <a:extLst>
              <a:ext uri="{FF2B5EF4-FFF2-40B4-BE49-F238E27FC236}">
                <a16:creationId xmlns:a16="http://schemas.microsoft.com/office/drawing/2014/main" id="{8509AA95-0ABF-5040-98BF-1A4AFACAA1F7}"/>
              </a:ext>
            </a:extLst>
          </p:cNvPr>
          <p:cNvCxnSpPr>
            <a:stCxn id="13" idx="1"/>
          </p:cNvCxnSpPr>
          <p:nvPr/>
        </p:nvCxnSpPr>
        <p:spPr bwMode="auto">
          <a:xfrm rot="5400000">
            <a:off x="7391769" y="1611098"/>
            <a:ext cx="661163" cy="540060"/>
          </a:xfrm>
          <a:prstGeom prst="curvedConnector3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曲线连接符 19">
            <a:extLst>
              <a:ext uri="{FF2B5EF4-FFF2-40B4-BE49-F238E27FC236}">
                <a16:creationId xmlns:a16="http://schemas.microsoft.com/office/drawing/2014/main" id="{C43DBC62-0E62-174E-9C6E-EFC224F65F2D}"/>
              </a:ext>
            </a:extLst>
          </p:cNvPr>
          <p:cNvCxnSpPr>
            <a:stCxn id="16" idx="3"/>
          </p:cNvCxnSpPr>
          <p:nvPr/>
        </p:nvCxnSpPr>
        <p:spPr bwMode="auto">
          <a:xfrm rot="16200000" flipV="1">
            <a:off x="7166699" y="3289420"/>
            <a:ext cx="949285" cy="234026"/>
          </a:xfrm>
          <a:prstGeom prst="curvedConnector3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09522441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13" grpId="0" animBg="1"/>
      <p:bldP spid="16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矩形 72"/>
          <p:cNvSpPr/>
          <p:nvPr/>
        </p:nvSpPr>
        <p:spPr>
          <a:xfrm>
            <a:off x="395536" y="483518"/>
            <a:ext cx="8136904" cy="3627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类的构造方法是一种特殊方法，在创建对象时被自动调用，完成对象的初始化工作。</a:t>
            </a:r>
          </a:p>
        </p:txBody>
      </p:sp>
      <p:graphicFrame>
        <p:nvGraphicFramePr>
          <p:cNvPr id="18" name="图示 17">
            <a:extLst>
              <a:ext uri="{FF2B5EF4-FFF2-40B4-BE49-F238E27FC236}">
                <a16:creationId xmlns:a16="http://schemas.microsoft.com/office/drawing/2014/main" id="{5874A03E-7865-2944-B87C-6BE62C801A27}"/>
              </a:ext>
            </a:extLst>
          </p:cNvPr>
          <p:cNvGraphicFramePr/>
          <p:nvPr/>
        </p:nvGraphicFramePr>
        <p:xfrm>
          <a:off x="467544" y="1379517"/>
          <a:ext cx="8064896" cy="32924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896920861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0" y="0"/>
            <a:ext cx="5364088" cy="504000"/>
            <a:chOff x="0" y="0"/>
            <a:chExt cx="5364088" cy="504000"/>
          </a:xfrm>
        </p:grpSpPr>
        <p:sp>
          <p:nvSpPr>
            <p:cNvPr id="3" name="矩形 2"/>
            <p:cNvSpPr/>
            <p:nvPr/>
          </p:nvSpPr>
          <p:spPr>
            <a:xfrm>
              <a:off x="0" y="0"/>
              <a:ext cx="763957" cy="504000"/>
            </a:xfrm>
            <a:prstGeom prst="rect">
              <a:avLst/>
            </a:prstGeom>
            <a:solidFill>
              <a:srgbClr val="036E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4" name="矩形 3"/>
            <p:cNvSpPr/>
            <p:nvPr/>
          </p:nvSpPr>
          <p:spPr>
            <a:xfrm>
              <a:off x="993144" y="0"/>
              <a:ext cx="114593" cy="504000"/>
            </a:xfrm>
            <a:prstGeom prst="rect">
              <a:avLst/>
            </a:prstGeom>
            <a:solidFill>
              <a:srgbClr val="036E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1336924" y="51945"/>
              <a:ext cx="402716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indent="0">
                <a:buNone/>
              </a:pPr>
              <a:r>
                <a:rPr lang="zh-CN" altLang="en-US" sz="2000" b="1" dirty="0">
                  <a:ln w="0"/>
                  <a:latin typeface="微软雅黑" panose="020B0503020204020204" pitchFamily="34" charset="-122"/>
                  <a:ea typeface="微软雅黑" panose="020B0503020204020204" pitchFamily="34" charset="-122"/>
                </a:rPr>
                <a:t>类的定义</a:t>
              </a:r>
              <a:endParaRPr lang="en-US" altLang="zh-CN" sz="2000" b="1" dirty="0">
                <a:ln w="0"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576102" y="683521"/>
            <a:ext cx="7992888" cy="458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类是组成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程序的基本要素。类的定义包括两部分：</a:t>
            </a:r>
            <a:r>
              <a:rPr lang="zh-CN" altLang="en-US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类声明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zh-CN" altLang="en-US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类体</a:t>
            </a:r>
            <a:endParaRPr lang="en-US" altLang="zh-CN" sz="18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052395" y="2036697"/>
            <a:ext cx="258350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访问修饰符 </a:t>
            </a: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  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类名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{</a:t>
            </a:r>
          </a:p>
          <a:p>
            <a:endParaRPr lang="en-US" altLang="zh-CN" sz="16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类体的定义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6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}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34046" y="3997394"/>
            <a:ext cx="7992888" cy="8744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是用来定义类的关键字，类名必须是合法的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标识符，两个大括号之间的内容是类体。</a:t>
            </a:r>
            <a:endParaRPr lang="zh-CN" altLang="en-US" sz="18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525391" y="1309680"/>
            <a:ext cx="26084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1800" b="1" dirty="0">
                <a:solidFill>
                  <a:srgbClr val="223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类定义的基本格式：</a:t>
            </a:r>
          </a:p>
        </p:txBody>
      </p:sp>
      <p:sp>
        <p:nvSpPr>
          <p:cNvPr id="6" name="左大括号 5">
            <a:extLst>
              <a:ext uri="{FF2B5EF4-FFF2-40B4-BE49-F238E27FC236}">
                <a16:creationId xmlns:a16="http://schemas.microsoft.com/office/drawing/2014/main" id="{4C7527AE-FEF0-0747-BF11-BFBD27D8F9F2}"/>
              </a:ext>
            </a:extLst>
          </p:cNvPr>
          <p:cNvSpPr/>
          <p:nvPr/>
        </p:nvSpPr>
        <p:spPr bwMode="auto">
          <a:xfrm>
            <a:off x="3635896" y="2427734"/>
            <a:ext cx="398001" cy="1008112"/>
          </a:xfrm>
          <a:prstGeom prst="leftBrace">
            <a:avLst/>
          </a:prstGeom>
          <a:noFill/>
          <a:ln w="127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0873C0E-BE3A-6847-9DE0-690DF9B409F8}"/>
              </a:ext>
            </a:extLst>
          </p:cNvPr>
          <p:cNvSpPr txBox="1"/>
          <p:nvPr/>
        </p:nvSpPr>
        <p:spPr>
          <a:xfrm>
            <a:off x="4044057" y="221171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800" dirty="0"/>
              <a:t>类的属性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AF44231-FAAE-EB44-B1E7-272A133A49F0}"/>
              </a:ext>
            </a:extLst>
          </p:cNvPr>
          <p:cNvSpPr txBox="1"/>
          <p:nvPr/>
        </p:nvSpPr>
        <p:spPr>
          <a:xfrm>
            <a:off x="4044057" y="318494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800" dirty="0"/>
              <a:t>类的行为</a:t>
            </a:r>
          </a:p>
        </p:txBody>
      </p:sp>
      <p:sp>
        <p:nvSpPr>
          <p:cNvPr id="9" name="右箭头 8">
            <a:extLst>
              <a:ext uri="{FF2B5EF4-FFF2-40B4-BE49-F238E27FC236}">
                <a16:creationId xmlns:a16="http://schemas.microsoft.com/office/drawing/2014/main" id="{D19ED350-FB26-2D48-9222-14581E26207A}"/>
              </a:ext>
            </a:extLst>
          </p:cNvPr>
          <p:cNvSpPr/>
          <p:nvPr/>
        </p:nvSpPr>
        <p:spPr bwMode="auto">
          <a:xfrm>
            <a:off x="5364088" y="2283718"/>
            <a:ext cx="576064" cy="216024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0A5BECDE-DC86-694D-8A5C-D5BFFA42D16F}"/>
              </a:ext>
            </a:extLst>
          </p:cNvPr>
          <p:cNvSpPr txBox="1"/>
          <p:nvPr/>
        </p:nvSpPr>
        <p:spPr>
          <a:xfrm>
            <a:off x="6060281" y="2202418"/>
            <a:ext cx="2512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800" b="1" dirty="0"/>
              <a:t>成员变量</a:t>
            </a:r>
            <a:r>
              <a:rPr kumimoji="1" lang="zh-CN" altLang="en-US" sz="1800" dirty="0"/>
              <a:t>（</a:t>
            </a:r>
            <a:r>
              <a:rPr kumimoji="1" lang="en-US" altLang="zh-CN" sz="1800" dirty="0"/>
              <a:t>field</a:t>
            </a:r>
            <a:r>
              <a:rPr kumimoji="1" lang="zh-CN" altLang="en-US" sz="1800" dirty="0"/>
              <a:t> 字段）</a:t>
            </a:r>
          </a:p>
        </p:txBody>
      </p:sp>
      <p:sp>
        <p:nvSpPr>
          <p:cNvPr id="15" name="右箭头 14">
            <a:extLst>
              <a:ext uri="{FF2B5EF4-FFF2-40B4-BE49-F238E27FC236}">
                <a16:creationId xmlns:a16="http://schemas.microsoft.com/office/drawing/2014/main" id="{C2B9CF1A-FE20-334C-BDB1-A3E11A29B50D}"/>
              </a:ext>
            </a:extLst>
          </p:cNvPr>
          <p:cNvSpPr/>
          <p:nvPr/>
        </p:nvSpPr>
        <p:spPr bwMode="auto">
          <a:xfrm>
            <a:off x="5358472" y="3219822"/>
            <a:ext cx="576064" cy="216024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C6209D42-65D3-F44B-B9CD-E5A020D2B1F5}"/>
              </a:ext>
            </a:extLst>
          </p:cNvPr>
          <p:cNvSpPr txBox="1"/>
          <p:nvPr/>
        </p:nvSpPr>
        <p:spPr>
          <a:xfrm>
            <a:off x="6054665" y="3138522"/>
            <a:ext cx="2781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800" b="1" dirty="0"/>
              <a:t>成员</a:t>
            </a:r>
            <a:r>
              <a:rPr lang="zh-CN" altLang="en-US" sz="1800" b="1" dirty="0"/>
              <a:t>方法</a:t>
            </a:r>
            <a:r>
              <a:rPr lang="zh-CN" altLang="en-US" sz="1800" dirty="0"/>
              <a:t>（</a:t>
            </a:r>
            <a:r>
              <a:rPr lang="en-US" altLang="zh-CN" sz="1800" dirty="0"/>
              <a:t>method</a:t>
            </a:r>
            <a:r>
              <a:rPr lang="zh-CN" altLang="en-US" sz="1800" dirty="0"/>
              <a:t> 函数）</a:t>
            </a:r>
            <a:endParaRPr kumimoji="1"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74321614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13" grpId="0"/>
      <p:bldP spid="9" grpId="0" animBg="1"/>
      <p:bldP spid="14" grpId="0"/>
      <p:bldP spid="15" grpId="0" animBg="1"/>
      <p:bldP spid="1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A916B3D-9709-0641-9C53-B37E3305B4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616" y="1059582"/>
            <a:ext cx="3334024" cy="2015232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D9F6A732-5EC0-B249-B702-D64D15C3A1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3396" y="1028227"/>
            <a:ext cx="4912700" cy="2088232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30C4D2A7-30C0-8940-9BDF-C46FB5881980}"/>
              </a:ext>
            </a:extLst>
          </p:cNvPr>
          <p:cNvSpPr/>
          <p:nvPr/>
        </p:nvSpPr>
        <p:spPr>
          <a:xfrm>
            <a:off x="341616" y="393548"/>
            <a:ext cx="4446408" cy="430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lnSpc>
                <a:spcPct val="120000"/>
              </a:lnSpc>
            </a:pPr>
            <a:r>
              <a:rPr lang="zh-CN" altLang="en-US" sz="2000" b="1" dirty="0">
                <a:solidFill>
                  <a:schemeClr val="hlin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类的构造方法可以是</a:t>
            </a:r>
            <a:r>
              <a:rPr lang="en-US" altLang="zh-CN" sz="2000" b="1" dirty="0">
                <a:solidFill>
                  <a:schemeClr val="hlin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private</a:t>
            </a:r>
            <a:r>
              <a:rPr lang="zh-CN" altLang="en-US" sz="2000" b="1" dirty="0">
                <a:solidFill>
                  <a:schemeClr val="hlin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吗？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曲线连接符 5">
            <a:extLst>
              <a:ext uri="{FF2B5EF4-FFF2-40B4-BE49-F238E27FC236}">
                <a16:creationId xmlns:a16="http://schemas.microsoft.com/office/drawing/2014/main" id="{D483F167-7EEF-0B4D-ADC0-93BFD2E99ADA}"/>
              </a:ext>
            </a:extLst>
          </p:cNvPr>
          <p:cNvCxnSpPr/>
          <p:nvPr/>
        </p:nvCxnSpPr>
        <p:spPr bwMode="auto">
          <a:xfrm rot="5400000" flipH="1">
            <a:off x="4528500" y="-4777"/>
            <a:ext cx="41645" cy="4681118"/>
          </a:xfrm>
          <a:prstGeom prst="curvedConnector3">
            <a:avLst>
              <a:gd name="adj1" fmla="val -1901354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直线连接符 11">
            <a:extLst>
              <a:ext uri="{FF2B5EF4-FFF2-40B4-BE49-F238E27FC236}">
                <a16:creationId xmlns:a16="http://schemas.microsoft.com/office/drawing/2014/main" id="{2C19B1D8-EA9F-E74E-B237-ACBB307A911B}"/>
              </a:ext>
            </a:extLst>
          </p:cNvPr>
          <p:cNvCxnSpPr/>
          <p:nvPr/>
        </p:nvCxnSpPr>
        <p:spPr bwMode="auto">
          <a:xfrm>
            <a:off x="860286" y="2104335"/>
            <a:ext cx="2016224" cy="0"/>
          </a:xfrm>
          <a:prstGeom prst="line">
            <a:avLst/>
          </a:prstGeom>
          <a:ln w="2857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C664F9D1-70A5-3E4A-A53F-1CAB7B985D65}"/>
              </a:ext>
            </a:extLst>
          </p:cNvPr>
          <p:cNvSpPr txBox="1"/>
          <p:nvPr/>
        </p:nvSpPr>
        <p:spPr>
          <a:xfrm>
            <a:off x="2440845" y="3203086"/>
            <a:ext cx="45272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>
                <a:solidFill>
                  <a:srgbClr val="C00000"/>
                </a:solidFill>
              </a:rPr>
              <a:t>调用类的</a:t>
            </a:r>
            <a:r>
              <a:rPr kumimoji="1" lang="en-US" altLang="zh-CN" b="1" dirty="0">
                <a:solidFill>
                  <a:srgbClr val="C00000"/>
                </a:solidFill>
              </a:rPr>
              <a:t>private</a:t>
            </a:r>
            <a:r>
              <a:rPr kumimoji="1" lang="zh-CN" altLang="en-US" b="1" dirty="0">
                <a:solidFill>
                  <a:srgbClr val="C00000"/>
                </a:solidFill>
              </a:rPr>
              <a:t>方法：</a:t>
            </a:r>
            <a:r>
              <a:rPr lang="zh-CN" altLang="en-US" b="1" dirty="0">
                <a:solidFill>
                  <a:srgbClr val="C00000"/>
                </a:solidFill>
              </a:rPr>
              <a:t>不允许！</a:t>
            </a:r>
            <a:endParaRPr kumimoji="1" lang="zh-CN" altLang="en-US" b="1" dirty="0">
              <a:solidFill>
                <a:srgbClr val="C00000"/>
              </a:solidFill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12FEB80C-FFC8-8B43-B3CB-A51655F14295}"/>
              </a:ext>
            </a:extLst>
          </p:cNvPr>
          <p:cNvSpPr txBox="1"/>
          <p:nvPr/>
        </p:nvSpPr>
        <p:spPr>
          <a:xfrm>
            <a:off x="466328" y="4074135"/>
            <a:ext cx="8424101" cy="46166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zh-CN" altLang="en-US" dirty="0"/>
              <a:t>当</a:t>
            </a:r>
            <a:r>
              <a:rPr kumimoji="1" lang="zh-CN" altLang="en-US" dirty="0"/>
              <a:t>类</a:t>
            </a:r>
            <a:r>
              <a:rPr lang="zh-CN" altLang="en-US" dirty="0"/>
              <a:t>的构造方法为</a:t>
            </a:r>
            <a:r>
              <a:rPr kumimoji="1" lang="en-US" altLang="zh-CN" dirty="0"/>
              <a:t>private</a:t>
            </a:r>
            <a:r>
              <a:rPr kumimoji="1" lang="zh-CN" altLang="en-US" dirty="0"/>
              <a:t>时，不允许其他类创建该类的对象！</a:t>
            </a:r>
          </a:p>
        </p:txBody>
      </p:sp>
    </p:spTree>
    <p:extLst>
      <p:ext uri="{BB962C8B-B14F-4D97-AF65-F5344CB8AC3E}">
        <p14:creationId xmlns:p14="http://schemas.microsoft.com/office/powerpoint/2010/main" val="3123080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321954" y="289133"/>
            <a:ext cx="7809040" cy="4270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lnSpc>
                <a:spcPct val="120000"/>
              </a:lnSpc>
            </a:pPr>
            <a:r>
              <a:rPr lang="en-US" altLang="zh-CN" sz="2000" dirty="0">
                <a:latin typeface="+mn-ea"/>
                <a:ea typeface="+mn-ea"/>
              </a:rPr>
              <a:t>Java</a:t>
            </a:r>
            <a:r>
              <a:rPr lang="zh-CN" altLang="en-US" sz="2000" dirty="0">
                <a:latin typeface="+mn-ea"/>
                <a:ea typeface="+mn-ea"/>
              </a:rPr>
              <a:t>类与</a:t>
            </a:r>
            <a:r>
              <a:rPr lang="en-US" altLang="zh-CN" sz="2000" dirty="0">
                <a:latin typeface="+mn-ea"/>
                <a:ea typeface="+mn-ea"/>
              </a:rPr>
              <a:t>Java</a:t>
            </a:r>
            <a:r>
              <a:rPr lang="zh-CN" altLang="en-US" sz="2000" dirty="0">
                <a:latin typeface="+mn-ea"/>
                <a:ea typeface="+mn-ea"/>
              </a:rPr>
              <a:t>源文件关系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0F3DC50-AB69-5B4F-979A-D6693852B74D}"/>
              </a:ext>
            </a:extLst>
          </p:cNvPr>
          <p:cNvSpPr txBox="1"/>
          <p:nvPr/>
        </p:nvSpPr>
        <p:spPr>
          <a:xfrm>
            <a:off x="321954" y="1275606"/>
            <a:ext cx="8282494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l"/>
            </a:pPr>
            <a:r>
              <a:rPr lang="zh-CN" altLang="en-US" sz="2000" dirty="0"/>
              <a:t>在一个</a:t>
            </a:r>
            <a:r>
              <a:rPr lang="en-US" altLang="zh-CN" sz="2000" dirty="0"/>
              <a:t>Java</a:t>
            </a:r>
            <a:r>
              <a:rPr lang="zh-CN" altLang="en-US" sz="2000" dirty="0"/>
              <a:t> 源程序文件</a:t>
            </a:r>
            <a:r>
              <a:rPr lang="en-US" altLang="zh-CN" sz="2000" dirty="0"/>
              <a:t>(.java)</a:t>
            </a:r>
            <a:r>
              <a:rPr lang="zh-CN" altLang="en-US" sz="2000" dirty="0"/>
              <a:t>中，可以定义一个或多个</a:t>
            </a:r>
            <a:r>
              <a:rPr lang="en-US" altLang="zh-CN" sz="2000" dirty="0"/>
              <a:t>Java</a:t>
            </a:r>
            <a:r>
              <a:rPr lang="zh-CN" altLang="en-US" sz="2000" dirty="0"/>
              <a:t>类。</a:t>
            </a:r>
            <a:endParaRPr lang="en-US" altLang="zh-CN" sz="2000" dirty="0"/>
          </a:p>
          <a:p>
            <a:endParaRPr kumimoji="1" lang="en-US" altLang="zh-CN" sz="2000" dirty="0"/>
          </a:p>
          <a:p>
            <a:pPr marL="342900" indent="-342900">
              <a:buFont typeface="Wingdings" pitchFamily="2" charset="2"/>
              <a:buChar char="l"/>
            </a:pPr>
            <a:r>
              <a:rPr lang="zh-CN" altLang="en-US" sz="2000" dirty="0"/>
              <a:t>当一个源文件包含多个类定义时，最多只能有一个类为 </a:t>
            </a:r>
            <a:r>
              <a:rPr lang="en-US" altLang="zh-CN" sz="2000" dirty="0"/>
              <a:t>public</a:t>
            </a:r>
            <a:r>
              <a:rPr lang="zh-CN" altLang="en-US" sz="2000" dirty="0"/>
              <a:t>类。</a:t>
            </a:r>
            <a:endParaRPr lang="en-US" altLang="zh-CN" sz="2000" dirty="0"/>
          </a:p>
          <a:p>
            <a:endParaRPr lang="en-US" altLang="zh-CN" sz="2000" dirty="0"/>
          </a:p>
          <a:p>
            <a:pPr marL="342900" indent="-342900">
              <a:buFont typeface="Wingdings" pitchFamily="2" charset="2"/>
              <a:buChar char="l"/>
            </a:pPr>
            <a:r>
              <a:rPr lang="zh-CN" altLang="en-US" sz="2000" dirty="0"/>
              <a:t>如果一个源文件包含</a:t>
            </a:r>
            <a:r>
              <a:rPr lang="en-US" altLang="zh-CN" sz="2000" dirty="0"/>
              <a:t>public</a:t>
            </a:r>
            <a:r>
              <a:rPr lang="zh-CN" altLang="en-US" sz="2000" dirty="0"/>
              <a:t> 类，则文件名必须与该</a:t>
            </a:r>
            <a:r>
              <a:rPr lang="en-US" altLang="zh-CN" sz="2000" dirty="0"/>
              <a:t>public</a:t>
            </a:r>
            <a:r>
              <a:rPr lang="zh-CN" altLang="en-US" sz="2000" dirty="0"/>
              <a:t>类名相同。</a:t>
            </a:r>
            <a:endParaRPr lang="en-US" altLang="zh-CN" sz="2000" dirty="0"/>
          </a:p>
          <a:p>
            <a:endParaRPr lang="en-US" altLang="zh-CN" sz="2000" dirty="0"/>
          </a:p>
          <a:p>
            <a:pPr marL="342900" indent="-342900">
              <a:buFont typeface="Wingdings" pitchFamily="2" charset="2"/>
              <a:buChar char="l"/>
            </a:pPr>
            <a:r>
              <a:rPr lang="zh-CN" altLang="en-US" sz="2000" dirty="0"/>
              <a:t>一个源文件可以不包含</a:t>
            </a:r>
            <a:r>
              <a:rPr lang="en-US" altLang="zh-CN" sz="2000" dirty="0"/>
              <a:t>public</a:t>
            </a:r>
            <a:r>
              <a:rPr lang="zh-CN" altLang="en-US" sz="2000" dirty="0"/>
              <a:t>类，此时文件名任意（不常用）。</a:t>
            </a:r>
            <a:endParaRPr lang="en-US" altLang="zh-CN" sz="2000" dirty="0"/>
          </a:p>
          <a:p>
            <a:pPr marL="342900" indent="-342900">
              <a:buFont typeface="Wingdings" pitchFamily="2" charset="2"/>
              <a:buChar char="l"/>
            </a:pPr>
            <a:endParaRPr lang="en-US" altLang="zh-CN" sz="2000" dirty="0"/>
          </a:p>
          <a:p>
            <a:pPr marL="342900" indent="-342900">
              <a:buFont typeface="Wingdings" pitchFamily="2" charset="2"/>
              <a:buChar char="l"/>
            </a:pPr>
            <a:r>
              <a:rPr lang="zh-CN" altLang="en-US" sz="2000" dirty="0"/>
              <a:t>每一个类</a:t>
            </a:r>
            <a:r>
              <a:rPr lang="en-US" altLang="zh-CN" sz="2000" dirty="0"/>
              <a:t>class</a:t>
            </a:r>
            <a:r>
              <a:rPr lang="zh-CN" altLang="en-US" sz="2000" dirty="0"/>
              <a:t>，编译后都有一个对应的</a:t>
            </a:r>
            <a:r>
              <a:rPr lang="en-US" altLang="zh-CN" sz="2000" dirty="0"/>
              <a:t>class</a:t>
            </a:r>
            <a:r>
              <a:rPr lang="zh-CN" altLang="en-US" sz="2000" dirty="0"/>
              <a:t>文件。</a:t>
            </a:r>
            <a:endParaRPr kumimoji="1" lang="en-US" altLang="zh-CN" sz="2000" dirty="0"/>
          </a:p>
          <a:p>
            <a:pPr marL="342900" indent="-342900">
              <a:buFont typeface="Wingdings" pitchFamily="2" charset="2"/>
              <a:buChar char="l"/>
            </a:pPr>
            <a:endParaRPr kumimoji="1"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88410245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椭圆 16">
            <a:extLst>
              <a:ext uri="{FF2B5EF4-FFF2-40B4-BE49-F238E27FC236}">
                <a16:creationId xmlns:a16="http://schemas.microsoft.com/office/drawing/2014/main" id="{4275839F-690D-9644-ACA4-362D0B3AFDF8}"/>
              </a:ext>
            </a:extLst>
          </p:cNvPr>
          <p:cNvSpPr/>
          <p:nvPr/>
        </p:nvSpPr>
        <p:spPr bwMode="auto">
          <a:xfrm>
            <a:off x="611560" y="1275606"/>
            <a:ext cx="5256584" cy="3024336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4A8F1D68-6DA9-7546-91CB-0CB59523DDCD}"/>
              </a:ext>
            </a:extLst>
          </p:cNvPr>
          <p:cNvSpPr/>
          <p:nvPr/>
        </p:nvSpPr>
        <p:spPr bwMode="auto">
          <a:xfrm>
            <a:off x="1596695" y="1923678"/>
            <a:ext cx="3888432" cy="216024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zh-CN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</a:rPr>
              <a:t>包</a:t>
            </a: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11DE1AA8-C533-1947-A4F6-76D1496BD2DF}"/>
              </a:ext>
            </a:extLst>
          </p:cNvPr>
          <p:cNvSpPr/>
          <p:nvPr/>
        </p:nvSpPr>
        <p:spPr bwMode="auto">
          <a:xfrm>
            <a:off x="3317882" y="2729267"/>
            <a:ext cx="2034645" cy="675075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9525" cap="flat" cmpd="sng" algn="ctr">
            <a:solidFill>
              <a:schemeClr val="accent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800" dirty="0">
                <a:solidFill>
                  <a:schemeClr val="bg1"/>
                </a:solidFill>
              </a:rPr>
              <a:t>类</a:t>
            </a:r>
            <a:endParaRPr kumimoji="1" lang="zh-CN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77836ADA-CD18-A44D-B6EF-B72D146DBECB}"/>
              </a:ext>
            </a:extLst>
          </p:cNvPr>
          <p:cNvSpPr/>
          <p:nvPr/>
        </p:nvSpPr>
        <p:spPr bwMode="auto">
          <a:xfrm>
            <a:off x="2067607" y="3208315"/>
            <a:ext cx="1258635" cy="45005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800" dirty="0"/>
              <a:t>子类</a:t>
            </a:r>
            <a:endParaRPr kumimoji="1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2A70A256-AE86-D740-86A4-263C0A522695}"/>
              </a:ext>
            </a:extLst>
          </p:cNvPr>
          <p:cNvSpPr txBox="1"/>
          <p:nvPr/>
        </p:nvSpPr>
        <p:spPr>
          <a:xfrm>
            <a:off x="1115616" y="1808700"/>
            <a:ext cx="1218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rgbClr val="FFC000"/>
                </a:solidFill>
              </a:rPr>
              <a:t>public</a:t>
            </a:r>
            <a:endParaRPr kumimoji="1" lang="zh-CN" altLang="en-US" dirty="0">
              <a:solidFill>
                <a:srgbClr val="FFC000"/>
              </a:solidFill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923D4879-ED82-1445-B7E8-020074A72F82}"/>
              </a:ext>
            </a:extLst>
          </p:cNvPr>
          <p:cNvSpPr txBox="1"/>
          <p:nvPr/>
        </p:nvSpPr>
        <p:spPr>
          <a:xfrm>
            <a:off x="1920707" y="2370008"/>
            <a:ext cx="1037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800" dirty="0">
                <a:solidFill>
                  <a:srgbClr val="00B050"/>
                </a:solidFill>
              </a:rPr>
              <a:t>protected</a:t>
            </a:r>
            <a:endParaRPr kumimoji="1" lang="zh-CN" altLang="en-US" sz="1800" dirty="0">
              <a:solidFill>
                <a:srgbClr val="00B050"/>
              </a:solidFill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34F0A407-87FF-DE4B-8349-BE13D4832709}"/>
              </a:ext>
            </a:extLst>
          </p:cNvPr>
          <p:cNvSpPr txBox="1"/>
          <p:nvPr/>
        </p:nvSpPr>
        <p:spPr>
          <a:xfrm>
            <a:off x="3403019" y="2859782"/>
            <a:ext cx="8579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dirty="0">
                <a:solidFill>
                  <a:srgbClr val="CC0000"/>
                </a:solidFill>
              </a:rPr>
              <a:t>private</a:t>
            </a:r>
            <a:endParaRPr kumimoji="1" lang="zh-CN" altLang="en-US" sz="1400" dirty="0">
              <a:solidFill>
                <a:srgbClr val="CC0000"/>
              </a:solidFill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3A024B4-0202-3044-9FC1-87A05EB9A6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3281" y="1347614"/>
            <a:ext cx="3100535" cy="2622847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7B9ACF97-31EE-7C40-B45A-3E06629AD67C}"/>
              </a:ext>
            </a:extLst>
          </p:cNvPr>
          <p:cNvSpPr/>
          <p:nvPr/>
        </p:nvSpPr>
        <p:spPr>
          <a:xfrm>
            <a:off x="251520" y="454452"/>
            <a:ext cx="50113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>
              <a:buNone/>
            </a:pPr>
            <a:r>
              <a:rPr lang="zh-CN" altLang="en-US" dirty="0">
                <a:ln w="0"/>
                <a:latin typeface="微软雅黑" panose="020B0503020204020204" pitchFamily="34" charset="-122"/>
                <a:ea typeface="微软雅黑" panose="020B0503020204020204" pitchFamily="34" charset="-122"/>
              </a:rPr>
              <a:t>类成员访问修饰符 </a:t>
            </a:r>
            <a:r>
              <a:rPr lang="en-US" altLang="zh-CN" dirty="0">
                <a:ln w="0"/>
                <a:latin typeface="微软雅黑" panose="020B0503020204020204" pitchFamily="34" charset="-122"/>
                <a:ea typeface="微软雅黑" panose="020B0503020204020204" pitchFamily="34" charset="-122"/>
              </a:rPr>
              <a:t>access</a:t>
            </a:r>
            <a:r>
              <a:rPr lang="zh-CN" altLang="en-US" dirty="0">
                <a:ln w="0"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>
                <a:ln w="0"/>
                <a:latin typeface="微软雅黑" panose="020B0503020204020204" pitchFamily="34" charset="-122"/>
                <a:ea typeface="微软雅黑" panose="020B0503020204020204" pitchFamily="34" charset="-122"/>
              </a:rPr>
              <a:t>modifier</a:t>
            </a:r>
          </a:p>
        </p:txBody>
      </p:sp>
    </p:spTree>
    <p:extLst>
      <p:ext uri="{BB962C8B-B14F-4D97-AF65-F5344CB8AC3E}">
        <p14:creationId xmlns:p14="http://schemas.microsoft.com/office/powerpoint/2010/main" val="726659159"/>
      </p:ext>
    </p:extLst>
  </p:cSld>
  <p:clrMapOvr>
    <a:masterClrMapping/>
  </p:clrMapOvr>
  <p:transition spd="slow">
    <p:push dir="u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179512" y="728694"/>
            <a:ext cx="8565835" cy="4126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lnSpc>
                <a:spcPct val="120000"/>
              </a:lnSpc>
            </a:pPr>
            <a:r>
              <a:rPr lang="zh-CN" altLang="en-US" sz="2000" dirty="0">
                <a:latin typeface="SimHei" panose="02010609060101010101" pitchFamily="49" charset="-122"/>
                <a:ea typeface="SimHei" panose="02010609060101010101" pitchFamily="49" charset="-122"/>
              </a:rPr>
              <a:t>需求：每个产品出厂时（对象创建时）都有一个唯一且不可更改的序列号。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973D87EF-6FC3-FB46-A807-EC705EA471C1}"/>
              </a:ext>
            </a:extLst>
          </p:cNvPr>
          <p:cNvSpPr txBox="1"/>
          <p:nvPr/>
        </p:nvSpPr>
        <p:spPr>
          <a:xfrm>
            <a:off x="256211" y="1347614"/>
            <a:ext cx="4350004" cy="3108543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rgbClr val="FF0000"/>
                </a:solidFill>
                <a:latin typeface="Helvetica" pitchFamily="2" charset="0"/>
              </a:rPr>
              <a:t>public</a:t>
            </a:r>
            <a:r>
              <a:rPr lang="en-US" altLang="zh-CN" sz="1400" dirty="0">
                <a:latin typeface="Helvetica" pitchFamily="2" charset="0"/>
              </a:rPr>
              <a:t> </a:t>
            </a:r>
            <a:r>
              <a:rPr lang="en-US" altLang="zh-CN" sz="1400" dirty="0">
                <a:solidFill>
                  <a:srgbClr val="2D499E"/>
                </a:solidFill>
                <a:latin typeface="Helvetica" pitchFamily="2" charset="0"/>
              </a:rPr>
              <a:t>class</a:t>
            </a:r>
            <a:r>
              <a:rPr lang="en-US" altLang="zh-CN" sz="1400" dirty="0">
                <a:latin typeface="Helvetica" pitchFamily="2" charset="0"/>
              </a:rPr>
              <a:t> </a:t>
            </a:r>
            <a:r>
              <a:rPr lang="en-US" altLang="zh-CN" sz="1400" dirty="0" err="1">
                <a:latin typeface="Helvetica" pitchFamily="2" charset="0"/>
              </a:rPr>
              <a:t>ElectricOven</a:t>
            </a:r>
            <a:r>
              <a:rPr lang="en-US" altLang="zh-CN" sz="1400" dirty="0">
                <a:latin typeface="Helvetica" pitchFamily="2" charset="0"/>
              </a:rPr>
              <a:t>{</a:t>
            </a:r>
          </a:p>
          <a:p>
            <a:r>
              <a:rPr lang="zh-CN" altLang="en-US" sz="1400" b="1" dirty="0">
                <a:latin typeface="Helvetica" pitchFamily="2" charset="0"/>
              </a:rPr>
              <a:t>       </a:t>
            </a:r>
            <a:r>
              <a:rPr lang="en-US" altLang="zh-CN" sz="1400" b="1" dirty="0">
                <a:latin typeface="Helvetica" pitchFamily="2" charset="0"/>
              </a:rPr>
              <a:t>public</a:t>
            </a:r>
            <a:r>
              <a:rPr lang="zh-CN" altLang="en-US" sz="1400" b="1" dirty="0">
                <a:latin typeface="Helvetica" pitchFamily="2" charset="0"/>
              </a:rPr>
              <a:t> </a:t>
            </a:r>
            <a:r>
              <a:rPr lang="en-US" altLang="zh-CN" sz="1400" b="1" dirty="0">
                <a:latin typeface="Helvetica" pitchFamily="2" charset="0"/>
              </a:rPr>
              <a:t>String </a:t>
            </a:r>
            <a:r>
              <a:rPr lang="en-US" altLang="zh-CN" sz="1400" b="1" dirty="0" err="1">
                <a:latin typeface="Helvetica" pitchFamily="2" charset="0"/>
              </a:rPr>
              <a:t>serialNumber</a:t>
            </a:r>
            <a:r>
              <a:rPr lang="en-US" altLang="zh-CN" sz="1400" b="1" dirty="0">
                <a:latin typeface="Helvetica" pitchFamily="2" charset="0"/>
              </a:rPr>
              <a:t>; //</a:t>
            </a:r>
            <a:r>
              <a:rPr lang="zh-CN" altLang="en-US" sz="1400" b="1" dirty="0">
                <a:latin typeface="Helvetica" pitchFamily="2" charset="0"/>
              </a:rPr>
              <a:t>产品序列号</a:t>
            </a:r>
            <a:endParaRPr lang="en-US" altLang="zh-CN" sz="1400" b="1" dirty="0">
              <a:latin typeface="Helvetica" pitchFamily="2" charset="0"/>
            </a:endParaRPr>
          </a:p>
          <a:p>
            <a:r>
              <a:rPr lang="zh-CN" altLang="en-US" sz="1400" dirty="0">
                <a:latin typeface="Helvetica" pitchFamily="2" charset="0"/>
              </a:rPr>
              <a:t>   </a:t>
            </a:r>
            <a:r>
              <a:rPr lang="en-US" altLang="zh-CN" sz="1400" dirty="0">
                <a:latin typeface="Helvetica" pitchFamily="2" charset="0"/>
              </a:rPr>
              <a:t>    </a:t>
            </a:r>
            <a:r>
              <a:rPr lang="en-US" altLang="zh-CN" sz="1400" dirty="0">
                <a:solidFill>
                  <a:schemeClr val="accent3">
                    <a:lumMod val="75000"/>
                  </a:schemeClr>
                </a:solidFill>
                <a:latin typeface="Helvetica" pitchFamily="2" charset="0"/>
              </a:rPr>
              <a:t>public</a:t>
            </a:r>
            <a:r>
              <a:rPr lang="zh-CN" altLang="en-US" sz="1400" dirty="0">
                <a:solidFill>
                  <a:schemeClr val="accent3">
                    <a:lumMod val="75000"/>
                  </a:schemeClr>
                </a:solidFill>
                <a:latin typeface="Helvetica" pitchFamily="2" charset="0"/>
              </a:rPr>
              <a:t> </a:t>
            </a:r>
            <a:r>
              <a:rPr lang="en-US" altLang="zh-CN" sz="1400" dirty="0">
                <a:solidFill>
                  <a:schemeClr val="accent3">
                    <a:lumMod val="75000"/>
                  </a:schemeClr>
                </a:solidFill>
                <a:latin typeface="Helvetica" pitchFamily="2" charset="0"/>
              </a:rPr>
              <a:t>String brand; //</a:t>
            </a:r>
            <a:r>
              <a:rPr lang="zh-CN" altLang="en-US" sz="1400" dirty="0">
                <a:solidFill>
                  <a:schemeClr val="accent3">
                    <a:lumMod val="75000"/>
                  </a:schemeClr>
                </a:solidFill>
                <a:latin typeface="Helvetica" pitchFamily="2" charset="0"/>
              </a:rPr>
              <a:t>品牌</a:t>
            </a:r>
            <a:endParaRPr lang="en-US" altLang="zh-CN" sz="1400" dirty="0">
              <a:solidFill>
                <a:schemeClr val="accent3">
                  <a:lumMod val="75000"/>
                </a:schemeClr>
              </a:solidFill>
              <a:latin typeface="Helvetica" pitchFamily="2" charset="0"/>
            </a:endParaRPr>
          </a:p>
          <a:p>
            <a:r>
              <a:rPr lang="en-US" altLang="zh-CN" sz="1400" dirty="0">
                <a:solidFill>
                  <a:schemeClr val="accent3">
                    <a:lumMod val="75000"/>
                  </a:schemeClr>
                </a:solidFill>
                <a:latin typeface="Helvetica" pitchFamily="2" charset="0"/>
              </a:rPr>
              <a:t>       public int length=600;</a:t>
            </a:r>
            <a:r>
              <a:rPr lang="zh-CN" altLang="en-US" sz="1400" dirty="0">
                <a:solidFill>
                  <a:schemeClr val="accent3">
                    <a:lumMod val="75000"/>
                  </a:schemeClr>
                </a:solidFill>
                <a:latin typeface="Helvetica" pitchFamily="2" charset="0"/>
              </a:rPr>
              <a:t> </a:t>
            </a:r>
            <a:r>
              <a:rPr lang="en-US" altLang="zh-CN" sz="1400" dirty="0">
                <a:solidFill>
                  <a:schemeClr val="accent3">
                    <a:lumMod val="75000"/>
                  </a:schemeClr>
                </a:solidFill>
                <a:latin typeface="Helvetica" pitchFamily="2" charset="0"/>
              </a:rPr>
              <a:t>//</a:t>
            </a:r>
            <a:r>
              <a:rPr lang="zh-CN" altLang="en-US" sz="1400" dirty="0">
                <a:solidFill>
                  <a:schemeClr val="accent3">
                    <a:lumMod val="75000"/>
                  </a:schemeClr>
                </a:solidFill>
                <a:latin typeface="Helvetica" pitchFamily="2" charset="0"/>
              </a:rPr>
              <a:t> 长 </a:t>
            </a:r>
            <a:r>
              <a:rPr lang="en-US" altLang="zh-CN" sz="1400" dirty="0">
                <a:solidFill>
                  <a:schemeClr val="accent3">
                    <a:lumMod val="75000"/>
                  </a:schemeClr>
                </a:solidFill>
                <a:latin typeface="Helvetica" pitchFamily="2" charset="0"/>
              </a:rPr>
              <a:t>mm</a:t>
            </a:r>
          </a:p>
          <a:p>
            <a:r>
              <a:rPr lang="en-US" altLang="zh-CN" sz="1400" dirty="0">
                <a:solidFill>
                  <a:schemeClr val="accent3">
                    <a:lumMod val="75000"/>
                  </a:schemeClr>
                </a:solidFill>
                <a:latin typeface="Helvetica" pitchFamily="2" charset="0"/>
              </a:rPr>
              <a:t>       public int width=400;</a:t>
            </a:r>
            <a:r>
              <a:rPr lang="zh-CN" altLang="en-US" sz="1400" dirty="0">
                <a:solidFill>
                  <a:schemeClr val="accent3">
                    <a:lumMod val="75000"/>
                  </a:schemeClr>
                </a:solidFill>
                <a:latin typeface="Helvetica" pitchFamily="2" charset="0"/>
              </a:rPr>
              <a:t> </a:t>
            </a:r>
            <a:r>
              <a:rPr lang="en-US" altLang="zh-CN" sz="1400" dirty="0">
                <a:solidFill>
                  <a:schemeClr val="accent3">
                    <a:lumMod val="75000"/>
                  </a:schemeClr>
                </a:solidFill>
                <a:latin typeface="Helvetica" pitchFamily="2" charset="0"/>
              </a:rPr>
              <a:t>//</a:t>
            </a:r>
            <a:r>
              <a:rPr lang="zh-CN" altLang="en-US" sz="1400" dirty="0">
                <a:solidFill>
                  <a:schemeClr val="accent3">
                    <a:lumMod val="75000"/>
                  </a:schemeClr>
                </a:solidFill>
                <a:latin typeface="Helvetica" pitchFamily="2" charset="0"/>
              </a:rPr>
              <a:t> 宽</a:t>
            </a:r>
            <a:r>
              <a:rPr lang="en-US" altLang="zh-CN" sz="1400" dirty="0">
                <a:solidFill>
                  <a:schemeClr val="accent3">
                    <a:lumMod val="75000"/>
                  </a:schemeClr>
                </a:solidFill>
                <a:latin typeface="Helvetica" pitchFamily="2" charset="0"/>
              </a:rPr>
              <a:t> mm</a:t>
            </a:r>
          </a:p>
          <a:p>
            <a:r>
              <a:rPr lang="en-US" altLang="zh-CN" sz="1400" dirty="0">
                <a:solidFill>
                  <a:schemeClr val="accent3">
                    <a:lumMod val="75000"/>
                  </a:schemeClr>
                </a:solidFill>
                <a:latin typeface="Helvetica" pitchFamily="2" charset="0"/>
              </a:rPr>
              <a:t>       public int height=450;</a:t>
            </a:r>
            <a:r>
              <a:rPr lang="zh-CN" altLang="en-US" sz="1400" dirty="0">
                <a:solidFill>
                  <a:schemeClr val="accent3">
                    <a:lumMod val="75000"/>
                  </a:schemeClr>
                </a:solidFill>
                <a:latin typeface="Helvetica" pitchFamily="2" charset="0"/>
              </a:rPr>
              <a:t> </a:t>
            </a:r>
            <a:r>
              <a:rPr lang="en-US" altLang="zh-CN" sz="1400" dirty="0">
                <a:solidFill>
                  <a:schemeClr val="accent3">
                    <a:lumMod val="75000"/>
                  </a:schemeClr>
                </a:solidFill>
                <a:latin typeface="Helvetica" pitchFamily="2" charset="0"/>
              </a:rPr>
              <a:t>//</a:t>
            </a:r>
            <a:r>
              <a:rPr lang="zh-CN" altLang="en-US" sz="1400" dirty="0">
                <a:solidFill>
                  <a:schemeClr val="accent3">
                    <a:lumMod val="75000"/>
                  </a:schemeClr>
                </a:solidFill>
                <a:latin typeface="Helvetica" pitchFamily="2" charset="0"/>
              </a:rPr>
              <a:t> 高</a:t>
            </a:r>
            <a:r>
              <a:rPr lang="en-US" altLang="zh-CN" sz="1400" dirty="0">
                <a:solidFill>
                  <a:schemeClr val="accent3">
                    <a:lumMod val="75000"/>
                  </a:schemeClr>
                </a:solidFill>
                <a:latin typeface="Helvetica" pitchFamily="2" charset="0"/>
              </a:rPr>
              <a:t> mm</a:t>
            </a:r>
          </a:p>
          <a:p>
            <a:r>
              <a:rPr lang="en-US" altLang="zh-CN" sz="1400" dirty="0">
                <a:solidFill>
                  <a:schemeClr val="accent3">
                    <a:lumMod val="75000"/>
                  </a:schemeClr>
                </a:solidFill>
                <a:latin typeface="Helvetica" pitchFamily="2" charset="0"/>
              </a:rPr>
              <a:t>       private int volume= length</a:t>
            </a:r>
            <a:r>
              <a:rPr lang="zh-CN" altLang="en-US" sz="1400" dirty="0">
                <a:solidFill>
                  <a:schemeClr val="accent3">
                    <a:lumMod val="75000"/>
                  </a:schemeClr>
                </a:solidFill>
                <a:latin typeface="Helvetica" pitchFamily="2" charset="0"/>
              </a:rPr>
              <a:t>*</a:t>
            </a:r>
            <a:r>
              <a:rPr lang="en-US" altLang="zh-CN" sz="1400" dirty="0">
                <a:solidFill>
                  <a:schemeClr val="accent3">
                    <a:lumMod val="75000"/>
                  </a:schemeClr>
                </a:solidFill>
                <a:latin typeface="Helvetica" pitchFamily="2" charset="0"/>
              </a:rPr>
              <a:t> width</a:t>
            </a:r>
            <a:r>
              <a:rPr lang="zh-CN" altLang="en-US" sz="1400" dirty="0">
                <a:solidFill>
                  <a:schemeClr val="accent3">
                    <a:lumMod val="75000"/>
                  </a:schemeClr>
                </a:solidFill>
                <a:latin typeface="Helvetica" pitchFamily="2" charset="0"/>
              </a:rPr>
              <a:t>*</a:t>
            </a:r>
            <a:r>
              <a:rPr lang="en-US" altLang="zh-CN" sz="1400" dirty="0">
                <a:solidFill>
                  <a:schemeClr val="accent3">
                    <a:lumMod val="75000"/>
                  </a:schemeClr>
                </a:solidFill>
                <a:latin typeface="Helvetica" pitchFamily="2" charset="0"/>
              </a:rPr>
              <a:t> height;</a:t>
            </a:r>
            <a:r>
              <a:rPr lang="zh-CN" altLang="en-US" sz="1400" dirty="0">
                <a:solidFill>
                  <a:schemeClr val="accent3">
                    <a:lumMod val="75000"/>
                  </a:schemeClr>
                </a:solidFill>
                <a:latin typeface="Helvetica" pitchFamily="2" charset="0"/>
              </a:rPr>
              <a:t> </a:t>
            </a:r>
            <a:r>
              <a:rPr lang="en-US" altLang="zh-CN" sz="1400" dirty="0">
                <a:solidFill>
                  <a:schemeClr val="accent3">
                    <a:lumMod val="75000"/>
                  </a:schemeClr>
                </a:solidFill>
                <a:latin typeface="Helvetica" pitchFamily="2" charset="0"/>
              </a:rPr>
              <a:t>//</a:t>
            </a:r>
            <a:r>
              <a:rPr lang="zh-CN" altLang="en-US" sz="1400" dirty="0">
                <a:solidFill>
                  <a:schemeClr val="accent3">
                    <a:lumMod val="75000"/>
                  </a:schemeClr>
                </a:solidFill>
                <a:latin typeface="Helvetica" pitchFamily="2" charset="0"/>
              </a:rPr>
              <a:t> 体积</a:t>
            </a:r>
            <a:endParaRPr lang="en-US" altLang="zh-CN" sz="1400" dirty="0">
              <a:solidFill>
                <a:schemeClr val="accent3">
                  <a:lumMod val="75000"/>
                </a:schemeClr>
              </a:solidFill>
              <a:latin typeface="Helvetica" pitchFamily="2" charset="0"/>
            </a:endParaRPr>
          </a:p>
          <a:p>
            <a:r>
              <a:rPr lang="zh-CN" altLang="en-US" sz="1400" dirty="0">
                <a:solidFill>
                  <a:schemeClr val="accent3">
                    <a:lumMod val="75000"/>
                  </a:schemeClr>
                </a:solidFill>
                <a:latin typeface="Helvetica" pitchFamily="2" charset="0"/>
              </a:rPr>
              <a:t>       </a:t>
            </a:r>
            <a:r>
              <a:rPr lang="en-US" altLang="zh-CN" sz="1400" dirty="0">
                <a:solidFill>
                  <a:schemeClr val="accent3">
                    <a:lumMod val="75000"/>
                  </a:schemeClr>
                </a:solidFill>
                <a:latin typeface="Helvetica" pitchFamily="2" charset="0"/>
              </a:rPr>
              <a:t>protected int voltage=220; //</a:t>
            </a:r>
            <a:r>
              <a:rPr lang="zh-CN" altLang="en-US" sz="1400" dirty="0">
                <a:solidFill>
                  <a:schemeClr val="accent3">
                    <a:lumMod val="75000"/>
                  </a:schemeClr>
                </a:solidFill>
                <a:latin typeface="Helvetica" pitchFamily="2" charset="0"/>
              </a:rPr>
              <a:t>工作电压</a:t>
            </a:r>
            <a:endParaRPr lang="en-US" altLang="zh-CN" sz="1400" dirty="0">
              <a:solidFill>
                <a:schemeClr val="accent3">
                  <a:lumMod val="75000"/>
                </a:schemeClr>
              </a:solidFill>
              <a:latin typeface="Helvetica" pitchFamily="2" charset="0"/>
            </a:endParaRPr>
          </a:p>
          <a:p>
            <a:r>
              <a:rPr lang="en-US" altLang="zh-CN" sz="1400" dirty="0">
                <a:solidFill>
                  <a:schemeClr val="accent3">
                    <a:lumMod val="75000"/>
                  </a:schemeClr>
                </a:solidFill>
                <a:latin typeface="Helvetica" pitchFamily="2" charset="0"/>
              </a:rPr>
              <a:t>       private int temperature; // </a:t>
            </a:r>
            <a:r>
              <a:rPr lang="zh-CN" altLang="en-US" sz="1400" dirty="0">
                <a:solidFill>
                  <a:schemeClr val="accent3">
                    <a:lumMod val="75000"/>
                  </a:schemeClr>
                </a:solidFill>
                <a:latin typeface="Helvetica" pitchFamily="2" charset="0"/>
              </a:rPr>
              <a:t>工作温度</a:t>
            </a:r>
            <a:endParaRPr lang="en-US" altLang="zh-CN" sz="1400" dirty="0">
              <a:solidFill>
                <a:schemeClr val="accent3">
                  <a:lumMod val="75000"/>
                </a:schemeClr>
              </a:solidFill>
              <a:latin typeface="Helvetica" pitchFamily="2" charset="0"/>
            </a:endParaRPr>
          </a:p>
          <a:p>
            <a:endParaRPr lang="en-US" altLang="zh-CN" sz="1400" dirty="0">
              <a:latin typeface="Helvetica" pitchFamily="2" charset="0"/>
            </a:endParaRPr>
          </a:p>
          <a:p>
            <a:r>
              <a:rPr lang="en-US" altLang="zh-CN" sz="1400" dirty="0">
                <a:latin typeface="Helvetica" pitchFamily="2" charset="0"/>
              </a:rPr>
              <a:t>      </a:t>
            </a:r>
            <a:r>
              <a:rPr lang="zh-CN" altLang="en-US" sz="1400" dirty="0">
                <a:latin typeface="Helvetica" pitchFamily="2" charset="0"/>
              </a:rPr>
              <a:t> </a:t>
            </a:r>
            <a:r>
              <a:rPr lang="en-US" altLang="zh-CN" sz="1400" dirty="0">
                <a:latin typeface="Helvetica" pitchFamily="2" charset="0"/>
              </a:rPr>
              <a:t>public </a:t>
            </a:r>
            <a:r>
              <a:rPr lang="en-US" altLang="zh-CN" sz="1400" b="1" dirty="0" err="1">
                <a:solidFill>
                  <a:srgbClr val="2230FF"/>
                </a:solidFill>
                <a:latin typeface="Helvetica" pitchFamily="2" charset="0"/>
              </a:rPr>
              <a:t>ElectricOven</a:t>
            </a:r>
            <a:r>
              <a:rPr lang="en-US" altLang="zh-CN" sz="1400" dirty="0">
                <a:latin typeface="Helvetica" pitchFamily="2" charset="0"/>
              </a:rPr>
              <a:t>(String </a:t>
            </a:r>
            <a:r>
              <a:rPr lang="en-US" altLang="zh-CN" sz="1400" dirty="0" err="1">
                <a:latin typeface="Helvetica" pitchFamily="2" charset="0"/>
              </a:rPr>
              <a:t>sn</a:t>
            </a:r>
            <a:r>
              <a:rPr lang="en-US" altLang="zh-CN" sz="1400" dirty="0">
                <a:latin typeface="Helvetica" pitchFamily="2" charset="0"/>
              </a:rPr>
              <a:t>){</a:t>
            </a:r>
          </a:p>
          <a:p>
            <a:r>
              <a:rPr lang="en-US" altLang="zh-CN" sz="1400" dirty="0">
                <a:latin typeface="Helvetica" pitchFamily="2" charset="0"/>
              </a:rPr>
              <a:t>        </a:t>
            </a:r>
            <a:r>
              <a:rPr lang="en-US" altLang="zh-CN" sz="1400" dirty="0" err="1">
                <a:latin typeface="Helvetica" pitchFamily="2" charset="0"/>
              </a:rPr>
              <a:t>this.serialNumber</a:t>
            </a:r>
            <a:r>
              <a:rPr lang="en-US" altLang="zh-CN" sz="1400" dirty="0">
                <a:latin typeface="Helvetica" pitchFamily="2" charset="0"/>
              </a:rPr>
              <a:t>=</a:t>
            </a:r>
            <a:r>
              <a:rPr lang="en-US" altLang="zh-CN" sz="1400" dirty="0" err="1">
                <a:latin typeface="Helvetica" pitchFamily="2" charset="0"/>
              </a:rPr>
              <a:t>sn</a:t>
            </a:r>
            <a:r>
              <a:rPr lang="en-US" altLang="zh-CN" sz="1400" dirty="0">
                <a:latin typeface="Helvetica" pitchFamily="2" charset="0"/>
              </a:rPr>
              <a:t>;</a:t>
            </a:r>
          </a:p>
          <a:p>
            <a:r>
              <a:rPr lang="en-US" altLang="zh-CN" sz="1400" dirty="0">
                <a:latin typeface="Helvetica" pitchFamily="2" charset="0"/>
              </a:rPr>
              <a:t>      }</a:t>
            </a:r>
          </a:p>
          <a:p>
            <a:r>
              <a:rPr lang="en-US" altLang="zh-CN" sz="1400" dirty="0">
                <a:latin typeface="Helvetica" pitchFamily="2" charset="0"/>
              </a:rPr>
              <a:t>}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EC02D3A-4F96-E748-9DC1-A1F571EF172E}"/>
              </a:ext>
            </a:extLst>
          </p:cNvPr>
          <p:cNvSpPr/>
          <p:nvPr/>
        </p:nvSpPr>
        <p:spPr>
          <a:xfrm>
            <a:off x="4716016" y="1347614"/>
            <a:ext cx="4248472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 eaLnBrk="1" hangingPunct="1">
              <a:lnSpc>
                <a:spcPct val="120000"/>
              </a:lnSpc>
              <a:buFontTx/>
              <a:buNone/>
            </a:pPr>
            <a:r>
              <a:rPr lang="en-US" altLang="zh-CN" sz="1400" dirty="0">
                <a:latin typeface="Helvetica" pitchFamily="2" charset="0"/>
                <a:ea typeface="微软雅黑" panose="020B0503020204020204" pitchFamily="34" charset="-122"/>
              </a:rPr>
              <a:t>public</a:t>
            </a:r>
            <a:r>
              <a:rPr lang="zh-CN" altLang="en-US" sz="1400" dirty="0">
                <a:latin typeface="Helvetica" pitchFamily="2" charset="0"/>
                <a:ea typeface="微软雅黑" panose="020B0503020204020204" pitchFamily="34" charset="-122"/>
              </a:rPr>
              <a:t> </a:t>
            </a:r>
            <a:r>
              <a:rPr lang="en-US" altLang="zh-CN" sz="1400" dirty="0">
                <a:latin typeface="Helvetica" pitchFamily="2" charset="0"/>
                <a:ea typeface="微软雅黑" panose="020B0503020204020204" pitchFamily="34" charset="-122"/>
              </a:rPr>
              <a:t>class</a:t>
            </a:r>
            <a:r>
              <a:rPr lang="zh-CN" altLang="en-US" sz="1400" dirty="0">
                <a:latin typeface="Helvetica" pitchFamily="2" charset="0"/>
                <a:ea typeface="微软雅黑" panose="020B0503020204020204" pitchFamily="34" charset="-122"/>
              </a:rPr>
              <a:t> </a:t>
            </a:r>
            <a:r>
              <a:rPr lang="en-US" altLang="zh-CN" sz="1400" dirty="0">
                <a:latin typeface="Helvetica" pitchFamily="2" charset="0"/>
              </a:rPr>
              <a:t>kitchen</a:t>
            </a:r>
            <a:r>
              <a:rPr lang="zh-CN" altLang="en-US" sz="1400" dirty="0">
                <a:latin typeface="Helvetica" pitchFamily="2" charset="0"/>
                <a:ea typeface="微软雅黑" panose="020B0503020204020204" pitchFamily="34" charset="-122"/>
              </a:rPr>
              <a:t> </a:t>
            </a:r>
            <a:r>
              <a:rPr lang="en-US" altLang="zh-CN" sz="1400" dirty="0">
                <a:latin typeface="Helvetica" pitchFamily="2" charset="0"/>
                <a:ea typeface="微软雅黑" panose="020B0503020204020204" pitchFamily="34" charset="-122"/>
              </a:rPr>
              <a:t>{</a:t>
            </a:r>
          </a:p>
          <a:p>
            <a:pPr>
              <a:lnSpc>
                <a:spcPct val="120000"/>
              </a:lnSpc>
            </a:pPr>
            <a:r>
              <a:rPr lang="en-US" altLang="zh-CN" sz="1400" dirty="0">
                <a:latin typeface="Helvetica" pitchFamily="2" charset="0"/>
                <a:ea typeface="微软雅黑" panose="020B0503020204020204" pitchFamily="34" charset="-122"/>
              </a:rPr>
              <a:t>  public void setup(){</a:t>
            </a:r>
          </a:p>
          <a:p>
            <a:pPr>
              <a:lnSpc>
                <a:spcPct val="120000"/>
              </a:lnSpc>
            </a:pPr>
            <a:r>
              <a:rPr lang="en-US" altLang="zh-CN" sz="1200" dirty="0">
                <a:latin typeface="Helvetica" pitchFamily="2" charset="0"/>
              </a:rPr>
              <a:t>    </a:t>
            </a:r>
            <a:r>
              <a:rPr lang="en-US" altLang="zh-CN" sz="1200" dirty="0" err="1">
                <a:latin typeface="Helvetica" pitchFamily="2" charset="0"/>
              </a:rPr>
              <a:t>ElectricOven</a:t>
            </a:r>
            <a:r>
              <a:rPr lang="en-US" altLang="zh-CN" sz="1200" dirty="0">
                <a:latin typeface="Helvetica" pitchFamily="2" charset="0"/>
              </a:rPr>
              <a:t> </a:t>
            </a:r>
            <a:r>
              <a:rPr lang="en-US" altLang="zh-CN" sz="1200" dirty="0" err="1">
                <a:latin typeface="Helvetica" pitchFamily="2" charset="0"/>
              </a:rPr>
              <a:t>mo</a:t>
            </a:r>
            <a:r>
              <a:rPr lang="zh-CN" altLang="en-US" sz="1200" dirty="0">
                <a:latin typeface="Helvetica" pitchFamily="2" charset="0"/>
              </a:rPr>
              <a:t> </a:t>
            </a:r>
            <a:r>
              <a:rPr lang="en-US" altLang="zh-CN" sz="1200" dirty="0">
                <a:latin typeface="Helvetica" pitchFamily="2" charset="0"/>
              </a:rPr>
              <a:t>=</a:t>
            </a:r>
            <a:r>
              <a:rPr lang="zh-CN" altLang="en-US" sz="1200" dirty="0">
                <a:latin typeface="Helvetica" pitchFamily="2" charset="0"/>
              </a:rPr>
              <a:t> </a:t>
            </a:r>
            <a:r>
              <a:rPr lang="en-US" altLang="zh-CN" sz="1200" dirty="0">
                <a:solidFill>
                  <a:srgbClr val="2230FF"/>
                </a:solidFill>
                <a:latin typeface="Helvetica" pitchFamily="2" charset="0"/>
              </a:rPr>
              <a:t>new </a:t>
            </a:r>
            <a:r>
              <a:rPr lang="en-US" altLang="zh-CN" sz="1200" dirty="0" err="1">
                <a:solidFill>
                  <a:srgbClr val="2230FF"/>
                </a:solidFill>
                <a:latin typeface="Helvetica" pitchFamily="2" charset="0"/>
              </a:rPr>
              <a:t>ElectricOven</a:t>
            </a:r>
            <a:r>
              <a:rPr lang="en-US" altLang="zh-CN" sz="1200" dirty="0">
                <a:latin typeface="Helvetica" pitchFamily="2" charset="0"/>
              </a:rPr>
              <a:t>(”CN20200331KM”);</a:t>
            </a:r>
          </a:p>
          <a:p>
            <a:r>
              <a:rPr lang="en-US" altLang="zh-CN" sz="1200" dirty="0">
                <a:latin typeface="Helvetica" pitchFamily="2" charset="0"/>
              </a:rPr>
              <a:t>    </a:t>
            </a:r>
            <a:r>
              <a:rPr lang="en-US" altLang="zh-CN" sz="1200" dirty="0" err="1">
                <a:latin typeface="Helvetica" pitchFamily="2" charset="0"/>
              </a:rPr>
              <a:t>System.out.println</a:t>
            </a:r>
            <a:r>
              <a:rPr lang="en-US" altLang="zh-CN" sz="1200" dirty="0">
                <a:latin typeface="Helvetica" pitchFamily="2" charset="0"/>
              </a:rPr>
              <a:t>(“</a:t>
            </a:r>
            <a:r>
              <a:rPr lang="en-US" altLang="zh-CN" sz="1200" dirty="0" err="1">
                <a:latin typeface="Helvetica" pitchFamily="2" charset="0"/>
              </a:rPr>
              <a:t>sn</a:t>
            </a:r>
            <a:r>
              <a:rPr lang="en-US" altLang="zh-CN" sz="1200" dirty="0">
                <a:latin typeface="Helvetica" pitchFamily="2" charset="0"/>
              </a:rPr>
              <a:t>=”+ mo. </a:t>
            </a:r>
            <a:r>
              <a:rPr lang="en-US" altLang="zh-CN" sz="1200" dirty="0" err="1">
                <a:latin typeface="Helvetica" pitchFamily="2" charset="0"/>
              </a:rPr>
              <a:t>serialNumber</a:t>
            </a:r>
            <a:r>
              <a:rPr lang="en-US" altLang="zh-CN" sz="1200" dirty="0">
                <a:latin typeface="Helvetica" pitchFamily="2" charset="0"/>
              </a:rPr>
              <a:t>);</a:t>
            </a:r>
          </a:p>
          <a:p>
            <a:r>
              <a:rPr lang="en-US" altLang="zh-CN" sz="1200" dirty="0">
                <a:latin typeface="Helvetica" pitchFamily="2" charset="0"/>
              </a:rPr>
              <a:t>    mo. </a:t>
            </a:r>
            <a:r>
              <a:rPr lang="en-US" altLang="zh-CN" sz="1200" dirty="0" err="1">
                <a:latin typeface="Helvetica" pitchFamily="2" charset="0"/>
              </a:rPr>
              <a:t>serialNumber</a:t>
            </a:r>
            <a:r>
              <a:rPr lang="en-US" altLang="zh-CN" sz="1200" dirty="0">
                <a:latin typeface="Helvetica" pitchFamily="2" charset="0"/>
              </a:rPr>
              <a:t>=“1234”;</a:t>
            </a:r>
          </a:p>
          <a:p>
            <a:r>
              <a:rPr lang="en-US" altLang="zh-CN" sz="1200" dirty="0">
                <a:latin typeface="Helvetica" pitchFamily="2" charset="0"/>
              </a:rPr>
              <a:t>    }</a:t>
            </a:r>
          </a:p>
          <a:p>
            <a:r>
              <a:rPr lang="en-US" altLang="zh-CN" sz="1400" dirty="0">
                <a:latin typeface="Helvetica" pitchFamily="2" charset="0"/>
              </a:rPr>
              <a:t>}</a:t>
            </a:r>
          </a:p>
          <a:p>
            <a:endParaRPr lang="en-US" altLang="zh-CN" sz="1400" dirty="0">
              <a:latin typeface="Helvetica" pitchFamily="2" charset="0"/>
            </a:endParaRPr>
          </a:p>
          <a:p>
            <a:endParaRPr lang="en-US" altLang="zh-CN" sz="1400" dirty="0">
              <a:latin typeface="Helvetica" pitchFamily="2" charset="0"/>
            </a:endParaRPr>
          </a:p>
          <a:p>
            <a:endParaRPr lang="en-US" altLang="zh-CN" sz="1400" dirty="0">
              <a:latin typeface="Helvetica" pitchFamily="2" charset="0"/>
            </a:endParaRPr>
          </a:p>
          <a:p>
            <a:endParaRPr lang="en-US" altLang="zh-CN" sz="1400" dirty="0">
              <a:latin typeface="Helvetica" pitchFamily="2" charset="0"/>
            </a:endParaRPr>
          </a:p>
          <a:p>
            <a:endParaRPr lang="en-US" altLang="zh-CN" sz="1400" dirty="0">
              <a:latin typeface="Helvetica" pitchFamily="2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407BCDB-22A4-8243-81D4-0CF16A281F3E}"/>
              </a:ext>
            </a:extLst>
          </p:cNvPr>
          <p:cNvSpPr txBox="1"/>
          <p:nvPr/>
        </p:nvSpPr>
        <p:spPr>
          <a:xfrm>
            <a:off x="5148064" y="4218393"/>
            <a:ext cx="29690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/>
              <a:t>序列号不应该被</a:t>
            </a:r>
            <a:r>
              <a:rPr lang="zh-CN" altLang="en-US" b="1" dirty="0"/>
              <a:t>修改</a:t>
            </a:r>
            <a:endParaRPr kumimoji="1" lang="zh-CN" altLang="en-US" b="1" dirty="0"/>
          </a:p>
        </p:txBody>
      </p:sp>
      <p:sp>
        <p:nvSpPr>
          <p:cNvPr id="3" name="左箭头 2">
            <a:extLst>
              <a:ext uri="{FF2B5EF4-FFF2-40B4-BE49-F238E27FC236}">
                <a16:creationId xmlns:a16="http://schemas.microsoft.com/office/drawing/2014/main" id="{2DA8ADFB-6464-2040-8DF5-6CDEA7972228}"/>
              </a:ext>
            </a:extLst>
          </p:cNvPr>
          <p:cNvSpPr/>
          <p:nvPr/>
        </p:nvSpPr>
        <p:spPr bwMode="auto">
          <a:xfrm rot="2950227">
            <a:off x="5675208" y="3292246"/>
            <a:ext cx="2200845" cy="113075"/>
          </a:xfrm>
          <a:prstGeom prst="lef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4221342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544A036-F495-DF4F-9ED6-BCB7B7C5C547}"/>
              </a:ext>
            </a:extLst>
          </p:cNvPr>
          <p:cNvSpPr txBox="1"/>
          <p:nvPr/>
        </p:nvSpPr>
        <p:spPr>
          <a:xfrm>
            <a:off x="2123728" y="123478"/>
            <a:ext cx="47525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>
                <a:latin typeface="+mj-ea"/>
                <a:ea typeface="+mj-ea"/>
              </a:rPr>
              <a:t>封装（</a:t>
            </a:r>
            <a:r>
              <a:rPr kumimoji="1" lang="en-US" altLang="zh-CN" sz="3200" dirty="0">
                <a:latin typeface="+mj-ea"/>
                <a:ea typeface="+mj-ea"/>
              </a:rPr>
              <a:t>E</a:t>
            </a:r>
            <a:r>
              <a:rPr lang="en-US" altLang="zh-CN" sz="3200" dirty="0">
                <a:latin typeface="+mj-ea"/>
                <a:ea typeface="+mj-ea"/>
              </a:rPr>
              <a:t>ncapsulation</a:t>
            </a:r>
            <a:r>
              <a:rPr kumimoji="1" lang="zh-CN" altLang="en-US" sz="3200" dirty="0">
                <a:latin typeface="+mj-ea"/>
                <a:ea typeface="+mj-ea"/>
              </a:rPr>
              <a:t>）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81C7F06-B098-2D43-8579-DE9F69C252EF}"/>
              </a:ext>
            </a:extLst>
          </p:cNvPr>
          <p:cNvSpPr txBox="1"/>
          <p:nvPr/>
        </p:nvSpPr>
        <p:spPr>
          <a:xfrm>
            <a:off x="179512" y="843558"/>
            <a:ext cx="84969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dirty="0">
                <a:latin typeface="SimHei" panose="02010609060101010101" pitchFamily="49" charset="-122"/>
                <a:ea typeface="SimHei" panose="02010609060101010101" pitchFamily="49" charset="-122"/>
              </a:rPr>
              <a:t>  将数据（属性）和方法组合在一个类中，通过访问控制符和方法，向外界提供必要的访问，隐藏内部的实现细节。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5943CD2-0E06-C941-9E28-7FB6A4524B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779662"/>
            <a:ext cx="5235550" cy="2843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3363937"/>
      </p:ext>
    </p:extLst>
  </p:cSld>
  <p:clrMapOvr>
    <a:masterClrMapping/>
  </p:clrMapOvr>
  <p:transition spd="slow">
    <p:push dir="u"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107504" y="357271"/>
            <a:ext cx="7809040" cy="430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lnSpc>
                <a:spcPct val="120000"/>
              </a:lnSpc>
            </a:pPr>
            <a:r>
              <a:rPr lang="zh-CN" altLang="en-US" sz="2000" dirty="0">
                <a:latin typeface="+mn-ea"/>
                <a:ea typeface="+mn-ea"/>
              </a:rPr>
              <a:t>类属性的访问器</a:t>
            </a:r>
            <a:r>
              <a:rPr lang="en-US" altLang="zh-CN" sz="2000" dirty="0">
                <a:latin typeface="+mn-ea"/>
                <a:ea typeface="+mn-ea"/>
              </a:rPr>
              <a:t>(getter)</a:t>
            </a:r>
            <a:r>
              <a:rPr lang="zh-CN" altLang="en-US" sz="2000" dirty="0">
                <a:latin typeface="+mn-ea"/>
                <a:ea typeface="+mn-ea"/>
              </a:rPr>
              <a:t>与修改器</a:t>
            </a:r>
            <a:r>
              <a:rPr lang="en-US" altLang="zh-CN" sz="2000" dirty="0">
                <a:latin typeface="+mn-ea"/>
                <a:ea typeface="+mn-ea"/>
              </a:rPr>
              <a:t>(setter)</a:t>
            </a:r>
            <a:r>
              <a:rPr lang="zh-CN" altLang="en-US" sz="2000" dirty="0">
                <a:latin typeface="+mn-ea"/>
                <a:ea typeface="+mn-ea"/>
              </a:rPr>
              <a:t>方法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973D87EF-6FC3-FB46-A807-EC705EA471C1}"/>
              </a:ext>
            </a:extLst>
          </p:cNvPr>
          <p:cNvSpPr txBox="1"/>
          <p:nvPr/>
        </p:nvSpPr>
        <p:spPr>
          <a:xfrm>
            <a:off x="171939" y="1275606"/>
            <a:ext cx="4350004" cy="28931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rgbClr val="FF0000"/>
                </a:solidFill>
                <a:latin typeface="Helvetica" pitchFamily="2" charset="0"/>
              </a:rPr>
              <a:t>public</a:t>
            </a:r>
            <a:r>
              <a:rPr lang="en-US" altLang="zh-CN" sz="1400" dirty="0">
                <a:latin typeface="Helvetica" pitchFamily="2" charset="0"/>
              </a:rPr>
              <a:t> </a:t>
            </a:r>
            <a:r>
              <a:rPr lang="en-US" altLang="zh-CN" sz="1400" dirty="0">
                <a:solidFill>
                  <a:srgbClr val="2D499E"/>
                </a:solidFill>
                <a:latin typeface="Helvetica" pitchFamily="2" charset="0"/>
              </a:rPr>
              <a:t>class</a:t>
            </a:r>
            <a:r>
              <a:rPr lang="en-US" altLang="zh-CN" sz="1400" dirty="0">
                <a:latin typeface="Helvetica" pitchFamily="2" charset="0"/>
              </a:rPr>
              <a:t> </a:t>
            </a:r>
            <a:r>
              <a:rPr lang="en-US" altLang="zh-CN" sz="1400" dirty="0" err="1">
                <a:latin typeface="Helvetica" pitchFamily="2" charset="0"/>
              </a:rPr>
              <a:t>ElectricOven</a:t>
            </a:r>
            <a:r>
              <a:rPr lang="en-US" altLang="zh-CN" sz="1400" dirty="0">
                <a:latin typeface="Helvetica" pitchFamily="2" charset="0"/>
              </a:rPr>
              <a:t>{</a:t>
            </a:r>
          </a:p>
          <a:p>
            <a:r>
              <a:rPr lang="zh-CN" altLang="en-US" sz="1400" dirty="0">
                <a:latin typeface="Helvetica" pitchFamily="2" charset="0"/>
              </a:rPr>
              <a:t>       </a:t>
            </a:r>
            <a:r>
              <a:rPr lang="en-US" altLang="zh-CN" sz="1400" dirty="0">
                <a:latin typeface="Helvetica" pitchFamily="2" charset="0"/>
              </a:rPr>
              <a:t>private</a:t>
            </a:r>
            <a:r>
              <a:rPr lang="zh-CN" altLang="en-US" sz="1400" dirty="0">
                <a:latin typeface="Helvetica" pitchFamily="2" charset="0"/>
              </a:rPr>
              <a:t> </a:t>
            </a:r>
            <a:r>
              <a:rPr lang="en-US" altLang="zh-CN" sz="1400" dirty="0">
                <a:latin typeface="Helvetica" pitchFamily="2" charset="0"/>
              </a:rPr>
              <a:t>String </a:t>
            </a:r>
            <a:r>
              <a:rPr lang="en-US" altLang="zh-CN" sz="1400" dirty="0" err="1">
                <a:latin typeface="Helvetica" pitchFamily="2" charset="0"/>
              </a:rPr>
              <a:t>serialNumber</a:t>
            </a:r>
            <a:r>
              <a:rPr lang="en-US" altLang="zh-CN" sz="1400" dirty="0">
                <a:latin typeface="Helvetica" pitchFamily="2" charset="0"/>
              </a:rPr>
              <a:t>; //</a:t>
            </a:r>
            <a:r>
              <a:rPr lang="zh-CN" altLang="en-US" sz="1400" dirty="0">
                <a:latin typeface="Helvetica" pitchFamily="2" charset="0"/>
              </a:rPr>
              <a:t>产品序列号</a:t>
            </a:r>
            <a:endParaRPr lang="en-US" altLang="zh-CN" sz="1400" dirty="0">
              <a:latin typeface="Helvetica" pitchFamily="2" charset="0"/>
            </a:endParaRPr>
          </a:p>
          <a:p>
            <a:r>
              <a:rPr lang="zh-CN" altLang="en-US" sz="1400" dirty="0">
                <a:latin typeface="Helvetica" pitchFamily="2" charset="0"/>
              </a:rPr>
              <a:t>   </a:t>
            </a:r>
            <a:r>
              <a:rPr lang="en-US" altLang="zh-CN" sz="1400" dirty="0">
                <a:latin typeface="Helvetica" pitchFamily="2" charset="0"/>
              </a:rPr>
              <a:t>    </a:t>
            </a:r>
          </a:p>
          <a:p>
            <a:r>
              <a:rPr lang="en-US" altLang="zh-CN" sz="1400" dirty="0">
                <a:latin typeface="Helvetica" pitchFamily="2" charset="0"/>
              </a:rPr>
              <a:t>       //</a:t>
            </a:r>
            <a:r>
              <a:rPr lang="zh-CN" altLang="en-US" sz="1400" dirty="0">
                <a:latin typeface="Helvetica" pitchFamily="2" charset="0"/>
              </a:rPr>
              <a:t>访问器</a:t>
            </a:r>
            <a:endParaRPr lang="en-US" altLang="zh-CN" sz="1400" dirty="0">
              <a:latin typeface="Helvetica" pitchFamily="2" charset="0"/>
            </a:endParaRPr>
          </a:p>
          <a:p>
            <a:r>
              <a:rPr lang="en-US" altLang="zh-CN" sz="1400" dirty="0">
                <a:latin typeface="Helvetica" pitchFamily="2" charset="0"/>
              </a:rPr>
              <a:t>       public String </a:t>
            </a:r>
            <a:r>
              <a:rPr lang="en-US" altLang="zh-CN" sz="1400" dirty="0" err="1">
                <a:latin typeface="Helvetica" pitchFamily="2" charset="0"/>
              </a:rPr>
              <a:t>getSerialNumber</a:t>
            </a:r>
            <a:r>
              <a:rPr lang="en-US" altLang="zh-CN" sz="1400" dirty="0">
                <a:latin typeface="Helvetica" pitchFamily="2" charset="0"/>
              </a:rPr>
              <a:t>(){</a:t>
            </a:r>
          </a:p>
          <a:p>
            <a:r>
              <a:rPr lang="en-US" altLang="zh-CN" sz="1400" dirty="0">
                <a:latin typeface="Helvetica" pitchFamily="2" charset="0"/>
              </a:rPr>
              <a:t>        return </a:t>
            </a:r>
            <a:r>
              <a:rPr lang="en-US" altLang="zh-CN" sz="1400" dirty="0" err="1">
                <a:latin typeface="Helvetica" pitchFamily="2" charset="0"/>
              </a:rPr>
              <a:t>this.serialNumber</a:t>
            </a:r>
            <a:r>
              <a:rPr lang="en-US" altLang="zh-CN" sz="1400" dirty="0">
                <a:latin typeface="Helvetica" pitchFamily="2" charset="0"/>
              </a:rPr>
              <a:t>;</a:t>
            </a:r>
          </a:p>
          <a:p>
            <a:r>
              <a:rPr lang="en-US" altLang="zh-CN" sz="1400" dirty="0">
                <a:latin typeface="Helvetica" pitchFamily="2" charset="0"/>
              </a:rPr>
              <a:t>       }</a:t>
            </a:r>
          </a:p>
          <a:p>
            <a:r>
              <a:rPr lang="zh-CN" altLang="en-US" sz="1400" dirty="0">
                <a:latin typeface="Helvetica" pitchFamily="2" charset="0"/>
              </a:rPr>
              <a:t>       </a:t>
            </a:r>
            <a:r>
              <a:rPr lang="en-US" altLang="zh-CN" sz="1400" dirty="0">
                <a:latin typeface="Helvetica" pitchFamily="2" charset="0"/>
              </a:rPr>
              <a:t>//</a:t>
            </a:r>
            <a:r>
              <a:rPr lang="zh-CN" altLang="en-US" sz="1400" dirty="0">
                <a:latin typeface="Helvetica" pitchFamily="2" charset="0"/>
              </a:rPr>
              <a:t>修改器</a:t>
            </a:r>
            <a:endParaRPr lang="en-US" altLang="zh-CN" sz="1400" dirty="0">
              <a:latin typeface="Helvetica" pitchFamily="2" charset="0"/>
            </a:endParaRPr>
          </a:p>
          <a:p>
            <a:r>
              <a:rPr lang="en-US" altLang="zh-CN" sz="1400" dirty="0">
                <a:latin typeface="Helvetica" pitchFamily="2" charset="0"/>
              </a:rPr>
              <a:t>       public void </a:t>
            </a:r>
            <a:r>
              <a:rPr lang="en-US" altLang="zh-CN" sz="1400" dirty="0" err="1">
                <a:latin typeface="Helvetica" pitchFamily="2" charset="0"/>
              </a:rPr>
              <a:t>setSerialNumber</a:t>
            </a:r>
            <a:r>
              <a:rPr lang="en-US" altLang="zh-CN" sz="1400" dirty="0">
                <a:latin typeface="Helvetica" pitchFamily="2" charset="0"/>
              </a:rPr>
              <a:t>(String </a:t>
            </a:r>
            <a:r>
              <a:rPr lang="en-US" altLang="zh-CN" sz="1400" dirty="0" err="1">
                <a:latin typeface="Helvetica" pitchFamily="2" charset="0"/>
              </a:rPr>
              <a:t>sn</a:t>
            </a:r>
            <a:r>
              <a:rPr lang="en-US" altLang="zh-CN" sz="1400" dirty="0">
                <a:latin typeface="Helvetica" pitchFamily="2" charset="0"/>
              </a:rPr>
              <a:t>){</a:t>
            </a:r>
          </a:p>
          <a:p>
            <a:r>
              <a:rPr lang="en-US" altLang="zh-CN" sz="1400" dirty="0">
                <a:latin typeface="Helvetica" pitchFamily="2" charset="0"/>
              </a:rPr>
              <a:t>          </a:t>
            </a:r>
            <a:r>
              <a:rPr lang="en-US" altLang="zh-CN" sz="1400" dirty="0" err="1">
                <a:latin typeface="Helvetica" pitchFamily="2" charset="0"/>
              </a:rPr>
              <a:t>this.serialNumber</a:t>
            </a:r>
            <a:r>
              <a:rPr lang="en-US" altLang="zh-CN" sz="1400" dirty="0">
                <a:latin typeface="Helvetica" pitchFamily="2" charset="0"/>
              </a:rPr>
              <a:t>=</a:t>
            </a:r>
            <a:r>
              <a:rPr lang="en-US" altLang="zh-CN" sz="1400" dirty="0" err="1">
                <a:latin typeface="Helvetica" pitchFamily="2" charset="0"/>
              </a:rPr>
              <a:t>sn</a:t>
            </a:r>
            <a:r>
              <a:rPr lang="en-US" altLang="zh-CN" sz="1400" dirty="0">
                <a:latin typeface="Helvetica" pitchFamily="2" charset="0"/>
              </a:rPr>
              <a:t>;</a:t>
            </a:r>
          </a:p>
          <a:p>
            <a:r>
              <a:rPr lang="en-US" altLang="zh-CN" sz="1400" dirty="0">
                <a:latin typeface="Helvetica" pitchFamily="2" charset="0"/>
              </a:rPr>
              <a:t>       }</a:t>
            </a:r>
          </a:p>
          <a:p>
            <a:endParaRPr lang="en-US" altLang="zh-CN" sz="1400" dirty="0">
              <a:latin typeface="Helvetica" pitchFamily="2" charset="0"/>
            </a:endParaRPr>
          </a:p>
          <a:p>
            <a:r>
              <a:rPr lang="en-US" altLang="zh-CN" sz="1400" dirty="0">
                <a:latin typeface="Helvetica" pitchFamily="2" charset="0"/>
              </a:rPr>
              <a:t>}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EC02D3A-4F96-E748-9DC1-A1F571EF172E}"/>
              </a:ext>
            </a:extLst>
          </p:cNvPr>
          <p:cNvSpPr/>
          <p:nvPr/>
        </p:nvSpPr>
        <p:spPr>
          <a:xfrm>
            <a:off x="4723183" y="1275606"/>
            <a:ext cx="4248472" cy="28931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 eaLnBrk="1" hangingPunct="1">
              <a:lnSpc>
                <a:spcPct val="120000"/>
              </a:lnSpc>
              <a:buFontTx/>
              <a:buNone/>
            </a:pPr>
            <a:r>
              <a:rPr lang="en-US" altLang="zh-CN" sz="1400" dirty="0">
                <a:latin typeface="Helvetica" pitchFamily="2" charset="0"/>
                <a:ea typeface="微软雅黑" panose="020B0503020204020204" pitchFamily="34" charset="-122"/>
              </a:rPr>
              <a:t>public</a:t>
            </a:r>
            <a:r>
              <a:rPr lang="zh-CN" altLang="en-US" sz="1400" dirty="0">
                <a:latin typeface="Helvetica" pitchFamily="2" charset="0"/>
                <a:ea typeface="微软雅黑" panose="020B0503020204020204" pitchFamily="34" charset="-122"/>
              </a:rPr>
              <a:t> </a:t>
            </a:r>
            <a:r>
              <a:rPr lang="en-US" altLang="zh-CN" sz="1400" dirty="0">
                <a:latin typeface="Helvetica" pitchFamily="2" charset="0"/>
                <a:ea typeface="微软雅黑" panose="020B0503020204020204" pitchFamily="34" charset="-122"/>
              </a:rPr>
              <a:t>class</a:t>
            </a:r>
            <a:r>
              <a:rPr lang="zh-CN" altLang="en-US" sz="1400" dirty="0">
                <a:latin typeface="Helvetica" pitchFamily="2" charset="0"/>
                <a:ea typeface="微软雅黑" panose="020B0503020204020204" pitchFamily="34" charset="-122"/>
              </a:rPr>
              <a:t> </a:t>
            </a:r>
            <a:r>
              <a:rPr lang="en-US" altLang="zh-CN" sz="1400" dirty="0">
                <a:latin typeface="Helvetica" pitchFamily="2" charset="0"/>
              </a:rPr>
              <a:t>kitchen</a:t>
            </a:r>
            <a:r>
              <a:rPr lang="zh-CN" altLang="en-US" sz="1400" dirty="0">
                <a:latin typeface="Helvetica" pitchFamily="2" charset="0"/>
                <a:ea typeface="微软雅黑" panose="020B0503020204020204" pitchFamily="34" charset="-122"/>
              </a:rPr>
              <a:t> </a:t>
            </a:r>
            <a:r>
              <a:rPr lang="en-US" altLang="zh-CN" sz="1400" dirty="0">
                <a:latin typeface="Helvetica" pitchFamily="2" charset="0"/>
                <a:ea typeface="微软雅黑" panose="020B0503020204020204" pitchFamily="34" charset="-122"/>
              </a:rPr>
              <a:t>{</a:t>
            </a:r>
          </a:p>
          <a:p>
            <a:pPr>
              <a:lnSpc>
                <a:spcPct val="120000"/>
              </a:lnSpc>
            </a:pPr>
            <a:r>
              <a:rPr lang="en-US" altLang="zh-CN" sz="1400" dirty="0">
                <a:latin typeface="Helvetica" pitchFamily="2" charset="0"/>
                <a:ea typeface="微软雅黑" panose="020B0503020204020204" pitchFamily="34" charset="-122"/>
              </a:rPr>
              <a:t>  public void setup(){</a:t>
            </a:r>
          </a:p>
          <a:p>
            <a:pPr>
              <a:lnSpc>
                <a:spcPct val="120000"/>
              </a:lnSpc>
            </a:pPr>
            <a:r>
              <a:rPr lang="en-US" altLang="zh-CN" sz="1200" dirty="0">
                <a:latin typeface="Helvetica" pitchFamily="2" charset="0"/>
              </a:rPr>
              <a:t>    </a:t>
            </a:r>
            <a:r>
              <a:rPr lang="en-US" altLang="zh-CN" sz="1200" dirty="0" err="1">
                <a:latin typeface="Helvetica" pitchFamily="2" charset="0"/>
              </a:rPr>
              <a:t>ElectricOven</a:t>
            </a:r>
            <a:r>
              <a:rPr lang="en-US" altLang="zh-CN" sz="1200" dirty="0">
                <a:latin typeface="Helvetica" pitchFamily="2" charset="0"/>
              </a:rPr>
              <a:t> </a:t>
            </a:r>
            <a:r>
              <a:rPr lang="en-US" altLang="zh-CN" sz="1200" dirty="0" err="1">
                <a:latin typeface="Helvetica" pitchFamily="2" charset="0"/>
              </a:rPr>
              <a:t>mo</a:t>
            </a:r>
            <a:r>
              <a:rPr lang="zh-CN" altLang="en-US" sz="1200" dirty="0">
                <a:latin typeface="Helvetica" pitchFamily="2" charset="0"/>
              </a:rPr>
              <a:t> </a:t>
            </a:r>
            <a:r>
              <a:rPr lang="en-US" altLang="zh-CN" sz="1200" dirty="0">
                <a:latin typeface="Helvetica" pitchFamily="2" charset="0"/>
              </a:rPr>
              <a:t>=</a:t>
            </a:r>
            <a:r>
              <a:rPr lang="zh-CN" altLang="en-US" sz="1200" dirty="0">
                <a:latin typeface="Helvetica" pitchFamily="2" charset="0"/>
              </a:rPr>
              <a:t> </a:t>
            </a:r>
            <a:r>
              <a:rPr lang="en-US" altLang="zh-CN" sz="1200" dirty="0">
                <a:solidFill>
                  <a:srgbClr val="2230FF"/>
                </a:solidFill>
                <a:latin typeface="Helvetica" pitchFamily="2" charset="0"/>
              </a:rPr>
              <a:t>new </a:t>
            </a:r>
            <a:r>
              <a:rPr lang="en-US" altLang="zh-CN" sz="1200" dirty="0" err="1">
                <a:solidFill>
                  <a:srgbClr val="2230FF"/>
                </a:solidFill>
                <a:latin typeface="Helvetica" pitchFamily="2" charset="0"/>
              </a:rPr>
              <a:t>ElectricOven</a:t>
            </a:r>
            <a:r>
              <a:rPr lang="en-US" altLang="zh-CN" sz="1200" dirty="0">
                <a:latin typeface="Helvetica" pitchFamily="2" charset="0"/>
              </a:rPr>
              <a:t>(”CN20200331KM”);</a:t>
            </a:r>
          </a:p>
          <a:p>
            <a:r>
              <a:rPr lang="en-US" altLang="zh-CN" sz="1200" dirty="0">
                <a:latin typeface="Helvetica" pitchFamily="2" charset="0"/>
              </a:rPr>
              <a:t>    </a:t>
            </a:r>
            <a:r>
              <a:rPr lang="en-US" altLang="zh-CN" sz="1200" dirty="0" err="1">
                <a:latin typeface="Helvetica" pitchFamily="2" charset="0"/>
              </a:rPr>
              <a:t>System.out.println</a:t>
            </a:r>
            <a:r>
              <a:rPr lang="en-US" altLang="zh-CN" sz="1200" dirty="0">
                <a:latin typeface="Helvetica" pitchFamily="2" charset="0"/>
              </a:rPr>
              <a:t>(“</a:t>
            </a:r>
            <a:r>
              <a:rPr lang="en-US" altLang="zh-CN" sz="1200" dirty="0" err="1">
                <a:latin typeface="Helvetica" pitchFamily="2" charset="0"/>
              </a:rPr>
              <a:t>sn</a:t>
            </a:r>
            <a:r>
              <a:rPr lang="en-US" altLang="zh-CN" sz="1200" dirty="0">
                <a:latin typeface="Helvetica" pitchFamily="2" charset="0"/>
              </a:rPr>
              <a:t>=”+ mo. </a:t>
            </a:r>
            <a:r>
              <a:rPr lang="en-US" altLang="zh-CN" sz="1200" dirty="0" err="1">
                <a:latin typeface="Helvetica" pitchFamily="2" charset="0"/>
              </a:rPr>
              <a:t>getSerialNumber</a:t>
            </a:r>
            <a:r>
              <a:rPr lang="en-US" altLang="zh-CN" sz="1200" dirty="0">
                <a:latin typeface="Helvetica" pitchFamily="2" charset="0"/>
              </a:rPr>
              <a:t>());</a:t>
            </a:r>
          </a:p>
          <a:p>
            <a:r>
              <a:rPr lang="en-US" altLang="zh-CN" sz="1200" dirty="0">
                <a:latin typeface="Helvetica" pitchFamily="2" charset="0"/>
              </a:rPr>
              <a:t>    mo. </a:t>
            </a:r>
            <a:r>
              <a:rPr lang="en-US" altLang="zh-CN" sz="1200" dirty="0" err="1">
                <a:latin typeface="Helvetica" pitchFamily="2" charset="0"/>
              </a:rPr>
              <a:t>setSerialNumber</a:t>
            </a:r>
            <a:r>
              <a:rPr lang="en-US" altLang="zh-CN" sz="1200" dirty="0">
                <a:latin typeface="Helvetica" pitchFamily="2" charset="0"/>
              </a:rPr>
              <a:t>(“1234”);</a:t>
            </a:r>
          </a:p>
          <a:p>
            <a:r>
              <a:rPr lang="en-US" altLang="zh-CN" sz="1200" dirty="0">
                <a:latin typeface="Helvetica" pitchFamily="2" charset="0"/>
              </a:rPr>
              <a:t>    }</a:t>
            </a:r>
          </a:p>
          <a:p>
            <a:r>
              <a:rPr lang="en-US" altLang="zh-CN" sz="1400" dirty="0">
                <a:latin typeface="Helvetica" pitchFamily="2" charset="0"/>
              </a:rPr>
              <a:t>}</a:t>
            </a:r>
          </a:p>
          <a:p>
            <a:endParaRPr lang="en-US" altLang="zh-CN" sz="1400" dirty="0">
              <a:latin typeface="Helvetica" pitchFamily="2" charset="0"/>
            </a:endParaRPr>
          </a:p>
          <a:p>
            <a:endParaRPr lang="en-US" altLang="zh-CN" sz="1400" dirty="0">
              <a:latin typeface="Helvetica" pitchFamily="2" charset="0"/>
            </a:endParaRPr>
          </a:p>
          <a:p>
            <a:endParaRPr lang="en-US" altLang="zh-CN" sz="1400" dirty="0">
              <a:latin typeface="Helvetica" pitchFamily="2" charset="0"/>
            </a:endParaRPr>
          </a:p>
          <a:p>
            <a:endParaRPr lang="en-US" altLang="zh-CN" sz="1400" dirty="0">
              <a:latin typeface="Helvetica" pitchFamily="2" charset="0"/>
            </a:endParaRPr>
          </a:p>
          <a:p>
            <a:endParaRPr lang="en-US" altLang="zh-CN" sz="1400" dirty="0">
              <a:latin typeface="Helvetica" pitchFamily="2" charset="0"/>
            </a:endParaRPr>
          </a:p>
          <a:p>
            <a:endParaRPr lang="en-US" altLang="zh-CN" sz="1400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6729125"/>
      </p:ext>
    </p:extLst>
  </p:cSld>
  <p:clrMapOvr>
    <a:masterClrMapping/>
  </p:clrMapOvr>
  <p:transition spd="slow">
    <p:push dir="u"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321954" y="694274"/>
            <a:ext cx="7809040" cy="430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lnSpc>
                <a:spcPct val="120000"/>
              </a:lnSpc>
            </a:pPr>
            <a:r>
              <a:rPr lang="zh-CN" altLang="en-US" sz="2000" dirty="0">
                <a:latin typeface="+mn-ea"/>
                <a:ea typeface="+mn-ea"/>
              </a:rPr>
              <a:t>如何保护序列号？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973D87EF-6FC3-FB46-A807-EC705EA471C1}"/>
              </a:ext>
            </a:extLst>
          </p:cNvPr>
          <p:cNvSpPr txBox="1"/>
          <p:nvPr/>
        </p:nvSpPr>
        <p:spPr>
          <a:xfrm>
            <a:off x="256211" y="1347614"/>
            <a:ext cx="4350004" cy="28931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rgbClr val="FF0000"/>
                </a:solidFill>
                <a:latin typeface="Helvetica" pitchFamily="2" charset="0"/>
              </a:rPr>
              <a:t>public</a:t>
            </a:r>
            <a:r>
              <a:rPr lang="en-US" altLang="zh-CN" sz="1400" dirty="0">
                <a:latin typeface="Helvetica" pitchFamily="2" charset="0"/>
              </a:rPr>
              <a:t> </a:t>
            </a:r>
            <a:r>
              <a:rPr lang="en-US" altLang="zh-CN" sz="1400" dirty="0">
                <a:solidFill>
                  <a:srgbClr val="2D499E"/>
                </a:solidFill>
                <a:latin typeface="Helvetica" pitchFamily="2" charset="0"/>
              </a:rPr>
              <a:t>class</a:t>
            </a:r>
            <a:r>
              <a:rPr lang="en-US" altLang="zh-CN" sz="1400" dirty="0">
                <a:latin typeface="Helvetica" pitchFamily="2" charset="0"/>
              </a:rPr>
              <a:t> </a:t>
            </a:r>
            <a:r>
              <a:rPr lang="en-US" altLang="zh-CN" sz="1400" dirty="0" err="1">
                <a:latin typeface="Helvetica" pitchFamily="2" charset="0"/>
              </a:rPr>
              <a:t>ElectricOven</a:t>
            </a:r>
            <a:r>
              <a:rPr lang="en-US" altLang="zh-CN" sz="1400" dirty="0">
                <a:latin typeface="Helvetica" pitchFamily="2" charset="0"/>
              </a:rPr>
              <a:t>{</a:t>
            </a:r>
          </a:p>
          <a:p>
            <a:r>
              <a:rPr lang="zh-CN" altLang="en-US" sz="1400" dirty="0">
                <a:latin typeface="Helvetica" pitchFamily="2" charset="0"/>
              </a:rPr>
              <a:t>       </a:t>
            </a:r>
            <a:r>
              <a:rPr lang="en-US" altLang="zh-CN" sz="1400" dirty="0">
                <a:latin typeface="Helvetica" pitchFamily="2" charset="0"/>
              </a:rPr>
              <a:t>private</a:t>
            </a:r>
            <a:r>
              <a:rPr lang="zh-CN" altLang="en-US" sz="1400" dirty="0">
                <a:latin typeface="Helvetica" pitchFamily="2" charset="0"/>
              </a:rPr>
              <a:t> </a:t>
            </a:r>
            <a:r>
              <a:rPr lang="en-US" altLang="zh-CN" sz="1400" dirty="0">
                <a:latin typeface="Helvetica" pitchFamily="2" charset="0"/>
              </a:rPr>
              <a:t>String </a:t>
            </a:r>
            <a:r>
              <a:rPr lang="en-US" altLang="zh-CN" sz="1400" dirty="0" err="1">
                <a:latin typeface="Helvetica" pitchFamily="2" charset="0"/>
              </a:rPr>
              <a:t>serialNumber</a:t>
            </a:r>
            <a:r>
              <a:rPr lang="en-US" altLang="zh-CN" sz="1400" dirty="0">
                <a:latin typeface="Helvetica" pitchFamily="2" charset="0"/>
              </a:rPr>
              <a:t>; //</a:t>
            </a:r>
            <a:r>
              <a:rPr lang="zh-CN" altLang="en-US" sz="1400" dirty="0">
                <a:latin typeface="Helvetica" pitchFamily="2" charset="0"/>
              </a:rPr>
              <a:t>产品序列号</a:t>
            </a:r>
            <a:endParaRPr lang="en-US" altLang="zh-CN" sz="1400" dirty="0">
              <a:latin typeface="Helvetica" pitchFamily="2" charset="0"/>
            </a:endParaRPr>
          </a:p>
          <a:p>
            <a:r>
              <a:rPr lang="zh-CN" altLang="en-US" sz="1400" dirty="0">
                <a:latin typeface="Helvetica" pitchFamily="2" charset="0"/>
              </a:rPr>
              <a:t>   </a:t>
            </a:r>
            <a:r>
              <a:rPr lang="en-US" altLang="zh-CN" sz="1400" dirty="0">
                <a:latin typeface="Helvetica" pitchFamily="2" charset="0"/>
              </a:rPr>
              <a:t>    </a:t>
            </a:r>
          </a:p>
          <a:p>
            <a:r>
              <a:rPr lang="en-US" altLang="zh-CN" sz="1400" dirty="0">
                <a:latin typeface="Helvetica" pitchFamily="2" charset="0"/>
              </a:rPr>
              <a:t>       //</a:t>
            </a:r>
            <a:r>
              <a:rPr lang="zh-CN" altLang="en-US" sz="1400" dirty="0">
                <a:latin typeface="Helvetica" pitchFamily="2" charset="0"/>
              </a:rPr>
              <a:t>访问器</a:t>
            </a:r>
            <a:endParaRPr lang="en-US" altLang="zh-CN" sz="1400" dirty="0">
              <a:latin typeface="Helvetica" pitchFamily="2" charset="0"/>
            </a:endParaRPr>
          </a:p>
          <a:p>
            <a:r>
              <a:rPr lang="en-US" altLang="zh-CN" sz="1400" dirty="0">
                <a:latin typeface="Helvetica" pitchFamily="2" charset="0"/>
              </a:rPr>
              <a:t>       public String </a:t>
            </a:r>
            <a:r>
              <a:rPr lang="en-US" altLang="zh-CN" sz="1400" dirty="0" err="1">
                <a:latin typeface="Helvetica" pitchFamily="2" charset="0"/>
              </a:rPr>
              <a:t>getSerialNumber</a:t>
            </a:r>
            <a:r>
              <a:rPr lang="en-US" altLang="zh-CN" sz="1400" dirty="0">
                <a:latin typeface="Helvetica" pitchFamily="2" charset="0"/>
              </a:rPr>
              <a:t>(){</a:t>
            </a:r>
          </a:p>
          <a:p>
            <a:r>
              <a:rPr lang="en-US" altLang="zh-CN" sz="1400" dirty="0">
                <a:latin typeface="Helvetica" pitchFamily="2" charset="0"/>
              </a:rPr>
              <a:t>        return </a:t>
            </a:r>
            <a:r>
              <a:rPr lang="en-US" altLang="zh-CN" sz="1400" dirty="0" err="1">
                <a:latin typeface="Helvetica" pitchFamily="2" charset="0"/>
              </a:rPr>
              <a:t>this.serialNumber</a:t>
            </a:r>
            <a:r>
              <a:rPr lang="en-US" altLang="zh-CN" sz="1400" dirty="0">
                <a:latin typeface="Helvetica" pitchFamily="2" charset="0"/>
              </a:rPr>
              <a:t>;</a:t>
            </a:r>
          </a:p>
          <a:p>
            <a:r>
              <a:rPr lang="en-US" altLang="zh-CN" sz="1400" dirty="0">
                <a:latin typeface="Helvetica" pitchFamily="2" charset="0"/>
              </a:rPr>
              <a:t>       }</a:t>
            </a:r>
          </a:p>
          <a:p>
            <a:r>
              <a:rPr lang="zh-CN" altLang="en-US" sz="1400" strike="sngStrike" dirty="0">
                <a:solidFill>
                  <a:srgbClr val="FF0000"/>
                </a:solidFill>
                <a:latin typeface="Helvetica" pitchFamily="2" charset="0"/>
              </a:rPr>
              <a:t>       </a:t>
            </a:r>
            <a:r>
              <a:rPr lang="en-US" altLang="zh-CN" sz="1400" strike="sngStrike" dirty="0">
                <a:solidFill>
                  <a:srgbClr val="FF0000"/>
                </a:solidFill>
                <a:latin typeface="Helvetica" pitchFamily="2" charset="0"/>
              </a:rPr>
              <a:t>//</a:t>
            </a:r>
            <a:r>
              <a:rPr lang="zh-CN" altLang="en-US" sz="1400" strike="sngStrike" dirty="0">
                <a:solidFill>
                  <a:srgbClr val="FF0000"/>
                </a:solidFill>
                <a:latin typeface="Helvetica" pitchFamily="2" charset="0"/>
              </a:rPr>
              <a:t>修改器</a:t>
            </a:r>
            <a:endParaRPr lang="en-US" altLang="zh-CN" sz="1400" strike="sngStrike" dirty="0">
              <a:solidFill>
                <a:srgbClr val="FF0000"/>
              </a:solidFill>
              <a:latin typeface="Helvetica" pitchFamily="2" charset="0"/>
            </a:endParaRPr>
          </a:p>
          <a:p>
            <a:r>
              <a:rPr lang="en-US" altLang="zh-CN" sz="1400" strike="sngStrike" dirty="0">
                <a:solidFill>
                  <a:srgbClr val="FF0000"/>
                </a:solidFill>
                <a:latin typeface="Helvetica" pitchFamily="2" charset="0"/>
              </a:rPr>
              <a:t>       public void </a:t>
            </a:r>
            <a:r>
              <a:rPr lang="en-US" altLang="zh-CN" sz="1400" strike="sngStrike" dirty="0" err="1">
                <a:solidFill>
                  <a:srgbClr val="FF0000"/>
                </a:solidFill>
                <a:latin typeface="Helvetica" pitchFamily="2" charset="0"/>
              </a:rPr>
              <a:t>setSerialNumber</a:t>
            </a:r>
            <a:r>
              <a:rPr lang="en-US" altLang="zh-CN" sz="1400" strike="sngStrike" dirty="0">
                <a:solidFill>
                  <a:srgbClr val="FF0000"/>
                </a:solidFill>
                <a:latin typeface="Helvetica" pitchFamily="2" charset="0"/>
              </a:rPr>
              <a:t>(String </a:t>
            </a:r>
            <a:r>
              <a:rPr lang="en-US" altLang="zh-CN" sz="1400" strike="sngStrike" dirty="0" err="1">
                <a:solidFill>
                  <a:srgbClr val="FF0000"/>
                </a:solidFill>
                <a:latin typeface="Helvetica" pitchFamily="2" charset="0"/>
              </a:rPr>
              <a:t>sn</a:t>
            </a:r>
            <a:r>
              <a:rPr lang="en-US" altLang="zh-CN" sz="1400" strike="sngStrike" dirty="0">
                <a:solidFill>
                  <a:srgbClr val="FF0000"/>
                </a:solidFill>
                <a:latin typeface="Helvetica" pitchFamily="2" charset="0"/>
              </a:rPr>
              <a:t>){</a:t>
            </a:r>
          </a:p>
          <a:p>
            <a:r>
              <a:rPr lang="en-US" altLang="zh-CN" sz="1400" strike="sngStrike" dirty="0">
                <a:solidFill>
                  <a:srgbClr val="FF0000"/>
                </a:solidFill>
                <a:latin typeface="Helvetica" pitchFamily="2" charset="0"/>
              </a:rPr>
              <a:t>          </a:t>
            </a:r>
            <a:r>
              <a:rPr lang="en-US" altLang="zh-CN" sz="1400" strike="sngStrike" dirty="0" err="1">
                <a:solidFill>
                  <a:srgbClr val="FF0000"/>
                </a:solidFill>
                <a:latin typeface="Helvetica" pitchFamily="2" charset="0"/>
              </a:rPr>
              <a:t>this.serialNumber</a:t>
            </a:r>
            <a:r>
              <a:rPr lang="en-US" altLang="zh-CN" sz="1400" strike="sngStrike" dirty="0">
                <a:solidFill>
                  <a:srgbClr val="FF0000"/>
                </a:solidFill>
                <a:latin typeface="Helvetica" pitchFamily="2" charset="0"/>
              </a:rPr>
              <a:t>=</a:t>
            </a:r>
            <a:r>
              <a:rPr lang="en-US" altLang="zh-CN" sz="1400" strike="sngStrike" dirty="0" err="1">
                <a:solidFill>
                  <a:srgbClr val="FF0000"/>
                </a:solidFill>
                <a:latin typeface="Helvetica" pitchFamily="2" charset="0"/>
              </a:rPr>
              <a:t>sn</a:t>
            </a:r>
            <a:r>
              <a:rPr lang="en-US" altLang="zh-CN" sz="1400" strike="sngStrike" dirty="0">
                <a:solidFill>
                  <a:srgbClr val="FF0000"/>
                </a:solidFill>
                <a:latin typeface="Helvetica" pitchFamily="2" charset="0"/>
              </a:rPr>
              <a:t>;</a:t>
            </a:r>
          </a:p>
          <a:p>
            <a:r>
              <a:rPr lang="en-US" altLang="zh-CN" sz="1400" strike="sngStrike" dirty="0">
                <a:solidFill>
                  <a:srgbClr val="FF0000"/>
                </a:solidFill>
                <a:latin typeface="Helvetica" pitchFamily="2" charset="0"/>
              </a:rPr>
              <a:t>       }</a:t>
            </a:r>
          </a:p>
          <a:p>
            <a:endParaRPr lang="en-US" altLang="zh-CN" sz="1400" dirty="0">
              <a:latin typeface="Helvetica" pitchFamily="2" charset="0"/>
            </a:endParaRPr>
          </a:p>
          <a:p>
            <a:r>
              <a:rPr lang="en-US" altLang="zh-CN" sz="1400" dirty="0">
                <a:latin typeface="Helvetica" pitchFamily="2" charset="0"/>
              </a:rPr>
              <a:t>}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EC02D3A-4F96-E748-9DC1-A1F571EF172E}"/>
              </a:ext>
            </a:extLst>
          </p:cNvPr>
          <p:cNvSpPr/>
          <p:nvPr/>
        </p:nvSpPr>
        <p:spPr>
          <a:xfrm>
            <a:off x="4716016" y="1347614"/>
            <a:ext cx="4248472" cy="270843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 eaLnBrk="1" hangingPunct="1">
              <a:lnSpc>
                <a:spcPct val="120000"/>
              </a:lnSpc>
              <a:buFontTx/>
              <a:buNone/>
            </a:pPr>
            <a:r>
              <a:rPr lang="en-US" altLang="zh-CN" sz="1400" dirty="0">
                <a:latin typeface="Helvetica" pitchFamily="2" charset="0"/>
                <a:ea typeface="微软雅黑" panose="020B0503020204020204" pitchFamily="34" charset="-122"/>
              </a:rPr>
              <a:t>public</a:t>
            </a:r>
            <a:r>
              <a:rPr lang="zh-CN" altLang="en-US" sz="1400" dirty="0">
                <a:latin typeface="Helvetica" pitchFamily="2" charset="0"/>
                <a:ea typeface="微软雅黑" panose="020B0503020204020204" pitchFamily="34" charset="-122"/>
              </a:rPr>
              <a:t> </a:t>
            </a:r>
            <a:r>
              <a:rPr lang="en-US" altLang="zh-CN" sz="1400" dirty="0">
                <a:latin typeface="Helvetica" pitchFamily="2" charset="0"/>
                <a:ea typeface="微软雅黑" panose="020B0503020204020204" pitchFamily="34" charset="-122"/>
              </a:rPr>
              <a:t>class</a:t>
            </a:r>
            <a:r>
              <a:rPr lang="zh-CN" altLang="en-US" sz="1400" dirty="0">
                <a:latin typeface="Helvetica" pitchFamily="2" charset="0"/>
                <a:ea typeface="微软雅黑" panose="020B0503020204020204" pitchFamily="34" charset="-122"/>
              </a:rPr>
              <a:t> </a:t>
            </a:r>
            <a:r>
              <a:rPr lang="en-US" altLang="zh-CN" sz="1400" dirty="0">
                <a:latin typeface="Helvetica" pitchFamily="2" charset="0"/>
              </a:rPr>
              <a:t>kitchen</a:t>
            </a:r>
            <a:r>
              <a:rPr lang="zh-CN" altLang="en-US" sz="1400" dirty="0">
                <a:latin typeface="Helvetica" pitchFamily="2" charset="0"/>
                <a:ea typeface="微软雅黑" panose="020B0503020204020204" pitchFamily="34" charset="-122"/>
              </a:rPr>
              <a:t> </a:t>
            </a:r>
            <a:r>
              <a:rPr lang="en-US" altLang="zh-CN" sz="1400" dirty="0">
                <a:latin typeface="Helvetica" pitchFamily="2" charset="0"/>
                <a:ea typeface="微软雅黑" panose="020B0503020204020204" pitchFamily="34" charset="-122"/>
              </a:rPr>
              <a:t>{</a:t>
            </a:r>
          </a:p>
          <a:p>
            <a:pPr>
              <a:lnSpc>
                <a:spcPct val="120000"/>
              </a:lnSpc>
            </a:pPr>
            <a:r>
              <a:rPr lang="en-US" altLang="zh-CN" sz="1400" dirty="0">
                <a:latin typeface="Helvetica" pitchFamily="2" charset="0"/>
                <a:ea typeface="微软雅黑" panose="020B0503020204020204" pitchFamily="34" charset="-122"/>
              </a:rPr>
              <a:t>  public void setup(){</a:t>
            </a:r>
          </a:p>
          <a:p>
            <a:pPr>
              <a:lnSpc>
                <a:spcPct val="120000"/>
              </a:lnSpc>
            </a:pPr>
            <a:r>
              <a:rPr lang="en-US" altLang="zh-CN" sz="1200" dirty="0">
                <a:latin typeface="Helvetica" pitchFamily="2" charset="0"/>
              </a:rPr>
              <a:t>    </a:t>
            </a:r>
            <a:r>
              <a:rPr lang="en-US" altLang="zh-CN" sz="1200" dirty="0" err="1">
                <a:latin typeface="Helvetica" pitchFamily="2" charset="0"/>
              </a:rPr>
              <a:t>ElectricOven</a:t>
            </a:r>
            <a:r>
              <a:rPr lang="en-US" altLang="zh-CN" sz="1200" dirty="0">
                <a:latin typeface="Helvetica" pitchFamily="2" charset="0"/>
              </a:rPr>
              <a:t> </a:t>
            </a:r>
            <a:r>
              <a:rPr lang="en-US" altLang="zh-CN" sz="1200" dirty="0" err="1">
                <a:latin typeface="Helvetica" pitchFamily="2" charset="0"/>
              </a:rPr>
              <a:t>mo</a:t>
            </a:r>
            <a:r>
              <a:rPr lang="zh-CN" altLang="en-US" sz="1200" dirty="0">
                <a:latin typeface="Helvetica" pitchFamily="2" charset="0"/>
              </a:rPr>
              <a:t> </a:t>
            </a:r>
            <a:r>
              <a:rPr lang="en-US" altLang="zh-CN" sz="1200" dirty="0">
                <a:latin typeface="Helvetica" pitchFamily="2" charset="0"/>
              </a:rPr>
              <a:t>=</a:t>
            </a:r>
            <a:r>
              <a:rPr lang="zh-CN" altLang="en-US" sz="1200" dirty="0">
                <a:latin typeface="Helvetica" pitchFamily="2" charset="0"/>
              </a:rPr>
              <a:t> </a:t>
            </a:r>
            <a:r>
              <a:rPr lang="en-US" altLang="zh-CN" sz="1200" dirty="0">
                <a:solidFill>
                  <a:srgbClr val="2230FF"/>
                </a:solidFill>
                <a:latin typeface="Helvetica" pitchFamily="2" charset="0"/>
              </a:rPr>
              <a:t>new </a:t>
            </a:r>
            <a:r>
              <a:rPr lang="en-US" altLang="zh-CN" sz="1200" dirty="0" err="1">
                <a:solidFill>
                  <a:srgbClr val="2230FF"/>
                </a:solidFill>
                <a:latin typeface="Helvetica" pitchFamily="2" charset="0"/>
              </a:rPr>
              <a:t>ElectricOven</a:t>
            </a:r>
            <a:r>
              <a:rPr lang="en-US" altLang="zh-CN" sz="1200" dirty="0">
                <a:latin typeface="Helvetica" pitchFamily="2" charset="0"/>
              </a:rPr>
              <a:t>(”CN20200331KM”);</a:t>
            </a:r>
          </a:p>
          <a:p>
            <a:r>
              <a:rPr lang="en-US" altLang="zh-CN" sz="1200" dirty="0">
                <a:latin typeface="Helvetica" pitchFamily="2" charset="0"/>
              </a:rPr>
              <a:t>    </a:t>
            </a:r>
            <a:r>
              <a:rPr lang="en-US" altLang="zh-CN" sz="1200" dirty="0" err="1">
                <a:latin typeface="Helvetica" pitchFamily="2" charset="0"/>
              </a:rPr>
              <a:t>System.out.println</a:t>
            </a:r>
            <a:r>
              <a:rPr lang="en-US" altLang="zh-CN" sz="1200" dirty="0">
                <a:latin typeface="Helvetica" pitchFamily="2" charset="0"/>
              </a:rPr>
              <a:t>(“</a:t>
            </a:r>
            <a:r>
              <a:rPr lang="en-US" altLang="zh-CN" sz="1200" dirty="0" err="1">
                <a:latin typeface="Helvetica" pitchFamily="2" charset="0"/>
              </a:rPr>
              <a:t>sn</a:t>
            </a:r>
            <a:r>
              <a:rPr lang="en-US" altLang="zh-CN" sz="1200" dirty="0">
                <a:latin typeface="Helvetica" pitchFamily="2" charset="0"/>
              </a:rPr>
              <a:t>=”+ mo. </a:t>
            </a:r>
            <a:r>
              <a:rPr lang="en-US" altLang="zh-CN" sz="1200" dirty="0" err="1">
                <a:latin typeface="Helvetica" pitchFamily="2" charset="0"/>
              </a:rPr>
              <a:t>getSerialNumber</a:t>
            </a:r>
            <a:r>
              <a:rPr lang="en-US" altLang="zh-CN" sz="1200" dirty="0">
                <a:latin typeface="Helvetica" pitchFamily="2" charset="0"/>
              </a:rPr>
              <a:t>());</a:t>
            </a:r>
          </a:p>
          <a:p>
            <a:r>
              <a:rPr lang="en-US" altLang="zh-CN" sz="1200" dirty="0">
                <a:latin typeface="Helvetica" pitchFamily="2" charset="0"/>
              </a:rPr>
              <a:t>    </a:t>
            </a:r>
            <a:r>
              <a:rPr lang="en-US" altLang="zh-CN" sz="1200" strike="sngStrike" dirty="0">
                <a:solidFill>
                  <a:srgbClr val="FF0000"/>
                </a:solidFill>
                <a:latin typeface="Helvetica" pitchFamily="2" charset="0"/>
              </a:rPr>
              <a:t>mo. </a:t>
            </a:r>
            <a:r>
              <a:rPr lang="en-US" altLang="zh-CN" sz="1200" strike="sngStrike" dirty="0" err="1">
                <a:solidFill>
                  <a:srgbClr val="FF0000"/>
                </a:solidFill>
                <a:latin typeface="Helvetica" pitchFamily="2" charset="0"/>
              </a:rPr>
              <a:t>setSerialNumber</a:t>
            </a:r>
            <a:r>
              <a:rPr lang="en-US" altLang="zh-CN" sz="1200" strike="sngStrike" dirty="0">
                <a:solidFill>
                  <a:srgbClr val="FF0000"/>
                </a:solidFill>
                <a:latin typeface="Helvetica" pitchFamily="2" charset="0"/>
              </a:rPr>
              <a:t>(“1234”);</a:t>
            </a:r>
          </a:p>
          <a:p>
            <a:r>
              <a:rPr lang="en-US" altLang="zh-CN" sz="1200" dirty="0">
                <a:latin typeface="Helvetica" pitchFamily="2" charset="0"/>
              </a:rPr>
              <a:t>    }</a:t>
            </a:r>
          </a:p>
          <a:p>
            <a:r>
              <a:rPr lang="en-US" altLang="zh-CN" sz="1400" dirty="0">
                <a:latin typeface="Helvetica" pitchFamily="2" charset="0"/>
              </a:rPr>
              <a:t>}</a:t>
            </a:r>
          </a:p>
          <a:p>
            <a:endParaRPr lang="en-US" altLang="zh-CN" sz="1400" dirty="0">
              <a:latin typeface="Helvetica" pitchFamily="2" charset="0"/>
            </a:endParaRPr>
          </a:p>
          <a:p>
            <a:endParaRPr lang="en-US" altLang="zh-CN" sz="1400" dirty="0">
              <a:latin typeface="Helvetica" pitchFamily="2" charset="0"/>
            </a:endParaRPr>
          </a:p>
          <a:p>
            <a:endParaRPr lang="en-US" altLang="zh-CN" sz="1400" dirty="0">
              <a:latin typeface="Helvetica" pitchFamily="2" charset="0"/>
            </a:endParaRPr>
          </a:p>
          <a:p>
            <a:endParaRPr lang="en-US" altLang="zh-CN" sz="1400" dirty="0">
              <a:latin typeface="Helvetica" pitchFamily="2" charset="0"/>
            </a:endParaRPr>
          </a:p>
          <a:p>
            <a:endParaRPr lang="en-US" altLang="zh-CN" sz="1400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6465626"/>
      </p:ext>
    </p:extLst>
  </p:cSld>
  <p:clrMapOvr>
    <a:masterClrMapping/>
  </p:clrMapOvr>
  <p:transition spd="slow">
    <p:push dir="u"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321954" y="694274"/>
            <a:ext cx="7809040" cy="430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lnSpc>
                <a:spcPct val="120000"/>
              </a:lnSpc>
            </a:pPr>
            <a:r>
              <a:rPr lang="zh-CN" altLang="en-US" sz="2000" dirty="0">
                <a:latin typeface="+mn-ea"/>
                <a:ea typeface="+mn-ea"/>
              </a:rPr>
              <a:t>类成员变量的一般设计原则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55AE41D-EA53-844A-87A4-27A2DBADDB88}"/>
              </a:ext>
            </a:extLst>
          </p:cNvPr>
          <p:cNvSpPr txBox="1"/>
          <p:nvPr/>
        </p:nvSpPr>
        <p:spPr>
          <a:xfrm>
            <a:off x="300252" y="1632485"/>
            <a:ext cx="4772589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dirty="0">
                <a:latin typeface="+mn-ea"/>
                <a:ea typeface="+mn-ea"/>
              </a:rPr>
              <a:t>一般原则：</a:t>
            </a:r>
            <a:endParaRPr kumimoji="1" lang="en-US" altLang="zh-CN" sz="1400" dirty="0">
              <a:latin typeface="+mn-ea"/>
              <a:ea typeface="+mn-ea"/>
            </a:endParaRPr>
          </a:p>
          <a:p>
            <a:endParaRPr kumimoji="1" lang="en-US" altLang="zh-CN" sz="1400" dirty="0">
              <a:latin typeface="+mn-ea"/>
              <a:ea typeface="+mn-ea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kumimoji="1" lang="zh-CN" altLang="en-US" sz="1400" dirty="0">
                <a:latin typeface="+mn-ea"/>
                <a:ea typeface="+mn-ea"/>
              </a:rPr>
              <a:t>成员变量通常设计为</a:t>
            </a:r>
            <a:r>
              <a:rPr kumimoji="1" lang="en-US" altLang="zh-CN" sz="1400" dirty="0">
                <a:latin typeface="+mn-ea"/>
                <a:ea typeface="+mn-ea"/>
              </a:rPr>
              <a:t>private</a:t>
            </a:r>
            <a:r>
              <a:rPr lang="zh-CN" altLang="en-US" sz="1400" dirty="0">
                <a:latin typeface="+mn-ea"/>
                <a:ea typeface="+mn-ea"/>
              </a:rPr>
              <a:t> 类型；</a:t>
            </a:r>
            <a:endParaRPr lang="en-US" altLang="zh-CN" sz="1400" dirty="0">
              <a:latin typeface="+mn-ea"/>
              <a:ea typeface="+mn-ea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zh-CN" altLang="en-US" sz="1400" dirty="0">
                <a:latin typeface="+mn-ea"/>
                <a:ea typeface="+mn-ea"/>
              </a:rPr>
              <a:t>通过提供</a:t>
            </a:r>
            <a:r>
              <a:rPr lang="en-US" altLang="zh-CN" sz="1400" dirty="0">
                <a:latin typeface="+mn-ea"/>
                <a:ea typeface="+mn-ea"/>
              </a:rPr>
              <a:t>public</a:t>
            </a:r>
            <a:r>
              <a:rPr lang="zh-CN" altLang="en-US" sz="1400" dirty="0">
                <a:latin typeface="+mn-ea"/>
                <a:ea typeface="+mn-ea"/>
              </a:rPr>
              <a:t> 的访问器方法</a:t>
            </a:r>
            <a:r>
              <a:rPr lang="en-US" altLang="zh-CN" sz="1400" dirty="0">
                <a:latin typeface="+mn-ea"/>
                <a:ea typeface="+mn-ea"/>
              </a:rPr>
              <a:t>(getter)</a:t>
            </a:r>
            <a:r>
              <a:rPr lang="zh-CN" altLang="en-US" sz="1400" dirty="0">
                <a:latin typeface="+mn-ea"/>
                <a:ea typeface="+mn-ea"/>
              </a:rPr>
              <a:t>来读取值；</a:t>
            </a:r>
            <a:endParaRPr lang="en-US" altLang="zh-CN" sz="1400" dirty="0">
              <a:latin typeface="+mn-ea"/>
              <a:ea typeface="+mn-ea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zh-CN" altLang="en-US" sz="1400" dirty="0">
                <a:latin typeface="+mn-ea"/>
                <a:ea typeface="+mn-ea"/>
              </a:rPr>
              <a:t>根据需要提供</a:t>
            </a:r>
            <a:r>
              <a:rPr lang="en-US" altLang="zh-CN" sz="1400" dirty="0">
                <a:latin typeface="+mn-ea"/>
                <a:ea typeface="+mn-ea"/>
              </a:rPr>
              <a:t>public</a:t>
            </a:r>
            <a:r>
              <a:rPr lang="zh-CN" altLang="en-US" sz="1400" dirty="0">
                <a:latin typeface="+mn-ea"/>
                <a:ea typeface="+mn-ea"/>
              </a:rPr>
              <a:t> 的修改器方法</a:t>
            </a:r>
            <a:r>
              <a:rPr lang="en-US" altLang="zh-CN" sz="1400" dirty="0">
                <a:latin typeface="+mn-ea"/>
                <a:ea typeface="+mn-ea"/>
              </a:rPr>
              <a:t>(setter)</a:t>
            </a:r>
            <a:r>
              <a:rPr lang="zh-CN" altLang="en-US" sz="1400" dirty="0">
                <a:latin typeface="+mn-ea"/>
                <a:ea typeface="+mn-ea"/>
              </a:rPr>
              <a:t>来修改值；</a:t>
            </a:r>
            <a:endParaRPr lang="en-US" altLang="zh-CN" sz="1400" dirty="0">
              <a:latin typeface="+mn-ea"/>
              <a:ea typeface="+mn-ea"/>
            </a:endParaRPr>
          </a:p>
          <a:p>
            <a:pPr marL="342900" indent="-342900">
              <a:buFont typeface="Wingdings" pitchFamily="2" charset="2"/>
              <a:buChar char="Ø"/>
            </a:pPr>
            <a:endParaRPr lang="en-US" altLang="zh-CN" sz="1400" dirty="0">
              <a:latin typeface="+mn-ea"/>
              <a:ea typeface="+mn-ea"/>
            </a:endParaRPr>
          </a:p>
          <a:p>
            <a:r>
              <a:rPr lang="zh-CN" altLang="en-US" sz="1400" dirty="0">
                <a:latin typeface="+mn-ea"/>
                <a:ea typeface="+mn-ea"/>
              </a:rPr>
              <a:t>好处：</a:t>
            </a:r>
            <a:endParaRPr lang="en-US" altLang="zh-CN" sz="1400" dirty="0">
              <a:latin typeface="+mn-ea"/>
              <a:ea typeface="+mn-ea"/>
            </a:endParaRPr>
          </a:p>
          <a:p>
            <a:endParaRPr lang="en-US" altLang="zh-CN" sz="1400" dirty="0">
              <a:latin typeface="+mn-ea"/>
              <a:ea typeface="+mn-ea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zh-CN" altLang="en-US" sz="1400" dirty="0">
                <a:latin typeface="+mn-ea"/>
                <a:ea typeface="+mn-ea"/>
              </a:rPr>
              <a:t>实现信息封装</a:t>
            </a:r>
            <a:r>
              <a:rPr lang="en-US" altLang="zh-CN" sz="1400" dirty="0">
                <a:latin typeface="+mn-ea"/>
                <a:ea typeface="+mn-ea"/>
              </a:rPr>
              <a:t>---</a:t>
            </a:r>
            <a:r>
              <a:rPr lang="zh-CN" altLang="en-US" sz="1400" dirty="0">
                <a:latin typeface="+mn-ea"/>
                <a:ea typeface="+mn-ea"/>
              </a:rPr>
              <a:t>隐藏内部实现细节；</a:t>
            </a:r>
            <a:endParaRPr lang="en-US" altLang="zh-CN" sz="1400" dirty="0">
              <a:latin typeface="+mn-ea"/>
              <a:ea typeface="+mn-ea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zh-CN" altLang="en-US" sz="1400" dirty="0">
                <a:latin typeface="+mn-ea"/>
                <a:ea typeface="+mn-ea"/>
              </a:rPr>
              <a:t>灵活的访问控制；</a:t>
            </a:r>
            <a:endParaRPr lang="en-US" altLang="zh-CN" sz="1400" dirty="0">
              <a:latin typeface="+mn-ea"/>
              <a:ea typeface="+mn-ea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zh-CN" altLang="en-US" sz="1400" dirty="0">
                <a:latin typeface="+mn-ea"/>
                <a:ea typeface="+mn-ea"/>
              </a:rPr>
              <a:t>实现必要的校验；</a:t>
            </a:r>
            <a:endParaRPr lang="en-US" altLang="zh-CN" sz="1400" dirty="0">
              <a:latin typeface="+mn-ea"/>
              <a:ea typeface="+mn-ea"/>
            </a:endParaRPr>
          </a:p>
          <a:p>
            <a:endParaRPr lang="en-US" altLang="zh-CN" sz="1400" dirty="0">
              <a:latin typeface="+mn-ea"/>
              <a:ea typeface="+mn-ea"/>
            </a:endParaRPr>
          </a:p>
          <a:p>
            <a:endParaRPr lang="en-US" altLang="zh-CN" sz="1400" dirty="0">
              <a:latin typeface="+mn-ea"/>
              <a:ea typeface="+mn-ea"/>
            </a:endParaRPr>
          </a:p>
          <a:p>
            <a:endParaRPr kumimoji="1" lang="zh-CN" altLang="en-US" sz="1400" dirty="0">
              <a:latin typeface="+mn-ea"/>
              <a:ea typeface="+mn-ea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618958C-5E82-B544-9A09-B7DAF0094D72}"/>
              </a:ext>
            </a:extLst>
          </p:cNvPr>
          <p:cNvSpPr txBox="1"/>
          <p:nvPr/>
        </p:nvSpPr>
        <p:spPr>
          <a:xfrm>
            <a:off x="4932040" y="986154"/>
            <a:ext cx="4119849" cy="3970318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rgbClr val="FF0000"/>
                </a:solidFill>
                <a:latin typeface="Helvetica" pitchFamily="2" charset="0"/>
              </a:rPr>
              <a:t>public</a:t>
            </a:r>
            <a:r>
              <a:rPr lang="en-US" altLang="zh-CN" sz="1400" dirty="0">
                <a:latin typeface="Helvetica" pitchFamily="2" charset="0"/>
              </a:rPr>
              <a:t> </a:t>
            </a:r>
            <a:r>
              <a:rPr lang="en-US" altLang="zh-CN" sz="1400" dirty="0">
                <a:solidFill>
                  <a:srgbClr val="2D499E"/>
                </a:solidFill>
                <a:latin typeface="Helvetica" pitchFamily="2" charset="0"/>
              </a:rPr>
              <a:t>class</a:t>
            </a:r>
            <a:r>
              <a:rPr lang="en-US" altLang="zh-CN" sz="1400" dirty="0">
                <a:latin typeface="Helvetica" pitchFamily="2" charset="0"/>
              </a:rPr>
              <a:t> </a:t>
            </a:r>
            <a:r>
              <a:rPr lang="en-US" altLang="zh-CN" sz="1400" dirty="0" err="1">
                <a:latin typeface="Helvetica" pitchFamily="2" charset="0"/>
              </a:rPr>
              <a:t>ElectricOven</a:t>
            </a:r>
            <a:r>
              <a:rPr lang="en-US" altLang="zh-CN" sz="1400" dirty="0">
                <a:latin typeface="Helvetica" pitchFamily="2" charset="0"/>
              </a:rPr>
              <a:t>{</a:t>
            </a:r>
          </a:p>
          <a:p>
            <a:pPr lvl="1"/>
            <a:r>
              <a:rPr lang="en-US" altLang="zh-CN" sz="1400" dirty="0">
                <a:solidFill>
                  <a:schemeClr val="accent3">
                    <a:lumMod val="75000"/>
                  </a:schemeClr>
                </a:solidFill>
                <a:latin typeface="Helvetica" pitchFamily="2" charset="0"/>
              </a:rPr>
              <a:t> </a:t>
            </a:r>
            <a:r>
              <a:rPr lang="en-US" altLang="zh-CN" sz="1400" dirty="0">
                <a:latin typeface="Helvetica" pitchFamily="2" charset="0"/>
              </a:rPr>
              <a:t>private int length;</a:t>
            </a:r>
            <a:r>
              <a:rPr lang="zh-CN" altLang="en-US" sz="1400" dirty="0">
                <a:latin typeface="Helvetica" pitchFamily="2" charset="0"/>
              </a:rPr>
              <a:t> </a:t>
            </a:r>
            <a:r>
              <a:rPr lang="en-US" altLang="zh-CN" sz="1400" dirty="0">
                <a:latin typeface="Helvetica" pitchFamily="2" charset="0"/>
              </a:rPr>
              <a:t>//</a:t>
            </a:r>
            <a:r>
              <a:rPr lang="zh-CN" altLang="en-US" sz="1400" dirty="0">
                <a:latin typeface="Helvetica" pitchFamily="2" charset="0"/>
              </a:rPr>
              <a:t> 长 </a:t>
            </a:r>
            <a:r>
              <a:rPr lang="en-US" altLang="zh-CN" sz="1400" dirty="0">
                <a:latin typeface="Helvetica" pitchFamily="2" charset="0"/>
              </a:rPr>
              <a:t>mm</a:t>
            </a:r>
          </a:p>
          <a:p>
            <a:pPr lvl="1"/>
            <a:r>
              <a:rPr lang="en-US" altLang="zh-CN" sz="1400" dirty="0">
                <a:latin typeface="Helvetica" pitchFamily="2" charset="0"/>
              </a:rPr>
              <a:t> private int width;</a:t>
            </a:r>
            <a:r>
              <a:rPr lang="zh-CN" altLang="en-US" sz="1400" dirty="0">
                <a:latin typeface="Helvetica" pitchFamily="2" charset="0"/>
              </a:rPr>
              <a:t> </a:t>
            </a:r>
            <a:r>
              <a:rPr lang="en-US" altLang="zh-CN" sz="1400" dirty="0">
                <a:latin typeface="Helvetica" pitchFamily="2" charset="0"/>
              </a:rPr>
              <a:t>//</a:t>
            </a:r>
            <a:r>
              <a:rPr lang="zh-CN" altLang="en-US" sz="1400" dirty="0">
                <a:latin typeface="Helvetica" pitchFamily="2" charset="0"/>
              </a:rPr>
              <a:t> 宽</a:t>
            </a:r>
            <a:r>
              <a:rPr lang="en-US" altLang="zh-CN" sz="1400" dirty="0">
                <a:latin typeface="Helvetica" pitchFamily="2" charset="0"/>
              </a:rPr>
              <a:t> mm</a:t>
            </a:r>
          </a:p>
          <a:p>
            <a:pPr lvl="1"/>
            <a:r>
              <a:rPr lang="en-US" altLang="zh-CN" sz="1400" dirty="0">
                <a:latin typeface="Helvetica" pitchFamily="2" charset="0"/>
              </a:rPr>
              <a:t> private int height;</a:t>
            </a:r>
            <a:r>
              <a:rPr lang="zh-CN" altLang="en-US" sz="1400" dirty="0">
                <a:latin typeface="Helvetica" pitchFamily="2" charset="0"/>
              </a:rPr>
              <a:t> </a:t>
            </a:r>
            <a:r>
              <a:rPr lang="en-US" altLang="zh-CN" sz="1400" dirty="0">
                <a:latin typeface="Helvetica" pitchFamily="2" charset="0"/>
              </a:rPr>
              <a:t>//</a:t>
            </a:r>
            <a:r>
              <a:rPr lang="zh-CN" altLang="en-US" sz="1400" dirty="0">
                <a:latin typeface="Helvetica" pitchFamily="2" charset="0"/>
              </a:rPr>
              <a:t> 高</a:t>
            </a:r>
            <a:r>
              <a:rPr lang="en-US" altLang="zh-CN" sz="1400" dirty="0">
                <a:latin typeface="Helvetica" pitchFamily="2" charset="0"/>
              </a:rPr>
              <a:t> mm</a:t>
            </a:r>
          </a:p>
          <a:p>
            <a:pPr lvl="1"/>
            <a:r>
              <a:rPr lang="en-US" altLang="zh-CN" sz="1400" dirty="0">
                <a:latin typeface="Helvetica" pitchFamily="2" charset="0"/>
              </a:rPr>
              <a:t> private int temperature;//</a:t>
            </a:r>
            <a:r>
              <a:rPr lang="zh-CN" altLang="en-US" sz="1400" dirty="0">
                <a:latin typeface="Helvetica" pitchFamily="2" charset="0"/>
              </a:rPr>
              <a:t>工作温度</a:t>
            </a:r>
            <a:endParaRPr lang="en-US" altLang="zh-CN" sz="1400" dirty="0">
              <a:latin typeface="Helvetica" pitchFamily="2" charset="0"/>
            </a:endParaRPr>
          </a:p>
          <a:p>
            <a:pPr lvl="1"/>
            <a:r>
              <a:rPr lang="zh-CN" altLang="en-US" sz="1400" dirty="0">
                <a:latin typeface="Helvetica" pitchFamily="2" charset="0"/>
              </a:rPr>
              <a:t> </a:t>
            </a:r>
            <a:r>
              <a:rPr lang="en-US" altLang="zh-CN" sz="1400" dirty="0">
                <a:latin typeface="Helvetica" pitchFamily="2" charset="0"/>
              </a:rPr>
              <a:t>//</a:t>
            </a:r>
            <a:r>
              <a:rPr lang="zh-CN" altLang="en-US" sz="1400" dirty="0">
                <a:latin typeface="Helvetica" pitchFamily="2" charset="0"/>
              </a:rPr>
              <a:t>烤箱体积</a:t>
            </a:r>
            <a:endParaRPr lang="en-US" altLang="zh-CN" sz="1400" dirty="0">
              <a:latin typeface="Helvetica" pitchFamily="2" charset="0"/>
            </a:endParaRPr>
          </a:p>
          <a:p>
            <a:pPr lvl="1"/>
            <a:r>
              <a:rPr lang="en-US" altLang="zh-CN" sz="1400" dirty="0">
                <a:latin typeface="Helvetica" pitchFamily="2" charset="0"/>
              </a:rPr>
              <a:t> public int</a:t>
            </a:r>
            <a:r>
              <a:rPr lang="zh-CN" altLang="en-US" sz="1400" dirty="0">
                <a:latin typeface="Helvetica" pitchFamily="2" charset="0"/>
              </a:rPr>
              <a:t>  </a:t>
            </a:r>
            <a:r>
              <a:rPr lang="en-US" altLang="zh-CN" sz="1400" dirty="0" err="1">
                <a:latin typeface="Helvetica" pitchFamily="2" charset="0"/>
              </a:rPr>
              <a:t>getVolume</a:t>
            </a:r>
            <a:r>
              <a:rPr lang="en-US" altLang="zh-CN" sz="1400" dirty="0">
                <a:latin typeface="Helvetica" pitchFamily="2" charset="0"/>
              </a:rPr>
              <a:t>(){</a:t>
            </a:r>
          </a:p>
          <a:p>
            <a:pPr lvl="1"/>
            <a:r>
              <a:rPr lang="en-US" altLang="zh-CN" sz="1400" dirty="0">
                <a:latin typeface="Helvetica" pitchFamily="2" charset="0"/>
              </a:rPr>
              <a:t>        return length*width*height;</a:t>
            </a:r>
          </a:p>
          <a:p>
            <a:pPr lvl="1"/>
            <a:r>
              <a:rPr lang="en-US" altLang="zh-CN" sz="1400" dirty="0">
                <a:latin typeface="Helvetica" pitchFamily="2" charset="0"/>
              </a:rPr>
              <a:t>  }</a:t>
            </a:r>
          </a:p>
          <a:p>
            <a:pPr lvl="1"/>
            <a:r>
              <a:rPr lang="en-US" altLang="zh-CN" sz="1400" dirty="0">
                <a:latin typeface="Helvetica" pitchFamily="2" charset="0"/>
              </a:rPr>
              <a:t>//</a:t>
            </a:r>
            <a:r>
              <a:rPr lang="zh-CN" altLang="en-US" sz="1400" dirty="0">
                <a:latin typeface="Helvetica" pitchFamily="2" charset="0"/>
              </a:rPr>
              <a:t>设定温度</a:t>
            </a:r>
            <a:endParaRPr lang="en-US" altLang="zh-CN" sz="1400" dirty="0">
              <a:latin typeface="Helvetica" pitchFamily="2" charset="0"/>
            </a:endParaRPr>
          </a:p>
          <a:p>
            <a:pPr lvl="1"/>
            <a:r>
              <a:rPr lang="en-US" altLang="zh-CN" sz="1400" dirty="0">
                <a:latin typeface="Helvetica" pitchFamily="2" charset="0"/>
              </a:rPr>
              <a:t>public void </a:t>
            </a:r>
            <a:r>
              <a:rPr lang="en-US" altLang="zh-CN" sz="1400" dirty="0" err="1">
                <a:latin typeface="Helvetica" pitchFamily="2" charset="0"/>
              </a:rPr>
              <a:t>setTemperature</a:t>
            </a:r>
            <a:r>
              <a:rPr lang="en-US" altLang="zh-CN" sz="1400" dirty="0">
                <a:latin typeface="Helvetica" pitchFamily="2" charset="0"/>
              </a:rPr>
              <a:t>(int temper)</a:t>
            </a:r>
          </a:p>
          <a:p>
            <a:pPr lvl="1"/>
            <a:r>
              <a:rPr lang="en-US" altLang="zh-CN" sz="1400" dirty="0">
                <a:latin typeface="Helvetica" pitchFamily="2" charset="0"/>
              </a:rPr>
              <a:t> {</a:t>
            </a:r>
          </a:p>
          <a:p>
            <a:pPr lvl="1"/>
            <a:r>
              <a:rPr lang="zh-CN" altLang="en-US" sz="1400" dirty="0">
                <a:latin typeface="Helvetica" pitchFamily="2" charset="0"/>
              </a:rPr>
              <a:t>     </a:t>
            </a:r>
            <a:r>
              <a:rPr lang="en-US" altLang="zh-CN" sz="1400" dirty="0">
                <a:latin typeface="Helvetica" pitchFamily="2" charset="0"/>
              </a:rPr>
              <a:t>if(temper&gt;=0</a:t>
            </a:r>
            <a:r>
              <a:rPr lang="zh-CN" altLang="en-US" sz="1400" dirty="0">
                <a:latin typeface="Helvetica" pitchFamily="2" charset="0"/>
              </a:rPr>
              <a:t> </a:t>
            </a:r>
            <a:r>
              <a:rPr lang="en-US" altLang="zh-CN" sz="1400" dirty="0">
                <a:latin typeface="Helvetica" pitchFamily="2" charset="0"/>
              </a:rPr>
              <a:t>&amp;&amp;</a:t>
            </a:r>
            <a:r>
              <a:rPr lang="zh-CN" altLang="en-US" sz="1400" dirty="0">
                <a:latin typeface="Helvetica" pitchFamily="2" charset="0"/>
              </a:rPr>
              <a:t> </a:t>
            </a:r>
            <a:r>
              <a:rPr lang="en-US" altLang="zh-CN" sz="1400" dirty="0">
                <a:latin typeface="Helvetica" pitchFamily="2" charset="0"/>
              </a:rPr>
              <a:t>temper&lt;=300)</a:t>
            </a:r>
          </a:p>
          <a:p>
            <a:pPr lvl="1"/>
            <a:r>
              <a:rPr lang="en-US" altLang="zh-CN" sz="1400" dirty="0">
                <a:latin typeface="Helvetica" pitchFamily="2" charset="0"/>
              </a:rPr>
              <a:t>       </a:t>
            </a:r>
            <a:r>
              <a:rPr lang="en-US" altLang="zh-CN" sz="1400" dirty="0">
                <a:solidFill>
                  <a:srgbClr val="C00000"/>
                </a:solidFill>
                <a:latin typeface="Helvetica" pitchFamily="2" charset="0"/>
              </a:rPr>
              <a:t>  </a:t>
            </a:r>
            <a:r>
              <a:rPr lang="en-US" altLang="zh-CN" sz="1400" dirty="0">
                <a:latin typeface="Helvetica" pitchFamily="2" charset="0"/>
              </a:rPr>
              <a:t>temperature=temper;</a:t>
            </a:r>
          </a:p>
          <a:p>
            <a:pPr lvl="1"/>
            <a:r>
              <a:rPr lang="en-US" altLang="zh-CN" sz="1400" dirty="0">
                <a:latin typeface="Helvetica" pitchFamily="2" charset="0"/>
              </a:rPr>
              <a:t>     else</a:t>
            </a:r>
          </a:p>
          <a:p>
            <a:pPr lvl="1"/>
            <a:r>
              <a:rPr lang="en-US" altLang="zh-CN" sz="1400" dirty="0">
                <a:latin typeface="Helvetica" pitchFamily="2" charset="0"/>
              </a:rPr>
              <a:t>         </a:t>
            </a:r>
            <a:r>
              <a:rPr lang="en-US" altLang="zh-CN" sz="1400" dirty="0" err="1">
                <a:latin typeface="Helvetica" pitchFamily="2" charset="0"/>
              </a:rPr>
              <a:t>System.out.println</a:t>
            </a:r>
            <a:r>
              <a:rPr lang="en-US" altLang="zh-CN" sz="1400" dirty="0">
                <a:latin typeface="Helvetica" pitchFamily="2" charset="0"/>
              </a:rPr>
              <a:t>(“Out of scope”);</a:t>
            </a:r>
          </a:p>
          <a:p>
            <a:pPr lvl="1"/>
            <a:r>
              <a:rPr lang="en-US" altLang="zh-CN" sz="1400" dirty="0">
                <a:latin typeface="Helvetica" pitchFamily="2" charset="0"/>
              </a:rPr>
              <a:t>}</a:t>
            </a:r>
          </a:p>
          <a:p>
            <a:r>
              <a:rPr lang="en-US" altLang="zh-CN" sz="1400" dirty="0">
                <a:latin typeface="Helvetica" pitchFamily="2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3288622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301693" y="270883"/>
            <a:ext cx="7809040" cy="430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lnSpc>
                <a:spcPct val="120000"/>
              </a:lnSpc>
            </a:pPr>
            <a:r>
              <a:rPr lang="zh-CN" altLang="en-US" sz="2000" dirty="0">
                <a:latin typeface="+mn-ea"/>
                <a:ea typeface="+mn-ea"/>
              </a:rPr>
              <a:t>类的静态</a:t>
            </a:r>
            <a:r>
              <a:rPr lang="en-US" altLang="zh-CN" sz="2000" dirty="0">
                <a:latin typeface="+mn-ea"/>
                <a:ea typeface="+mn-ea"/>
              </a:rPr>
              <a:t>(static)</a:t>
            </a:r>
            <a:r>
              <a:rPr lang="zh-CN" altLang="en-US" sz="2000" dirty="0">
                <a:latin typeface="+mn-ea"/>
                <a:ea typeface="+mn-ea"/>
              </a:rPr>
              <a:t>成员或方法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618958C-5E82-B544-9A09-B7DAF0094D72}"/>
              </a:ext>
            </a:extLst>
          </p:cNvPr>
          <p:cNvSpPr txBox="1"/>
          <p:nvPr/>
        </p:nvSpPr>
        <p:spPr>
          <a:xfrm>
            <a:off x="395536" y="2095398"/>
            <a:ext cx="4572000" cy="1169551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Helvetica" pitchFamily="2" charset="0"/>
              </a:rPr>
              <a:t>public class Math{</a:t>
            </a:r>
          </a:p>
          <a:p>
            <a:r>
              <a:rPr lang="zh-CN" altLang="en-US" sz="1400" dirty="0">
                <a:latin typeface="Helvetica" pitchFamily="2" charset="0"/>
              </a:rPr>
              <a:t>    </a:t>
            </a:r>
            <a:r>
              <a:rPr lang="en-US" altLang="zh-CN" sz="1400" dirty="0">
                <a:latin typeface="Helvetica" pitchFamily="2" charset="0"/>
              </a:rPr>
              <a:t>public </a:t>
            </a:r>
            <a:r>
              <a:rPr lang="en-US" altLang="zh-CN" sz="1400" dirty="0">
                <a:solidFill>
                  <a:srgbClr val="C00000"/>
                </a:solidFill>
                <a:latin typeface="Helvetica" pitchFamily="2" charset="0"/>
              </a:rPr>
              <a:t>static</a:t>
            </a:r>
            <a:r>
              <a:rPr lang="en-US" altLang="zh-CN" sz="1400" dirty="0">
                <a:latin typeface="Helvetica" pitchFamily="2" charset="0"/>
              </a:rPr>
              <a:t> </a:t>
            </a:r>
            <a:r>
              <a:rPr lang="en-US" altLang="zh-CN" sz="1400" dirty="0">
                <a:solidFill>
                  <a:schemeClr val="accent2"/>
                </a:solidFill>
                <a:latin typeface="Helvetica" pitchFamily="2" charset="0"/>
              </a:rPr>
              <a:t>final</a:t>
            </a:r>
            <a:r>
              <a:rPr lang="zh-CN" altLang="en-US" sz="1400" dirty="0">
                <a:latin typeface="Helvetica" pitchFamily="2" charset="0"/>
              </a:rPr>
              <a:t> </a:t>
            </a:r>
            <a:r>
              <a:rPr lang="en-US" altLang="zh-CN" sz="1400" dirty="0">
                <a:latin typeface="Helvetica" pitchFamily="2" charset="0"/>
              </a:rPr>
              <a:t>double PI=3.1415926;</a:t>
            </a:r>
          </a:p>
          <a:p>
            <a:r>
              <a:rPr lang="en-US" altLang="zh-CN" sz="1400" dirty="0">
                <a:latin typeface="Helvetica" pitchFamily="2" charset="0"/>
              </a:rPr>
              <a:t>    public </a:t>
            </a:r>
            <a:r>
              <a:rPr lang="en-US" altLang="zh-CN" sz="1400" dirty="0">
                <a:solidFill>
                  <a:srgbClr val="C00000"/>
                </a:solidFill>
                <a:latin typeface="Helvetica" pitchFamily="2" charset="0"/>
              </a:rPr>
              <a:t>static</a:t>
            </a:r>
            <a:r>
              <a:rPr lang="en-US" altLang="zh-CN" sz="1400" dirty="0">
                <a:latin typeface="Helvetica" pitchFamily="2" charset="0"/>
              </a:rPr>
              <a:t> double power(float x, float y); </a:t>
            </a:r>
          </a:p>
          <a:p>
            <a:r>
              <a:rPr lang="en-US" altLang="zh-CN" sz="1400" dirty="0">
                <a:latin typeface="Helvetica" pitchFamily="2" charset="0"/>
              </a:rPr>
              <a:t>}</a:t>
            </a:r>
          </a:p>
          <a:p>
            <a:endParaRPr lang="en-US" altLang="zh-CN" sz="1400" dirty="0">
              <a:latin typeface="Helvetica" pitchFamily="2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DEF2E9B-1707-3C4B-9A42-B667ED570CA7}"/>
              </a:ext>
            </a:extLst>
          </p:cNvPr>
          <p:cNvSpPr txBox="1"/>
          <p:nvPr/>
        </p:nvSpPr>
        <p:spPr>
          <a:xfrm>
            <a:off x="291448" y="918131"/>
            <a:ext cx="74460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kumimoji="1" lang="zh-CN" altLang="en-US" sz="1800" dirty="0">
                <a:latin typeface="+mn-ea"/>
                <a:ea typeface="+mn-ea"/>
              </a:rPr>
              <a:t>成员或方法被 </a:t>
            </a:r>
            <a:r>
              <a:rPr kumimoji="1" lang="en-US" altLang="zh-CN" sz="1800" dirty="0">
                <a:latin typeface="+mn-ea"/>
                <a:ea typeface="+mn-ea"/>
              </a:rPr>
              <a:t>static</a:t>
            </a:r>
            <a:r>
              <a:rPr kumimoji="1" lang="zh-CN" altLang="en-US" sz="1800" dirty="0">
                <a:latin typeface="+mn-ea"/>
                <a:ea typeface="+mn-ea"/>
              </a:rPr>
              <a:t> 关键词修饰时，称为</a:t>
            </a:r>
            <a:r>
              <a:rPr lang="zh-CN" altLang="en-US" sz="1800" dirty="0">
                <a:latin typeface="+mn-ea"/>
                <a:ea typeface="+mn-ea"/>
              </a:rPr>
              <a:t>静态成员或方法。</a:t>
            </a:r>
            <a:endParaRPr kumimoji="1" lang="en-US" altLang="zh-CN" sz="1800" dirty="0">
              <a:latin typeface="+mn-ea"/>
              <a:ea typeface="+mn-ea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zh-CN" altLang="en-US" sz="1800" dirty="0">
                <a:latin typeface="+mn-ea"/>
                <a:ea typeface="+mn-ea"/>
              </a:rPr>
              <a:t>静态成员或方法，属于类，可以通过类名访问，不需要实际创建对象。</a:t>
            </a:r>
            <a:endParaRPr lang="en-US" altLang="zh-CN" sz="1800" dirty="0">
              <a:latin typeface="+mn-ea"/>
              <a:ea typeface="+mn-ea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C5F692A-3E0A-D248-A5D5-AC7DFA4EBF5C}"/>
              </a:ext>
            </a:extLst>
          </p:cNvPr>
          <p:cNvSpPr txBox="1"/>
          <p:nvPr/>
        </p:nvSpPr>
        <p:spPr>
          <a:xfrm>
            <a:off x="5292080" y="1707654"/>
            <a:ext cx="3528392" cy="3323987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Helvetica" pitchFamily="2" charset="0"/>
              </a:rPr>
              <a:t>public class client{</a:t>
            </a:r>
          </a:p>
          <a:p>
            <a:r>
              <a:rPr lang="en-US" altLang="zh-CN" sz="1400" dirty="0">
                <a:latin typeface="Helvetica" pitchFamily="2" charset="0"/>
              </a:rPr>
              <a:t>     public float f(){</a:t>
            </a:r>
          </a:p>
          <a:p>
            <a:r>
              <a:rPr lang="en-US" altLang="zh-CN" sz="1400" dirty="0">
                <a:latin typeface="Helvetica" pitchFamily="2" charset="0"/>
              </a:rPr>
              <a:t>     …..     </a:t>
            </a:r>
          </a:p>
          <a:p>
            <a:r>
              <a:rPr lang="en-US" altLang="zh-CN" sz="1400" dirty="0">
                <a:latin typeface="Helvetica" pitchFamily="2" charset="0"/>
              </a:rPr>
              <a:t>     </a:t>
            </a:r>
            <a:r>
              <a:rPr lang="en-US" altLang="zh-CN" sz="1400" dirty="0">
                <a:solidFill>
                  <a:schemeClr val="accent2"/>
                </a:solidFill>
                <a:latin typeface="Helvetica" pitchFamily="2" charset="0"/>
              </a:rPr>
              <a:t>double pi= </a:t>
            </a:r>
            <a:r>
              <a:rPr lang="en-US" altLang="zh-CN" sz="1400" dirty="0" err="1">
                <a:solidFill>
                  <a:schemeClr val="accent2"/>
                </a:solidFill>
                <a:latin typeface="Helvetica" pitchFamily="2" charset="0"/>
              </a:rPr>
              <a:t>Math.PI</a:t>
            </a:r>
            <a:r>
              <a:rPr lang="en-US" altLang="zh-CN" sz="1400" dirty="0">
                <a:solidFill>
                  <a:schemeClr val="accent2"/>
                </a:solidFill>
                <a:latin typeface="Helvetica" pitchFamily="2" charset="0"/>
              </a:rPr>
              <a:t>;</a:t>
            </a:r>
          </a:p>
          <a:p>
            <a:r>
              <a:rPr lang="en-US" altLang="zh-CN" sz="1400" dirty="0">
                <a:solidFill>
                  <a:schemeClr val="accent2"/>
                </a:solidFill>
                <a:latin typeface="Helvetica" pitchFamily="2" charset="0"/>
              </a:rPr>
              <a:t>     double s=</a:t>
            </a:r>
            <a:r>
              <a:rPr lang="en-US" altLang="zh-CN" sz="1400" dirty="0" err="1">
                <a:solidFill>
                  <a:schemeClr val="accent2"/>
                </a:solidFill>
                <a:latin typeface="Helvetica" pitchFamily="2" charset="0"/>
              </a:rPr>
              <a:t>Math</a:t>
            </a:r>
            <a:r>
              <a:rPr lang="en-US" altLang="zh-CN" sz="1400" err="1">
                <a:solidFill>
                  <a:schemeClr val="accent2"/>
                </a:solidFill>
                <a:latin typeface="Helvetica" pitchFamily="2" charset="0"/>
              </a:rPr>
              <a:t>.</a:t>
            </a:r>
            <a:r>
              <a:rPr lang="en-US" altLang="zh-CN" sz="1400">
                <a:solidFill>
                  <a:schemeClr val="accent2"/>
                </a:solidFill>
                <a:latin typeface="Helvetica" pitchFamily="2" charset="0"/>
              </a:rPr>
              <a:t>pow(</a:t>
            </a:r>
            <a:r>
              <a:rPr lang="en-US" altLang="zh-CN" sz="1400" dirty="0">
                <a:solidFill>
                  <a:schemeClr val="accent2"/>
                </a:solidFill>
                <a:latin typeface="Helvetica" pitchFamily="2" charset="0"/>
              </a:rPr>
              <a:t>pi,2);</a:t>
            </a:r>
          </a:p>
          <a:p>
            <a:r>
              <a:rPr lang="en-US" altLang="zh-CN" sz="1400" dirty="0">
                <a:latin typeface="Helvetica" pitchFamily="2" charset="0"/>
              </a:rPr>
              <a:t>     ……</a:t>
            </a:r>
          </a:p>
          <a:p>
            <a:r>
              <a:rPr lang="en-US" altLang="zh-CN" sz="1400" dirty="0">
                <a:latin typeface="Helvetica" pitchFamily="2" charset="0"/>
              </a:rPr>
              <a:t>    }</a:t>
            </a:r>
          </a:p>
          <a:p>
            <a:r>
              <a:rPr lang="en-US" altLang="zh-CN" sz="1400" dirty="0">
                <a:latin typeface="Helvetica" pitchFamily="2" charset="0"/>
              </a:rPr>
              <a:t>    public float f2(){</a:t>
            </a:r>
          </a:p>
          <a:p>
            <a:r>
              <a:rPr lang="en-US" altLang="zh-CN" sz="1400" dirty="0">
                <a:latin typeface="Helvetica" pitchFamily="2" charset="0"/>
              </a:rPr>
              <a:t>     ….. </a:t>
            </a:r>
          </a:p>
          <a:p>
            <a:r>
              <a:rPr lang="en-US" altLang="zh-CN" sz="1400" dirty="0">
                <a:latin typeface="Helvetica" pitchFamily="2" charset="0"/>
              </a:rPr>
              <a:t>     Math m=new Math();  </a:t>
            </a:r>
          </a:p>
          <a:p>
            <a:r>
              <a:rPr lang="en-US" altLang="zh-CN" sz="1400" dirty="0">
                <a:latin typeface="Helvetica" pitchFamily="2" charset="0"/>
              </a:rPr>
              <a:t>     </a:t>
            </a:r>
            <a:r>
              <a:rPr lang="en-US" altLang="zh-CN" sz="1400" dirty="0">
                <a:solidFill>
                  <a:schemeClr val="accent2"/>
                </a:solidFill>
                <a:latin typeface="Helvetica" pitchFamily="2" charset="0"/>
              </a:rPr>
              <a:t>double pi= </a:t>
            </a:r>
            <a:r>
              <a:rPr lang="en-US" altLang="zh-CN" sz="1400" dirty="0" err="1">
                <a:solidFill>
                  <a:schemeClr val="accent2"/>
                </a:solidFill>
                <a:latin typeface="Helvetica" pitchFamily="2" charset="0"/>
              </a:rPr>
              <a:t>m.PI</a:t>
            </a:r>
            <a:r>
              <a:rPr lang="en-US" altLang="zh-CN" sz="1400" dirty="0">
                <a:solidFill>
                  <a:schemeClr val="accent2"/>
                </a:solidFill>
                <a:latin typeface="Helvetica" pitchFamily="2" charset="0"/>
              </a:rPr>
              <a:t>;</a:t>
            </a:r>
          </a:p>
          <a:p>
            <a:r>
              <a:rPr lang="en-US" altLang="zh-CN" sz="1400" dirty="0">
                <a:solidFill>
                  <a:schemeClr val="accent2"/>
                </a:solidFill>
                <a:latin typeface="Helvetica" pitchFamily="2" charset="0"/>
              </a:rPr>
              <a:t>     double s=</a:t>
            </a:r>
            <a:r>
              <a:rPr lang="en-US" altLang="zh-CN" sz="1400" dirty="0" err="1">
                <a:solidFill>
                  <a:schemeClr val="accent2"/>
                </a:solidFill>
                <a:latin typeface="Helvetica" pitchFamily="2" charset="0"/>
              </a:rPr>
              <a:t>m.pow</a:t>
            </a:r>
            <a:r>
              <a:rPr lang="en-US" altLang="zh-CN" sz="1400" dirty="0">
                <a:solidFill>
                  <a:schemeClr val="accent2"/>
                </a:solidFill>
                <a:latin typeface="Helvetica" pitchFamily="2" charset="0"/>
              </a:rPr>
              <a:t>(pi,2);</a:t>
            </a:r>
          </a:p>
          <a:p>
            <a:r>
              <a:rPr lang="en-US" altLang="zh-CN" sz="1400" dirty="0">
                <a:latin typeface="Helvetica" pitchFamily="2" charset="0"/>
              </a:rPr>
              <a:t>     ……</a:t>
            </a:r>
          </a:p>
          <a:p>
            <a:r>
              <a:rPr lang="en-US" altLang="zh-CN" sz="1400" dirty="0">
                <a:latin typeface="Helvetica" pitchFamily="2" charset="0"/>
              </a:rPr>
              <a:t>    }</a:t>
            </a:r>
          </a:p>
          <a:p>
            <a:r>
              <a:rPr lang="en-US" altLang="zh-CN" sz="1400" dirty="0">
                <a:latin typeface="Helvetica" pitchFamily="2" charset="0"/>
              </a:rPr>
              <a:t>} 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914A7708-5368-C14D-A16A-BFB95130D70E}"/>
              </a:ext>
            </a:extLst>
          </p:cNvPr>
          <p:cNvSpPr/>
          <p:nvPr/>
        </p:nvSpPr>
        <p:spPr>
          <a:xfrm>
            <a:off x="403154" y="3640593"/>
            <a:ext cx="4572000" cy="1169551"/>
          </a:xfrm>
          <a:prstGeom prst="rect">
            <a:avLst/>
          </a:prstGeom>
          <a:solidFill>
            <a:schemeClr val="accent3">
              <a:lumMod val="85000"/>
            </a:schemeClr>
          </a:solidFill>
        </p:spPr>
        <p:txBody>
          <a:bodyPr>
            <a:spAutoFit/>
          </a:bodyPr>
          <a:lstStyle/>
          <a:p>
            <a:r>
              <a:rPr lang="en-US" altLang="zh-CN" sz="1400" dirty="0">
                <a:latin typeface="Helvetica" pitchFamily="2" charset="0"/>
              </a:rPr>
              <a:t>public class </a:t>
            </a:r>
            <a:r>
              <a:rPr lang="en-US" altLang="zh-CN" sz="1400" dirty="0" err="1">
                <a:latin typeface="Helvetica" pitchFamily="2" charset="0"/>
              </a:rPr>
              <a:t>HelloJava</a:t>
            </a:r>
            <a:r>
              <a:rPr lang="en-US" altLang="zh-CN" sz="1400" dirty="0">
                <a:latin typeface="Helvetica" pitchFamily="2" charset="0"/>
              </a:rPr>
              <a:t>{</a:t>
            </a:r>
          </a:p>
          <a:p>
            <a:r>
              <a:rPr lang="en-US" altLang="zh-CN" sz="1400" dirty="0">
                <a:latin typeface="Helvetica" pitchFamily="2" charset="0"/>
              </a:rPr>
              <a:t>    public </a:t>
            </a:r>
            <a:r>
              <a:rPr lang="en-US" altLang="zh-CN" sz="1400" dirty="0">
                <a:solidFill>
                  <a:srgbClr val="C00000"/>
                </a:solidFill>
                <a:latin typeface="Helvetica" pitchFamily="2" charset="0"/>
              </a:rPr>
              <a:t>static</a:t>
            </a:r>
            <a:r>
              <a:rPr lang="en-US" altLang="zh-CN" sz="1400" dirty="0">
                <a:latin typeface="Helvetica" pitchFamily="2" charset="0"/>
              </a:rPr>
              <a:t> void main(String[] </a:t>
            </a:r>
            <a:r>
              <a:rPr lang="en-US" altLang="zh-CN" sz="1400" dirty="0" err="1">
                <a:latin typeface="Helvetica" pitchFamily="2" charset="0"/>
              </a:rPr>
              <a:t>args</a:t>
            </a:r>
            <a:r>
              <a:rPr lang="en-US" altLang="zh-CN" sz="1400" dirty="0">
                <a:latin typeface="Helvetica" pitchFamily="2" charset="0"/>
              </a:rPr>
              <a:t>){</a:t>
            </a:r>
          </a:p>
          <a:p>
            <a:r>
              <a:rPr lang="en-US" altLang="zh-CN" sz="1400" dirty="0">
                <a:latin typeface="Helvetica" pitchFamily="2" charset="0"/>
              </a:rPr>
              <a:t>	</a:t>
            </a:r>
            <a:r>
              <a:rPr lang="en-US" altLang="zh-CN" sz="1400" dirty="0" err="1">
                <a:latin typeface="Helvetica" pitchFamily="2" charset="0"/>
              </a:rPr>
              <a:t>System.out.println</a:t>
            </a:r>
            <a:r>
              <a:rPr lang="en-US" altLang="zh-CN" sz="1400" dirty="0">
                <a:latin typeface="Helvetica" pitchFamily="2" charset="0"/>
              </a:rPr>
              <a:t>("Hello, Java!");</a:t>
            </a:r>
          </a:p>
          <a:p>
            <a:r>
              <a:rPr lang="en-US" altLang="zh-CN" sz="1400" dirty="0">
                <a:latin typeface="Helvetica" pitchFamily="2" charset="0"/>
              </a:rPr>
              <a:t>    }</a:t>
            </a:r>
          </a:p>
          <a:p>
            <a:r>
              <a:rPr lang="en-US" altLang="zh-CN" sz="1400" dirty="0">
                <a:latin typeface="Helvetica" pitchFamily="2" charset="0"/>
              </a:rPr>
              <a:t>}</a:t>
            </a:r>
            <a:endParaRPr lang="zh-CN" altLang="en-US" sz="1400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76744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4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323528" y="408608"/>
            <a:ext cx="7809040" cy="430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lnSpc>
                <a:spcPct val="120000"/>
              </a:lnSpc>
            </a:pPr>
            <a:r>
              <a:rPr lang="zh-CN" altLang="en-US" sz="2000" dirty="0">
                <a:latin typeface="+mn-ea"/>
                <a:ea typeface="+mn-ea"/>
              </a:rPr>
              <a:t>类的静态</a:t>
            </a:r>
            <a:r>
              <a:rPr lang="en-US" altLang="zh-CN" sz="2000" dirty="0">
                <a:latin typeface="+mn-ea"/>
                <a:ea typeface="+mn-ea"/>
              </a:rPr>
              <a:t>(static)</a:t>
            </a:r>
            <a:r>
              <a:rPr lang="zh-CN" altLang="en-US" sz="2000" dirty="0">
                <a:latin typeface="+mn-ea"/>
                <a:ea typeface="+mn-ea"/>
              </a:rPr>
              <a:t>成员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618958C-5E82-B544-9A09-B7DAF0094D72}"/>
              </a:ext>
            </a:extLst>
          </p:cNvPr>
          <p:cNvSpPr txBox="1"/>
          <p:nvPr/>
        </p:nvSpPr>
        <p:spPr>
          <a:xfrm>
            <a:off x="415986" y="1848312"/>
            <a:ext cx="4572000" cy="1169551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Helvetica" pitchFamily="2" charset="0"/>
              </a:rPr>
              <a:t>public class </a:t>
            </a:r>
            <a:r>
              <a:rPr lang="en-US" altLang="zh-CN" sz="1400" dirty="0" err="1">
                <a:latin typeface="Helvetica" pitchFamily="2" charset="0"/>
              </a:rPr>
              <a:t>MyClass</a:t>
            </a:r>
            <a:r>
              <a:rPr lang="en-US" altLang="zh-CN" sz="1400" dirty="0">
                <a:latin typeface="Helvetica" pitchFamily="2" charset="0"/>
              </a:rPr>
              <a:t>{</a:t>
            </a:r>
          </a:p>
          <a:p>
            <a:r>
              <a:rPr lang="zh-CN" altLang="en-US" sz="1400" dirty="0">
                <a:latin typeface="Helvetica" pitchFamily="2" charset="0"/>
              </a:rPr>
              <a:t>    </a:t>
            </a:r>
            <a:r>
              <a:rPr lang="en-US" altLang="zh-CN" sz="1400" dirty="0">
                <a:latin typeface="Helvetica" pitchFamily="2" charset="0"/>
              </a:rPr>
              <a:t>public </a:t>
            </a:r>
            <a:r>
              <a:rPr lang="en-US" altLang="zh-CN" sz="1400" dirty="0">
                <a:solidFill>
                  <a:srgbClr val="C00000"/>
                </a:solidFill>
                <a:latin typeface="Helvetica" pitchFamily="2" charset="0"/>
              </a:rPr>
              <a:t>static</a:t>
            </a:r>
            <a:r>
              <a:rPr lang="en-US" altLang="zh-CN" sz="1400" dirty="0">
                <a:latin typeface="Helvetica" pitchFamily="2" charset="0"/>
              </a:rPr>
              <a:t> </a:t>
            </a:r>
            <a:r>
              <a:rPr lang="en-US" altLang="zh-CN" sz="1400" dirty="0">
                <a:solidFill>
                  <a:schemeClr val="accent2"/>
                </a:solidFill>
                <a:latin typeface="Helvetica" pitchFamily="2" charset="0"/>
              </a:rPr>
              <a:t>int a</a:t>
            </a:r>
            <a:r>
              <a:rPr lang="en-US" altLang="zh-CN" sz="1400" dirty="0">
                <a:latin typeface="Helvetica" pitchFamily="2" charset="0"/>
              </a:rPr>
              <a:t>;</a:t>
            </a:r>
          </a:p>
          <a:p>
            <a:r>
              <a:rPr lang="en-US" altLang="zh-CN" sz="1400" dirty="0">
                <a:latin typeface="Helvetica" pitchFamily="2" charset="0"/>
              </a:rPr>
              <a:t>    public </a:t>
            </a:r>
            <a:r>
              <a:rPr lang="en-US" altLang="zh-CN" sz="1400" dirty="0">
                <a:solidFill>
                  <a:schemeClr val="accent2"/>
                </a:solidFill>
                <a:latin typeface="Helvetica" pitchFamily="2" charset="0"/>
              </a:rPr>
              <a:t>int b</a:t>
            </a:r>
            <a:r>
              <a:rPr lang="en-US" altLang="zh-CN" sz="1400" dirty="0">
                <a:latin typeface="Helvetica" pitchFamily="2" charset="0"/>
              </a:rPr>
              <a:t>; </a:t>
            </a:r>
          </a:p>
          <a:p>
            <a:r>
              <a:rPr lang="en-US" altLang="zh-CN" sz="1400" dirty="0">
                <a:latin typeface="Helvetica" pitchFamily="2" charset="0"/>
              </a:rPr>
              <a:t>}</a:t>
            </a:r>
          </a:p>
          <a:p>
            <a:endParaRPr lang="en-US" altLang="zh-CN" sz="1400" dirty="0">
              <a:latin typeface="Helvetica" pitchFamily="2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DEF2E9B-1707-3C4B-9A42-B667ED570CA7}"/>
              </a:ext>
            </a:extLst>
          </p:cNvPr>
          <p:cNvSpPr txBox="1"/>
          <p:nvPr/>
        </p:nvSpPr>
        <p:spPr>
          <a:xfrm>
            <a:off x="294318" y="998611"/>
            <a:ext cx="74460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zh-CN" altLang="en-US" sz="1800" dirty="0">
                <a:latin typeface="+mn-ea"/>
                <a:ea typeface="+mn-ea"/>
              </a:rPr>
              <a:t>类的静态</a:t>
            </a:r>
            <a:r>
              <a:rPr kumimoji="1" lang="zh-CN" altLang="en-US" sz="1800" dirty="0">
                <a:latin typeface="+mn-ea"/>
                <a:ea typeface="+mn-ea"/>
              </a:rPr>
              <a:t>成员在类的各个对象之间共享（一个类只有一个副本）</a:t>
            </a:r>
            <a:r>
              <a:rPr lang="zh-CN" altLang="en-US" sz="1800" dirty="0">
                <a:latin typeface="+mn-ea"/>
                <a:ea typeface="+mn-ea"/>
              </a:rPr>
              <a:t>。</a:t>
            </a:r>
            <a:endParaRPr kumimoji="1" lang="en-US" altLang="zh-CN" sz="1800" dirty="0">
              <a:latin typeface="+mn-ea"/>
              <a:ea typeface="+mn-ea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zh-CN" altLang="en-US" sz="1800" dirty="0">
                <a:latin typeface="+mn-ea"/>
                <a:ea typeface="+mn-ea"/>
              </a:rPr>
              <a:t>非静态成员在每个对象中独有（一个对象一个副本，互补干扰）。</a:t>
            </a:r>
            <a:endParaRPr lang="en-US" altLang="zh-CN" sz="1800" dirty="0">
              <a:latin typeface="+mn-ea"/>
              <a:ea typeface="+mn-ea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914A7708-5368-C14D-A16A-BFB95130D70E}"/>
              </a:ext>
            </a:extLst>
          </p:cNvPr>
          <p:cNvSpPr/>
          <p:nvPr/>
        </p:nvSpPr>
        <p:spPr>
          <a:xfrm>
            <a:off x="393584" y="3129226"/>
            <a:ext cx="4572000" cy="2031325"/>
          </a:xfrm>
          <a:prstGeom prst="rect">
            <a:avLst/>
          </a:prstGeom>
          <a:solidFill>
            <a:schemeClr val="accent3">
              <a:lumMod val="85000"/>
            </a:schemeClr>
          </a:solidFill>
        </p:spPr>
        <p:txBody>
          <a:bodyPr>
            <a:spAutoFit/>
          </a:bodyPr>
          <a:lstStyle/>
          <a:p>
            <a:r>
              <a:rPr lang="en-US" altLang="zh-CN" sz="1400" dirty="0">
                <a:latin typeface="Helvetica" pitchFamily="2" charset="0"/>
              </a:rPr>
              <a:t>public class </a:t>
            </a:r>
            <a:r>
              <a:rPr lang="en-US" altLang="zh-CN" sz="1400" dirty="0" err="1">
                <a:latin typeface="Helvetica" pitchFamily="2" charset="0"/>
              </a:rPr>
              <a:t>HelloJava</a:t>
            </a:r>
            <a:r>
              <a:rPr lang="en-US" altLang="zh-CN" sz="1400" dirty="0">
                <a:latin typeface="Helvetica" pitchFamily="2" charset="0"/>
              </a:rPr>
              <a:t>{</a:t>
            </a:r>
          </a:p>
          <a:p>
            <a:r>
              <a:rPr lang="en-US" altLang="zh-CN" sz="1400" dirty="0">
                <a:latin typeface="Helvetica" pitchFamily="2" charset="0"/>
              </a:rPr>
              <a:t>    public </a:t>
            </a:r>
            <a:r>
              <a:rPr lang="en-US" altLang="zh-CN" sz="1400" dirty="0">
                <a:solidFill>
                  <a:srgbClr val="C00000"/>
                </a:solidFill>
                <a:latin typeface="Helvetica" pitchFamily="2" charset="0"/>
              </a:rPr>
              <a:t>static</a:t>
            </a:r>
            <a:r>
              <a:rPr lang="en-US" altLang="zh-CN" sz="1400" dirty="0">
                <a:latin typeface="Helvetica" pitchFamily="2" charset="0"/>
              </a:rPr>
              <a:t> void main(String[] </a:t>
            </a:r>
            <a:r>
              <a:rPr lang="en-US" altLang="zh-CN" sz="1400" dirty="0" err="1">
                <a:latin typeface="Helvetica" pitchFamily="2" charset="0"/>
              </a:rPr>
              <a:t>args</a:t>
            </a:r>
            <a:r>
              <a:rPr lang="en-US" altLang="zh-CN" sz="1400" dirty="0">
                <a:latin typeface="Helvetica" pitchFamily="2" charset="0"/>
              </a:rPr>
              <a:t>){</a:t>
            </a:r>
          </a:p>
          <a:p>
            <a:r>
              <a:rPr lang="en-US" altLang="zh-CN" sz="1400" dirty="0">
                <a:latin typeface="Helvetica" pitchFamily="2" charset="0"/>
              </a:rPr>
              <a:t>	</a:t>
            </a:r>
            <a:r>
              <a:rPr lang="en-US" altLang="zh-CN" sz="1400" dirty="0" err="1">
                <a:latin typeface="Helvetica" pitchFamily="2" charset="0"/>
              </a:rPr>
              <a:t>MyClass</a:t>
            </a:r>
            <a:r>
              <a:rPr lang="en-US" altLang="zh-CN" sz="1400" dirty="0">
                <a:latin typeface="Helvetica" pitchFamily="2" charset="0"/>
              </a:rPr>
              <a:t> obj1=new </a:t>
            </a:r>
            <a:r>
              <a:rPr lang="en-US" altLang="zh-CN" sz="1400" dirty="0" err="1">
                <a:latin typeface="Helvetica" pitchFamily="2" charset="0"/>
              </a:rPr>
              <a:t>MyClass</a:t>
            </a:r>
            <a:r>
              <a:rPr lang="en-US" altLang="zh-CN" sz="1400" dirty="0">
                <a:latin typeface="Helvetica" pitchFamily="2" charset="0"/>
              </a:rPr>
              <a:t>();</a:t>
            </a:r>
          </a:p>
          <a:p>
            <a:r>
              <a:rPr lang="en-US" altLang="zh-CN" sz="1400" dirty="0">
                <a:latin typeface="Helvetica" pitchFamily="2" charset="0"/>
              </a:rPr>
              <a:t>                   </a:t>
            </a:r>
            <a:r>
              <a:rPr lang="en-US" altLang="zh-CN" sz="1400" dirty="0" err="1">
                <a:latin typeface="Helvetica" pitchFamily="2" charset="0"/>
              </a:rPr>
              <a:t>MyClass</a:t>
            </a:r>
            <a:r>
              <a:rPr lang="en-US" altLang="zh-CN" sz="1400" dirty="0">
                <a:latin typeface="Helvetica" pitchFamily="2" charset="0"/>
              </a:rPr>
              <a:t> obj2=new </a:t>
            </a:r>
            <a:r>
              <a:rPr lang="en-US" altLang="zh-CN" sz="1400" dirty="0" err="1">
                <a:latin typeface="Helvetica" pitchFamily="2" charset="0"/>
              </a:rPr>
              <a:t>MyClass</a:t>
            </a:r>
            <a:r>
              <a:rPr lang="en-US" altLang="zh-CN" sz="1400" dirty="0">
                <a:latin typeface="Helvetica" pitchFamily="2" charset="0"/>
              </a:rPr>
              <a:t>();</a:t>
            </a:r>
          </a:p>
          <a:p>
            <a:r>
              <a:rPr lang="en-US" altLang="zh-CN" sz="1400" dirty="0">
                <a:latin typeface="Helvetica" pitchFamily="2" charset="0"/>
              </a:rPr>
              <a:t>                   obj1.a=100; obj1.b=300;</a:t>
            </a:r>
          </a:p>
          <a:p>
            <a:r>
              <a:rPr lang="en-US" altLang="zh-CN" sz="1400" dirty="0">
                <a:latin typeface="Helvetica" pitchFamily="2" charset="0"/>
              </a:rPr>
              <a:t>                   obj2.a=200; obj2.b=200;</a:t>
            </a:r>
          </a:p>
          <a:p>
            <a:r>
              <a:rPr lang="en-US" altLang="zh-CN" sz="1400" dirty="0">
                <a:latin typeface="Helvetica" pitchFamily="2" charset="0"/>
              </a:rPr>
              <a:t>                  //</a:t>
            </a:r>
            <a:r>
              <a:rPr lang="en-US" altLang="zh-CN" sz="1400" dirty="0">
                <a:solidFill>
                  <a:schemeClr val="accent6">
                    <a:lumMod val="60000"/>
                    <a:lumOff val="40000"/>
                  </a:schemeClr>
                </a:solidFill>
                <a:latin typeface="Helvetica" pitchFamily="2" charset="0"/>
              </a:rPr>
              <a:t>obj1.a ? obj1.b ?</a:t>
            </a:r>
          </a:p>
          <a:p>
            <a:r>
              <a:rPr lang="en-US" altLang="zh-CN" sz="1400" dirty="0">
                <a:latin typeface="Helvetica" pitchFamily="2" charset="0"/>
              </a:rPr>
              <a:t>    }</a:t>
            </a:r>
          </a:p>
          <a:p>
            <a:r>
              <a:rPr lang="en-US" altLang="zh-CN" sz="1400" dirty="0">
                <a:latin typeface="Helvetica" pitchFamily="2" charset="0"/>
              </a:rPr>
              <a:t>}</a:t>
            </a:r>
            <a:endParaRPr lang="zh-CN" altLang="en-US" sz="1400" dirty="0">
              <a:latin typeface="Helvetica" pitchFamily="2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04D80820-D375-2CE5-BB52-FD18D15375B1}"/>
              </a:ext>
            </a:extLst>
          </p:cNvPr>
          <p:cNvSpPr/>
          <p:nvPr/>
        </p:nvSpPr>
        <p:spPr bwMode="auto">
          <a:xfrm>
            <a:off x="6660232" y="1707654"/>
            <a:ext cx="792088" cy="72008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C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elvetica" pitchFamily="2" charset="0"/>
                <a:ea typeface="宋体" pitchFamily="2" charset="-122"/>
              </a:rPr>
              <a:t>   </a:t>
            </a:r>
            <a:r>
              <a:rPr kumimoji="1" lang="en-US" altLang="zh-CN" sz="24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85000"/>
                  </a:schemeClr>
                </a:solidFill>
                <a:effectLst/>
                <a:latin typeface="Helvetica" pitchFamily="2" charset="0"/>
                <a:ea typeface="宋体" pitchFamily="2" charset="-122"/>
              </a:rPr>
              <a:t>a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dirty="0">
                <a:latin typeface="Helvetica" pitchFamily="2" charset="0"/>
              </a:rPr>
              <a:t>   b</a:t>
            </a:r>
            <a:endParaRPr kumimoji="1" lang="zh-CN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elvetica" pitchFamily="2" charset="0"/>
              <a:ea typeface="宋体" pitchFamily="2" charset="-122"/>
            </a:endParaRPr>
          </a:p>
        </p:txBody>
      </p:sp>
      <p:cxnSp>
        <p:nvCxnSpPr>
          <p:cNvPr id="10" name="直线连接符 9">
            <a:extLst>
              <a:ext uri="{FF2B5EF4-FFF2-40B4-BE49-F238E27FC236}">
                <a16:creationId xmlns:a16="http://schemas.microsoft.com/office/drawing/2014/main" id="{41A23D74-513A-5A5E-364B-D152C0B332C3}"/>
              </a:ext>
            </a:extLst>
          </p:cNvPr>
          <p:cNvCxnSpPr/>
          <p:nvPr/>
        </p:nvCxnSpPr>
        <p:spPr bwMode="auto">
          <a:xfrm>
            <a:off x="6660232" y="2067694"/>
            <a:ext cx="792088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</p:cxnSp>
      <p:sp>
        <p:nvSpPr>
          <p:cNvPr id="11" name="矩形 10">
            <a:extLst>
              <a:ext uri="{FF2B5EF4-FFF2-40B4-BE49-F238E27FC236}">
                <a16:creationId xmlns:a16="http://schemas.microsoft.com/office/drawing/2014/main" id="{2638CFAF-9F6D-A682-93DA-64ECB0C2A5C5}"/>
              </a:ext>
            </a:extLst>
          </p:cNvPr>
          <p:cNvSpPr/>
          <p:nvPr/>
        </p:nvSpPr>
        <p:spPr bwMode="auto">
          <a:xfrm>
            <a:off x="6660232" y="2859782"/>
            <a:ext cx="792088" cy="72008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C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elvetica" pitchFamily="2" charset="0"/>
                <a:ea typeface="宋体" pitchFamily="2" charset="-122"/>
              </a:rPr>
              <a:t>   </a:t>
            </a:r>
            <a:r>
              <a:rPr kumimoji="1" lang="en-US" altLang="zh-CN" sz="24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85000"/>
                  </a:schemeClr>
                </a:solidFill>
                <a:effectLst/>
                <a:latin typeface="Helvetica" pitchFamily="2" charset="0"/>
                <a:ea typeface="宋体" pitchFamily="2" charset="-122"/>
              </a:rPr>
              <a:t>a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dirty="0">
                <a:latin typeface="Helvetica" pitchFamily="2" charset="0"/>
              </a:rPr>
              <a:t>   b</a:t>
            </a:r>
            <a:endParaRPr kumimoji="1" lang="zh-CN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elvetica" pitchFamily="2" charset="0"/>
              <a:ea typeface="宋体" pitchFamily="2" charset="-122"/>
            </a:endParaRPr>
          </a:p>
        </p:txBody>
      </p:sp>
      <p:cxnSp>
        <p:nvCxnSpPr>
          <p:cNvPr id="12" name="直线连接符 11">
            <a:extLst>
              <a:ext uri="{FF2B5EF4-FFF2-40B4-BE49-F238E27FC236}">
                <a16:creationId xmlns:a16="http://schemas.microsoft.com/office/drawing/2014/main" id="{7FDA86FA-FB12-4105-6FA9-FFDC72CC257E}"/>
              </a:ext>
            </a:extLst>
          </p:cNvPr>
          <p:cNvCxnSpPr>
            <a:stCxn id="11" idx="1"/>
            <a:endCxn id="11" idx="3"/>
          </p:cNvCxnSpPr>
          <p:nvPr/>
        </p:nvCxnSpPr>
        <p:spPr bwMode="auto">
          <a:xfrm>
            <a:off x="6660232" y="3219822"/>
            <a:ext cx="792088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69631A4A-2B60-3F37-FAA0-826EDF82189C}"/>
              </a:ext>
            </a:extLst>
          </p:cNvPr>
          <p:cNvSpPr txBox="1"/>
          <p:nvPr/>
        </p:nvSpPr>
        <p:spPr>
          <a:xfrm>
            <a:off x="5769560" y="1878895"/>
            <a:ext cx="7312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obj1</a:t>
            </a:r>
            <a:endParaRPr kumimoji="1"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678B9185-C43D-38ED-E77E-25D09C01A55C}"/>
              </a:ext>
            </a:extLst>
          </p:cNvPr>
          <p:cNvSpPr txBox="1"/>
          <p:nvPr/>
        </p:nvSpPr>
        <p:spPr>
          <a:xfrm>
            <a:off x="5801707" y="3066511"/>
            <a:ext cx="7312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obj2</a:t>
            </a:r>
            <a:endParaRPr kumimoji="1"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3DC39108-F37E-47F3-0D88-61BA72571AA0}"/>
              </a:ext>
            </a:extLst>
          </p:cNvPr>
          <p:cNvSpPr txBox="1"/>
          <p:nvPr/>
        </p:nvSpPr>
        <p:spPr>
          <a:xfrm>
            <a:off x="8220122" y="2367994"/>
            <a:ext cx="3209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a</a:t>
            </a:r>
            <a:endParaRPr kumimoji="1" lang="zh-CN" altLang="en-US" dirty="0"/>
          </a:p>
        </p:txBody>
      </p:sp>
      <p:cxnSp>
        <p:nvCxnSpPr>
          <p:cNvPr id="17" name="曲线连接符 16">
            <a:extLst>
              <a:ext uri="{FF2B5EF4-FFF2-40B4-BE49-F238E27FC236}">
                <a16:creationId xmlns:a16="http://schemas.microsoft.com/office/drawing/2014/main" id="{ABA0B615-0A73-CEB4-9210-DC8D52850648}"/>
              </a:ext>
            </a:extLst>
          </p:cNvPr>
          <p:cNvCxnSpPr>
            <a:endCxn id="15" idx="1"/>
          </p:cNvCxnSpPr>
          <p:nvPr/>
        </p:nvCxnSpPr>
        <p:spPr bwMode="auto">
          <a:xfrm>
            <a:off x="7143830" y="1927235"/>
            <a:ext cx="1076292" cy="671592"/>
          </a:xfrm>
          <a:prstGeom prst="curvedConnector3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曲线连接符 18">
            <a:extLst>
              <a:ext uri="{FF2B5EF4-FFF2-40B4-BE49-F238E27FC236}">
                <a16:creationId xmlns:a16="http://schemas.microsoft.com/office/drawing/2014/main" id="{B6B1B4A3-4601-B279-2F33-E06A3FADB1C1}"/>
              </a:ext>
            </a:extLst>
          </p:cNvPr>
          <p:cNvCxnSpPr>
            <a:endCxn id="15" idx="1"/>
          </p:cNvCxnSpPr>
          <p:nvPr/>
        </p:nvCxnSpPr>
        <p:spPr bwMode="auto">
          <a:xfrm flipV="1">
            <a:off x="7251842" y="2598827"/>
            <a:ext cx="968280" cy="468777"/>
          </a:xfrm>
          <a:prstGeom prst="curvedConnector3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23B7BFCF-42A6-A9F2-1A5D-FCCA879DE222}"/>
              </a:ext>
            </a:extLst>
          </p:cNvPr>
          <p:cNvSpPr txBox="1"/>
          <p:nvPr/>
        </p:nvSpPr>
        <p:spPr>
          <a:xfrm>
            <a:off x="5619646" y="3991588"/>
            <a:ext cx="2873259" cy="461665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kumimoji="1" lang="en-US" altLang="zh-CN" dirty="0"/>
              <a:t>obj1.a==obj2.a</a:t>
            </a:r>
            <a:endParaRPr kumimoji="1"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A00DF593-043F-C69A-0745-DB6FF0B01B25}"/>
              </a:ext>
            </a:extLst>
          </p:cNvPr>
          <p:cNvSpPr txBox="1"/>
          <p:nvPr/>
        </p:nvSpPr>
        <p:spPr>
          <a:xfrm>
            <a:off x="5595225" y="4582460"/>
            <a:ext cx="3313234" cy="461665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kumimoji="1" lang="en-US" altLang="zh-CN" dirty="0"/>
              <a:t>obj1.b </a:t>
            </a:r>
            <a:r>
              <a:rPr kumimoji="1" lang="zh-CN" altLang="en-US" dirty="0"/>
              <a:t>不是</a:t>
            </a:r>
            <a:r>
              <a:rPr kumimoji="1" lang="en-US" altLang="zh-CN" dirty="0"/>
              <a:t> obj2.b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0801566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4" grpId="0" animBg="1"/>
      <p:bldP spid="2" grpId="0" animBg="1"/>
      <p:bldP spid="11" grpId="0" animBg="1"/>
      <p:bldP spid="13" grpId="0"/>
      <p:bldP spid="14" grpId="0"/>
      <p:bldP spid="15" grpId="0"/>
      <p:bldP spid="20" grpId="0" animBg="1"/>
      <p:bldP spid="2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0" y="0"/>
            <a:ext cx="5364088" cy="504000"/>
            <a:chOff x="0" y="0"/>
            <a:chExt cx="5364088" cy="504000"/>
          </a:xfrm>
        </p:grpSpPr>
        <p:sp>
          <p:nvSpPr>
            <p:cNvPr id="3" name="矩形 2"/>
            <p:cNvSpPr/>
            <p:nvPr/>
          </p:nvSpPr>
          <p:spPr>
            <a:xfrm>
              <a:off x="0" y="0"/>
              <a:ext cx="763957" cy="504000"/>
            </a:xfrm>
            <a:prstGeom prst="rect">
              <a:avLst/>
            </a:prstGeom>
            <a:solidFill>
              <a:srgbClr val="036E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4" name="矩形 3"/>
            <p:cNvSpPr/>
            <p:nvPr/>
          </p:nvSpPr>
          <p:spPr>
            <a:xfrm>
              <a:off x="993144" y="0"/>
              <a:ext cx="114593" cy="504000"/>
            </a:xfrm>
            <a:prstGeom prst="rect">
              <a:avLst/>
            </a:prstGeom>
            <a:solidFill>
              <a:srgbClr val="036E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1336924" y="51945"/>
              <a:ext cx="402716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indent="0">
                <a:buNone/>
              </a:pPr>
              <a:r>
                <a:rPr lang="zh-CN" altLang="en-US" sz="2000" b="1" dirty="0">
                  <a:ln w="0"/>
                  <a:latin typeface="微软雅黑" panose="020B0503020204020204" pitchFamily="34" charset="-122"/>
                  <a:ea typeface="微软雅黑" panose="020B0503020204020204" pitchFamily="34" charset="-122"/>
                </a:rPr>
                <a:t>类的成员变量（属性）定义</a:t>
              </a:r>
              <a:endParaRPr lang="en-US" altLang="zh-CN" sz="2000" b="1" dirty="0">
                <a:ln w="0"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7" name="矩形 6"/>
          <p:cNvSpPr/>
          <p:nvPr/>
        </p:nvSpPr>
        <p:spPr>
          <a:xfrm>
            <a:off x="723897" y="1963387"/>
            <a:ext cx="69847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可以是简单变量，也可以是对象、数组等其他复杂数据结构。</a:t>
            </a:r>
            <a:endParaRPr lang="zh-CN" altLang="en-US" sz="1800" dirty="0"/>
          </a:p>
        </p:txBody>
      </p:sp>
      <p:sp>
        <p:nvSpPr>
          <p:cNvPr id="8" name="矩形 7"/>
          <p:cNvSpPr/>
          <p:nvPr/>
        </p:nvSpPr>
        <p:spPr>
          <a:xfrm>
            <a:off x="330538" y="1471463"/>
            <a:ext cx="3809414" cy="3965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eaLnBrk="1" hangingPunct="1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zh-CN" altLang="en-US" sz="1800" b="1" dirty="0">
                <a:solidFill>
                  <a:schemeClr val="hlin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成员变量的数据类型：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341003" y="2503632"/>
            <a:ext cx="2952328" cy="458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800" b="1" dirty="0">
                <a:solidFill>
                  <a:schemeClr val="hlin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成员变量的作用范围：</a:t>
            </a:r>
            <a:r>
              <a:rPr lang="en-US" altLang="zh-CN" sz="1800" b="1" dirty="0">
                <a:solidFill>
                  <a:schemeClr val="hlin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92904" y="3664481"/>
            <a:ext cx="3115957" cy="3965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eaLnBrk="1" hangingPunct="1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zh-CN" altLang="en-US" sz="1800" b="1" dirty="0">
                <a:solidFill>
                  <a:schemeClr val="hlin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成员变量的定义方式：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763957" y="3026376"/>
            <a:ext cx="81285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成员变量在整个类的内部都有效（可见，可访问）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类外部的可见性依赖于访问修饰符</a:t>
            </a:r>
            <a:endParaRPr lang="zh-CN" altLang="en-US" sz="1600" dirty="0"/>
          </a:p>
        </p:txBody>
      </p:sp>
      <p:sp>
        <p:nvSpPr>
          <p:cNvPr id="12" name="矩形 11"/>
          <p:cNvSpPr/>
          <p:nvPr/>
        </p:nvSpPr>
        <p:spPr>
          <a:xfrm>
            <a:off x="777471" y="4083918"/>
            <a:ext cx="369524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</a:t>
            </a: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修饰符</a:t>
            </a: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]</a:t>
            </a: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dirty="0">
                <a:solidFill>
                  <a:srgbClr val="223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变量类型 </a:t>
            </a:r>
            <a:r>
              <a:rPr lang="en-US" altLang="zh-CN" sz="1600" dirty="0">
                <a:solidFill>
                  <a:srgbClr val="223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变量名</a:t>
            </a: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[=</a:t>
            </a: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初始值</a:t>
            </a: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];</a:t>
            </a: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endParaRPr lang="zh-CN" altLang="en-US" sz="1600" dirty="0">
              <a:solidFill>
                <a:srgbClr val="FF0000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611560" y="894913"/>
            <a:ext cx="792088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中类的属性用变量表示，在类体中定义的属性也叫类的</a:t>
            </a: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成员变量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4185521329"/>
      </p:ext>
    </p:extLst>
  </p:cSld>
  <p:clrMapOvr>
    <a:masterClrMapping/>
  </p:clrMapOvr>
  <p:transition spd="slow">
    <p:push dir="u"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239939" y="453106"/>
            <a:ext cx="7809040" cy="430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lnSpc>
                <a:spcPct val="120000"/>
              </a:lnSpc>
            </a:pPr>
            <a:r>
              <a:rPr lang="zh-CN" altLang="en-US" sz="2000" dirty="0">
                <a:latin typeface="+mn-ea"/>
                <a:ea typeface="+mn-ea"/>
              </a:rPr>
              <a:t>类的静态</a:t>
            </a:r>
            <a:r>
              <a:rPr lang="en-US" altLang="zh-CN" sz="2000" dirty="0">
                <a:latin typeface="+mn-ea"/>
                <a:ea typeface="+mn-ea"/>
              </a:rPr>
              <a:t>(static)</a:t>
            </a:r>
            <a:r>
              <a:rPr lang="zh-CN" altLang="en-US" sz="2000" dirty="0">
                <a:latin typeface="+mn-ea"/>
                <a:ea typeface="+mn-ea"/>
              </a:rPr>
              <a:t>成员或方法的典型应用</a:t>
            </a:r>
            <a:r>
              <a:rPr lang="en-US" altLang="zh-CN" sz="2000" dirty="0">
                <a:latin typeface="+mn-ea"/>
                <a:ea typeface="+mn-ea"/>
              </a:rPr>
              <a:t>1</a:t>
            </a:r>
            <a:endParaRPr lang="zh-CN" altLang="en-US" sz="2000" dirty="0">
              <a:latin typeface="+mn-ea"/>
              <a:ea typeface="+mn-ea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DEF2E9B-1707-3C4B-9A42-B667ED570CA7}"/>
              </a:ext>
            </a:extLst>
          </p:cNvPr>
          <p:cNvSpPr txBox="1"/>
          <p:nvPr/>
        </p:nvSpPr>
        <p:spPr>
          <a:xfrm>
            <a:off x="276765" y="1059582"/>
            <a:ext cx="38676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dirty="0">
                <a:latin typeface="+mn-ea"/>
                <a:ea typeface="+mn-ea"/>
              </a:rPr>
              <a:t>提供常用的数学函数，常量值：</a:t>
            </a:r>
            <a:r>
              <a:rPr lang="en-US" altLang="zh-CN" sz="1600" dirty="0">
                <a:latin typeface="+mn-ea"/>
              </a:rPr>
              <a:t> Math</a:t>
            </a:r>
            <a:r>
              <a:rPr lang="zh-CN" altLang="en-US" sz="1600" dirty="0">
                <a:latin typeface="+mn-ea"/>
              </a:rPr>
              <a:t>类</a:t>
            </a:r>
            <a:endParaRPr kumimoji="1" lang="zh-CN" altLang="en-US" sz="1600" dirty="0">
              <a:latin typeface="+mn-ea"/>
              <a:ea typeface="+mn-ea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EDA751E-C65E-8642-9999-F5E571ECBE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491630"/>
            <a:ext cx="3619982" cy="343001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99ED4AF-C344-9441-8DAE-FD4654483C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6016" y="1491630"/>
            <a:ext cx="4032448" cy="3430016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952A89EF-F83A-2545-A334-2E9D61484A78}"/>
              </a:ext>
            </a:extLst>
          </p:cNvPr>
          <p:cNvSpPr txBox="1"/>
          <p:nvPr/>
        </p:nvSpPr>
        <p:spPr>
          <a:xfrm>
            <a:off x="4788024" y="1059582"/>
            <a:ext cx="27318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+mn-ea"/>
                <a:ea typeface="+mn-ea"/>
              </a:rPr>
              <a:t>提供常用的算法：</a:t>
            </a:r>
            <a:r>
              <a:rPr lang="en-US" altLang="zh-CN" sz="1600" dirty="0">
                <a:latin typeface="+mn-ea"/>
              </a:rPr>
              <a:t> Arrays</a:t>
            </a:r>
            <a:r>
              <a:rPr lang="zh-CN" altLang="en-US" sz="1600" dirty="0">
                <a:latin typeface="+mn-ea"/>
              </a:rPr>
              <a:t>类</a:t>
            </a:r>
            <a:endParaRPr lang="zh-CN" altLang="en-US" sz="1600" dirty="0">
              <a:latin typeface="+mn-ea"/>
              <a:ea typeface="+mn-ea"/>
            </a:endParaRPr>
          </a:p>
          <a:p>
            <a:endParaRPr kumimoji="1" lang="zh-CN" altLang="en-US" sz="16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35211259"/>
      </p:ext>
    </p:extLst>
  </p:cSld>
  <p:clrMapOvr>
    <a:masterClrMapping/>
  </p:clrMapOvr>
  <p:transition spd="slow">
    <p:push dir="u"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215516" y="250676"/>
            <a:ext cx="8712968" cy="430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lnSpc>
                <a:spcPct val="120000"/>
              </a:lnSpc>
            </a:pPr>
            <a:r>
              <a:rPr lang="zh-CN" altLang="en-US" sz="2000" dirty="0">
                <a:latin typeface="+mn-ea"/>
                <a:ea typeface="+mn-ea"/>
              </a:rPr>
              <a:t>类的 </a:t>
            </a:r>
            <a:r>
              <a:rPr lang="en-US" altLang="zh-CN" sz="2000" dirty="0">
                <a:latin typeface="+mn-ea"/>
                <a:ea typeface="+mn-ea"/>
              </a:rPr>
              <a:t>final </a:t>
            </a:r>
            <a:r>
              <a:rPr lang="zh-CN" altLang="en-US" sz="2000" dirty="0">
                <a:latin typeface="+mn-ea"/>
                <a:ea typeface="+mn-ea"/>
              </a:rPr>
              <a:t>成员变量：被初始化一次</a:t>
            </a:r>
            <a:r>
              <a:rPr lang="en-US" altLang="zh-CN" sz="2000" dirty="0">
                <a:latin typeface="+mn-ea"/>
                <a:ea typeface="+mn-ea"/>
              </a:rPr>
              <a:t>(</a:t>
            </a:r>
            <a:r>
              <a:rPr lang="zh-CN" altLang="en-US" sz="2000" dirty="0">
                <a:latin typeface="+mn-ea"/>
                <a:ea typeface="+mn-ea"/>
              </a:rPr>
              <a:t>初始值，构造函数</a:t>
            </a:r>
            <a:r>
              <a:rPr lang="en-US" altLang="zh-CN" sz="2000" dirty="0">
                <a:latin typeface="+mn-ea"/>
                <a:ea typeface="+mn-ea"/>
              </a:rPr>
              <a:t>)</a:t>
            </a:r>
            <a:r>
              <a:rPr lang="zh-CN" altLang="en-US" sz="2000" dirty="0">
                <a:latin typeface="+mn-ea"/>
                <a:ea typeface="+mn-ea"/>
              </a:rPr>
              <a:t>，之后不能再修改</a:t>
            </a:r>
            <a:endParaRPr lang="en-US" altLang="zh-CN" sz="2000" dirty="0">
              <a:latin typeface="+mn-ea"/>
              <a:ea typeface="+mn-ea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78F593DA-1CE8-8D90-B65B-B7094F0346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203598"/>
            <a:ext cx="4752528" cy="347407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BA98B23A-4CE7-2033-6DD1-CFB0C8FF63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808" y="1174986"/>
            <a:ext cx="5928953" cy="3502682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B7CB9067-7B15-1412-9F8D-3DB8D9D9CD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52" y="1491630"/>
            <a:ext cx="4431082" cy="2546114"/>
          </a:xfrm>
          <a:prstGeom prst="rect">
            <a:avLst/>
          </a:prstGeom>
          <a:ln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293656115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215516" y="250676"/>
            <a:ext cx="8712968" cy="4303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lnSpc>
                <a:spcPct val="120000"/>
              </a:lnSpc>
            </a:pPr>
            <a:r>
              <a:rPr lang="zh-CN" altLang="en-US" sz="2000" dirty="0">
                <a:latin typeface="+mn-ea"/>
                <a:ea typeface="+mn-ea"/>
              </a:rPr>
              <a:t>类的 </a:t>
            </a:r>
            <a:r>
              <a:rPr lang="en-US" altLang="zh-CN" sz="2000" dirty="0">
                <a:latin typeface="+mn-ea"/>
                <a:ea typeface="+mn-ea"/>
              </a:rPr>
              <a:t>static  final </a:t>
            </a:r>
            <a:r>
              <a:rPr lang="zh-CN" altLang="en-US" sz="2000" dirty="0">
                <a:latin typeface="+mn-ea"/>
                <a:ea typeface="+mn-ea"/>
              </a:rPr>
              <a:t>成员变量</a:t>
            </a:r>
            <a:endParaRPr lang="en-US" altLang="zh-CN" sz="2000" dirty="0">
              <a:latin typeface="+mn-ea"/>
              <a:ea typeface="+mn-ea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D446ED8-6382-280A-FFCE-FD97E262D9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218" y="1573705"/>
            <a:ext cx="1728192" cy="1728192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EA3950BD-FA5C-4EA5-8015-00C67E56AF53}"/>
              </a:ext>
            </a:extLst>
          </p:cNvPr>
          <p:cNvSpPr txBox="1"/>
          <p:nvPr/>
        </p:nvSpPr>
        <p:spPr>
          <a:xfrm>
            <a:off x="1331640" y="979195"/>
            <a:ext cx="79063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CN" altLang="en-US" dirty="0"/>
              <a:t>属性</a:t>
            </a:r>
            <a:r>
              <a:rPr kumimoji="1" lang="en-US" altLang="zh-CN" dirty="0"/>
              <a:t>1:</a:t>
            </a:r>
            <a:r>
              <a:rPr kumimoji="1" lang="zh-CN" altLang="en-US" dirty="0"/>
              <a:t> </a:t>
            </a:r>
            <a:r>
              <a:rPr kumimoji="1" lang="en-US" altLang="zh-CN" dirty="0"/>
              <a:t> </a:t>
            </a:r>
            <a:r>
              <a:rPr kumimoji="1" lang="zh-CN" altLang="en-US" dirty="0"/>
              <a:t>工作电压</a:t>
            </a:r>
            <a:r>
              <a:rPr kumimoji="1" lang="en-US" altLang="zh-CN" dirty="0"/>
              <a:t>voltage  (</a:t>
            </a:r>
            <a:r>
              <a:rPr kumimoji="1" lang="zh-CN" altLang="en-US" dirty="0"/>
              <a:t>每台一样，恒定不变</a:t>
            </a:r>
            <a:r>
              <a:rPr kumimoji="1" lang="en-US" altLang="zh-CN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/>
              <a:t>属性</a:t>
            </a:r>
            <a:r>
              <a:rPr lang="en-US" altLang="zh-CN" dirty="0"/>
              <a:t>2:</a:t>
            </a:r>
            <a:r>
              <a:rPr lang="zh-CN" altLang="en-US" dirty="0"/>
              <a:t> </a:t>
            </a:r>
            <a:r>
              <a:rPr lang="en-US" altLang="zh-CN" dirty="0"/>
              <a:t> </a:t>
            </a:r>
            <a:r>
              <a:rPr lang="zh-CN" altLang="en-US" dirty="0"/>
              <a:t>序列号</a:t>
            </a:r>
            <a:r>
              <a:rPr lang="en-US" altLang="zh-CN" dirty="0" err="1"/>
              <a:t>serialNumber</a:t>
            </a:r>
            <a:r>
              <a:rPr lang="zh-CN" altLang="en-US" dirty="0"/>
              <a:t> （</a:t>
            </a:r>
            <a:r>
              <a:rPr kumimoji="1" lang="zh-CN" altLang="en-US" dirty="0"/>
              <a:t>每台不一样，</a:t>
            </a:r>
            <a:r>
              <a:rPr lang="zh-CN" altLang="en-US" dirty="0"/>
              <a:t>出厂不变）</a:t>
            </a:r>
            <a:endParaRPr kumimoji="1" lang="zh-CN" altLang="en-US" dirty="0"/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EDC818C5-A9CF-3F31-11CA-5D5742813378}"/>
              </a:ext>
            </a:extLst>
          </p:cNvPr>
          <p:cNvGrpSpPr/>
          <p:nvPr/>
        </p:nvGrpSpPr>
        <p:grpSpPr>
          <a:xfrm>
            <a:off x="2267744" y="2245010"/>
            <a:ext cx="5288048" cy="2372581"/>
            <a:chOff x="2267744" y="2245010"/>
            <a:chExt cx="5288048" cy="2372581"/>
          </a:xfrm>
        </p:grpSpPr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E3B59C83-3AB3-4EA1-8CDF-6B3684A24958}"/>
                </a:ext>
              </a:extLst>
            </p:cNvPr>
            <p:cNvSpPr txBox="1"/>
            <p:nvPr/>
          </p:nvSpPr>
          <p:spPr>
            <a:xfrm>
              <a:off x="6228184" y="2245010"/>
              <a:ext cx="1327608" cy="1200329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/>
                <a:t>public</a:t>
              </a:r>
            </a:p>
            <a:p>
              <a:r>
                <a:rPr kumimoji="1" lang="en-US" altLang="zh-CN" dirty="0"/>
                <a:t>private</a:t>
              </a:r>
            </a:p>
            <a:p>
              <a:r>
                <a:rPr lang="en-US" altLang="zh-CN" dirty="0"/>
                <a:t>protected</a:t>
              </a:r>
              <a:endParaRPr kumimoji="1" lang="zh-CN" altLang="en-US" dirty="0"/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6799B308-06AA-B67E-1EEB-9970AE26E3AB}"/>
                </a:ext>
              </a:extLst>
            </p:cNvPr>
            <p:cNvSpPr txBox="1"/>
            <p:nvPr/>
          </p:nvSpPr>
          <p:spPr>
            <a:xfrm>
              <a:off x="6228184" y="3551374"/>
              <a:ext cx="832279" cy="461665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/>
                <a:t>static</a:t>
              </a:r>
              <a:endParaRPr kumimoji="1" lang="zh-CN" altLang="en-US" dirty="0"/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23B70C59-5D06-1696-D7A3-F788A2B8AC49}"/>
                </a:ext>
              </a:extLst>
            </p:cNvPr>
            <p:cNvSpPr txBox="1"/>
            <p:nvPr/>
          </p:nvSpPr>
          <p:spPr>
            <a:xfrm>
              <a:off x="6228184" y="4155926"/>
              <a:ext cx="747320" cy="461665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/>
                <a:t>final</a:t>
              </a:r>
              <a:endParaRPr kumimoji="1" lang="zh-CN" altLang="en-US" dirty="0"/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12522C43-9893-784E-77D2-AD95B7A44DC5}"/>
                </a:ext>
              </a:extLst>
            </p:cNvPr>
            <p:cNvSpPr txBox="1"/>
            <p:nvPr/>
          </p:nvSpPr>
          <p:spPr>
            <a:xfrm>
              <a:off x="2760045" y="2705923"/>
              <a:ext cx="1440160" cy="461665"/>
            </a:xfrm>
            <a:prstGeom prst="rect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dirty="0"/>
                <a:t>voltage</a:t>
              </a:r>
              <a:endParaRPr kumimoji="1" lang="zh-CN" altLang="en-US" dirty="0"/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E23693FC-3E57-2ABE-5268-830DB345293B}"/>
                </a:ext>
              </a:extLst>
            </p:cNvPr>
            <p:cNvSpPr txBox="1"/>
            <p:nvPr/>
          </p:nvSpPr>
          <p:spPr>
            <a:xfrm>
              <a:off x="2267744" y="3801211"/>
              <a:ext cx="2256929" cy="461665"/>
            </a:xfrm>
            <a:prstGeom prst="rect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dirty="0" err="1">
                  <a:solidFill>
                    <a:srgbClr val="C00000"/>
                  </a:solidFill>
                </a:rPr>
                <a:t>seria</a:t>
              </a:r>
              <a:r>
                <a:rPr lang="en-US" altLang="zh-CN" dirty="0" err="1">
                  <a:solidFill>
                    <a:srgbClr val="C00000"/>
                  </a:solidFill>
                </a:rPr>
                <a:t>lNumber</a:t>
              </a:r>
              <a:endParaRPr kumimoji="1" lang="zh-CN" altLang="en-US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F0365153-C170-CBAC-FA8B-7180DD5B7E7B}"/>
              </a:ext>
            </a:extLst>
          </p:cNvPr>
          <p:cNvGrpSpPr/>
          <p:nvPr/>
        </p:nvGrpSpPr>
        <p:grpSpPr>
          <a:xfrm>
            <a:off x="4200205" y="2500062"/>
            <a:ext cx="2027979" cy="1886697"/>
            <a:chOff x="4200205" y="2500062"/>
            <a:chExt cx="2027979" cy="1886697"/>
          </a:xfrm>
        </p:grpSpPr>
        <p:cxnSp>
          <p:nvCxnSpPr>
            <p:cNvPr id="11" name="曲线连接符 10">
              <a:extLst>
                <a:ext uri="{FF2B5EF4-FFF2-40B4-BE49-F238E27FC236}">
                  <a16:creationId xmlns:a16="http://schemas.microsoft.com/office/drawing/2014/main" id="{05A01469-BEEC-FA07-B7FC-BA7E9DC1EF09}"/>
                </a:ext>
              </a:extLst>
            </p:cNvPr>
            <p:cNvCxnSpPr>
              <a:stCxn id="7" idx="3"/>
            </p:cNvCxnSpPr>
            <p:nvPr/>
          </p:nvCxnSpPr>
          <p:spPr bwMode="auto">
            <a:xfrm flipV="1">
              <a:off x="4200205" y="2500062"/>
              <a:ext cx="2016224" cy="436694"/>
            </a:xfrm>
            <a:prstGeom prst="curvedConnector3">
              <a:avLst/>
            </a:prstGeom>
            <a:solidFill>
              <a:schemeClr val="accent1"/>
            </a:solidFill>
            <a:ln w="19050" cap="flat" cmpd="sng" algn="ctr">
              <a:solidFill>
                <a:schemeClr val="accent1">
                  <a:lumMod val="75000"/>
                </a:schemeClr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" name="曲线连接符 14">
              <a:extLst>
                <a:ext uri="{FF2B5EF4-FFF2-40B4-BE49-F238E27FC236}">
                  <a16:creationId xmlns:a16="http://schemas.microsoft.com/office/drawing/2014/main" id="{031ACC2A-0F9D-6B2D-7759-F750AC5954D2}"/>
                </a:ext>
              </a:extLst>
            </p:cNvPr>
            <p:cNvCxnSpPr>
              <a:stCxn id="7" idx="3"/>
              <a:endCxn id="5" idx="1"/>
            </p:cNvCxnSpPr>
            <p:nvPr/>
          </p:nvCxnSpPr>
          <p:spPr bwMode="auto">
            <a:xfrm>
              <a:off x="4200205" y="2936756"/>
              <a:ext cx="2027979" cy="845451"/>
            </a:xfrm>
            <a:prstGeom prst="curvedConnector3">
              <a:avLst/>
            </a:prstGeom>
            <a:solidFill>
              <a:schemeClr val="accent1"/>
            </a:solidFill>
            <a:ln w="19050" cap="flat" cmpd="sng" algn="ctr">
              <a:solidFill>
                <a:schemeClr val="accent1">
                  <a:lumMod val="75000"/>
                </a:schemeClr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曲线连接符 16">
              <a:extLst>
                <a:ext uri="{FF2B5EF4-FFF2-40B4-BE49-F238E27FC236}">
                  <a16:creationId xmlns:a16="http://schemas.microsoft.com/office/drawing/2014/main" id="{4CC3A551-8BEF-CA79-5560-EB95079A7F86}"/>
                </a:ext>
              </a:extLst>
            </p:cNvPr>
            <p:cNvCxnSpPr>
              <a:stCxn id="7" idx="3"/>
              <a:endCxn id="6" idx="1"/>
            </p:cNvCxnSpPr>
            <p:nvPr/>
          </p:nvCxnSpPr>
          <p:spPr bwMode="auto">
            <a:xfrm>
              <a:off x="4200205" y="2936756"/>
              <a:ext cx="2027979" cy="1450003"/>
            </a:xfrm>
            <a:prstGeom prst="curvedConnector3">
              <a:avLst/>
            </a:prstGeom>
            <a:solidFill>
              <a:schemeClr val="accent1"/>
            </a:solidFill>
            <a:ln w="19050" cap="flat" cmpd="sng" algn="ctr">
              <a:solidFill>
                <a:schemeClr val="accent1">
                  <a:lumMod val="75000"/>
                </a:schemeClr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cxnSp>
        <p:nvCxnSpPr>
          <p:cNvPr id="19" name="曲线连接符 18">
            <a:extLst>
              <a:ext uri="{FF2B5EF4-FFF2-40B4-BE49-F238E27FC236}">
                <a16:creationId xmlns:a16="http://schemas.microsoft.com/office/drawing/2014/main" id="{9BADB543-5644-569D-388C-263F922075D8}"/>
              </a:ext>
            </a:extLst>
          </p:cNvPr>
          <p:cNvCxnSpPr>
            <a:stCxn id="9" idx="3"/>
          </p:cNvCxnSpPr>
          <p:nvPr/>
        </p:nvCxnSpPr>
        <p:spPr bwMode="auto">
          <a:xfrm flipV="1">
            <a:off x="4524673" y="2571750"/>
            <a:ext cx="1814450" cy="1460294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曲线连接符 21">
            <a:extLst>
              <a:ext uri="{FF2B5EF4-FFF2-40B4-BE49-F238E27FC236}">
                <a16:creationId xmlns:a16="http://schemas.microsoft.com/office/drawing/2014/main" id="{FA56D506-2998-F8C4-EAB8-2AB4BA9107D8}"/>
              </a:ext>
            </a:extLst>
          </p:cNvPr>
          <p:cNvCxnSpPr>
            <a:stCxn id="9" idx="3"/>
            <a:endCxn id="6" idx="1"/>
          </p:cNvCxnSpPr>
          <p:nvPr/>
        </p:nvCxnSpPr>
        <p:spPr bwMode="auto">
          <a:xfrm>
            <a:off x="4524673" y="4032044"/>
            <a:ext cx="1703511" cy="354715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7" name="文本框 26">
            <a:extLst>
              <a:ext uri="{FF2B5EF4-FFF2-40B4-BE49-F238E27FC236}">
                <a16:creationId xmlns:a16="http://schemas.microsoft.com/office/drawing/2014/main" id="{0B8A22E2-EA56-77E1-A5A1-F71B78AE4E36}"/>
              </a:ext>
            </a:extLst>
          </p:cNvPr>
          <p:cNvSpPr txBox="1"/>
          <p:nvPr/>
        </p:nvSpPr>
        <p:spPr>
          <a:xfrm>
            <a:off x="2437222" y="3151651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整个类的常量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901FBBB0-5537-3CE7-FF4E-B303C9EFA791}"/>
              </a:ext>
            </a:extLst>
          </p:cNvPr>
          <p:cNvSpPr txBox="1"/>
          <p:nvPr/>
        </p:nvSpPr>
        <p:spPr>
          <a:xfrm>
            <a:off x="2283333" y="4301516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每个对象的常量</a:t>
            </a:r>
          </a:p>
        </p:txBody>
      </p:sp>
    </p:spTree>
    <p:extLst>
      <p:ext uri="{BB962C8B-B14F-4D97-AF65-F5344CB8AC3E}">
        <p14:creationId xmlns:p14="http://schemas.microsoft.com/office/powerpoint/2010/main" val="4317547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323528" y="408608"/>
            <a:ext cx="8640960" cy="430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lnSpc>
                <a:spcPct val="120000"/>
              </a:lnSpc>
            </a:pPr>
            <a:r>
              <a:rPr lang="zh-CN" altLang="en-US" sz="2000" dirty="0">
                <a:latin typeface="+mn-ea"/>
                <a:ea typeface="+mn-ea"/>
              </a:rPr>
              <a:t>初始化语句块（</a:t>
            </a:r>
            <a:r>
              <a:rPr lang="en-US" altLang="zh-CN" sz="2000" dirty="0">
                <a:latin typeface="+mn-ea"/>
                <a:ea typeface="+mn-ea"/>
              </a:rPr>
              <a:t>initialization block</a:t>
            </a:r>
            <a:r>
              <a:rPr lang="zh-CN" altLang="en-US" sz="2000" dirty="0">
                <a:latin typeface="+mn-ea"/>
                <a:ea typeface="+mn-ea"/>
              </a:rPr>
              <a:t>）</a:t>
            </a:r>
            <a:r>
              <a:rPr lang="en-US" altLang="zh-CN" sz="2000" dirty="0">
                <a:latin typeface="+mn-ea"/>
                <a:ea typeface="+mn-ea"/>
              </a:rPr>
              <a:t>: </a:t>
            </a:r>
            <a:r>
              <a:rPr lang="zh-CN" altLang="en-US" sz="2000" dirty="0">
                <a:latin typeface="+mn-ea"/>
                <a:ea typeface="+mn-ea"/>
              </a:rPr>
              <a:t>类中由</a:t>
            </a:r>
            <a:r>
              <a:rPr lang="en-US" altLang="zh-CN" sz="2000" dirty="0">
                <a:latin typeface="+mn-ea"/>
                <a:ea typeface="+mn-ea"/>
              </a:rPr>
              <a:t>{</a:t>
            </a:r>
            <a:r>
              <a:rPr lang="zh-CN" altLang="en-US" sz="2000" dirty="0">
                <a:latin typeface="+mn-ea"/>
                <a:ea typeface="+mn-ea"/>
              </a:rPr>
              <a:t>  </a:t>
            </a:r>
            <a:r>
              <a:rPr lang="en-US" altLang="zh-CN" sz="2000" dirty="0">
                <a:latin typeface="+mn-ea"/>
                <a:ea typeface="+mn-ea"/>
              </a:rPr>
              <a:t> } </a:t>
            </a:r>
            <a:r>
              <a:rPr lang="zh-CN" altLang="en-US" sz="2000" dirty="0">
                <a:latin typeface="+mn-ea"/>
                <a:ea typeface="+mn-ea"/>
              </a:rPr>
              <a:t>定义的语句块（非方法）</a:t>
            </a:r>
            <a:endParaRPr lang="en-US" altLang="zh-CN" sz="2000" dirty="0">
              <a:latin typeface="+mn-ea"/>
              <a:ea typeface="+mn-ea"/>
            </a:endParaRPr>
          </a:p>
        </p:txBody>
      </p:sp>
      <p:sp>
        <p:nvSpPr>
          <p:cNvPr id="9" name="右大括号 8">
            <a:extLst>
              <a:ext uri="{FF2B5EF4-FFF2-40B4-BE49-F238E27FC236}">
                <a16:creationId xmlns:a16="http://schemas.microsoft.com/office/drawing/2014/main" id="{CA6D07F7-7702-654D-A806-5749061E0529}"/>
              </a:ext>
            </a:extLst>
          </p:cNvPr>
          <p:cNvSpPr/>
          <p:nvPr/>
        </p:nvSpPr>
        <p:spPr bwMode="auto">
          <a:xfrm>
            <a:off x="6652010" y="1923678"/>
            <a:ext cx="288032" cy="576064"/>
          </a:xfrm>
          <a:prstGeom prst="rightBrac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7B5DC7D-5C58-5544-80CB-2884751B46AE}"/>
              </a:ext>
            </a:extLst>
          </p:cNvPr>
          <p:cNvSpPr txBox="1"/>
          <p:nvPr/>
        </p:nvSpPr>
        <p:spPr>
          <a:xfrm>
            <a:off x="7020272" y="1923678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初始化</a:t>
            </a:r>
            <a:r>
              <a:rPr kumimoji="1" lang="zh-CN" altLang="en-US" dirty="0"/>
              <a:t>语句块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5C78D37-D4CF-2344-967A-3DBF85E83C51}"/>
              </a:ext>
            </a:extLst>
          </p:cNvPr>
          <p:cNvSpPr txBox="1"/>
          <p:nvPr/>
        </p:nvSpPr>
        <p:spPr>
          <a:xfrm>
            <a:off x="323528" y="864773"/>
            <a:ext cx="42066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该语句块</a:t>
            </a:r>
            <a:r>
              <a:rPr kumimoji="1" lang="zh-CN" altLang="en-US" b="1" dirty="0">
                <a:solidFill>
                  <a:schemeClr val="accent1">
                    <a:lumMod val="75000"/>
                  </a:schemeClr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在对象被创建时运行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C24B4FF-906B-ED47-9A97-19081E5A62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247" y="1411855"/>
            <a:ext cx="6388100" cy="36195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0D1193F-268D-9647-B579-0C320D462F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144" y="3067318"/>
            <a:ext cx="2781300" cy="1168400"/>
          </a:xfrm>
          <a:prstGeom prst="rect">
            <a:avLst/>
          </a:prstGeom>
          <a:ln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4476249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309932" y="224048"/>
            <a:ext cx="7809040" cy="4303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lnSpc>
                <a:spcPct val="120000"/>
              </a:lnSpc>
            </a:pPr>
            <a:r>
              <a:rPr lang="zh-CN" altLang="en-US" sz="2000" dirty="0">
                <a:latin typeface="+mn-ea"/>
                <a:ea typeface="+mn-ea"/>
              </a:rPr>
              <a:t>类的静态语句块</a:t>
            </a:r>
            <a:r>
              <a:rPr lang="en-US" altLang="zh-CN" sz="2000" dirty="0">
                <a:latin typeface="+mn-ea"/>
                <a:ea typeface="+mn-ea"/>
              </a:rPr>
              <a:t>: </a:t>
            </a:r>
            <a:r>
              <a:rPr lang="zh-CN" altLang="en-US" sz="2000" dirty="0">
                <a:latin typeface="+mn-ea"/>
                <a:ea typeface="+mn-ea"/>
              </a:rPr>
              <a:t>由</a:t>
            </a:r>
            <a:r>
              <a:rPr lang="en-US" altLang="zh-CN" sz="2000" dirty="0">
                <a:latin typeface="+mn-ea"/>
                <a:ea typeface="+mn-ea"/>
              </a:rPr>
              <a:t>static{ } </a:t>
            </a:r>
            <a:r>
              <a:rPr lang="zh-CN" altLang="en-US" sz="2000" dirty="0">
                <a:latin typeface="+mn-ea"/>
                <a:ea typeface="+mn-ea"/>
              </a:rPr>
              <a:t>定义的语句块</a:t>
            </a:r>
            <a:endParaRPr lang="en-US" altLang="zh-CN" sz="2000" dirty="0">
              <a:latin typeface="+mn-ea"/>
              <a:ea typeface="+mn-ea"/>
            </a:endParaRPr>
          </a:p>
        </p:txBody>
      </p:sp>
      <p:sp>
        <p:nvSpPr>
          <p:cNvPr id="9" name="右大括号 8">
            <a:extLst>
              <a:ext uri="{FF2B5EF4-FFF2-40B4-BE49-F238E27FC236}">
                <a16:creationId xmlns:a16="http://schemas.microsoft.com/office/drawing/2014/main" id="{CA6D07F7-7702-654D-A806-5749061E0529}"/>
              </a:ext>
            </a:extLst>
          </p:cNvPr>
          <p:cNvSpPr/>
          <p:nvPr/>
        </p:nvSpPr>
        <p:spPr bwMode="auto">
          <a:xfrm>
            <a:off x="6652010" y="1923678"/>
            <a:ext cx="288032" cy="576064"/>
          </a:xfrm>
          <a:prstGeom prst="rightBrac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7B5DC7D-5C58-5544-80CB-2884751B46AE}"/>
              </a:ext>
            </a:extLst>
          </p:cNvPr>
          <p:cNvSpPr txBox="1"/>
          <p:nvPr/>
        </p:nvSpPr>
        <p:spPr>
          <a:xfrm>
            <a:off x="7020272" y="1923678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静态语句块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5C78D37-D4CF-2344-967A-3DBF85E83C51}"/>
              </a:ext>
            </a:extLst>
          </p:cNvPr>
          <p:cNvSpPr txBox="1"/>
          <p:nvPr/>
        </p:nvSpPr>
        <p:spPr>
          <a:xfrm>
            <a:off x="251520" y="631879"/>
            <a:ext cx="90354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 dirty="0">
                <a:solidFill>
                  <a:schemeClr val="accent1">
                    <a:lumMod val="75000"/>
                  </a:schemeClr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在该类被第一次加载时运行</a:t>
            </a:r>
            <a:r>
              <a:rPr kumimoji="1" lang="en-US" altLang="zh-CN" b="1" dirty="0">
                <a:solidFill>
                  <a:schemeClr val="accent1">
                    <a:lumMod val="75000"/>
                  </a:schemeClr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(</a:t>
            </a:r>
            <a:r>
              <a:rPr kumimoji="1" lang="zh-CN" altLang="en-US" b="1" dirty="0">
                <a:solidFill>
                  <a:schemeClr val="accent1">
                    <a:lumMod val="75000"/>
                  </a:schemeClr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该类的第一个对象被创建时</a:t>
            </a:r>
            <a:r>
              <a:rPr kumimoji="1" lang="en-US" altLang="zh-CN" b="1" dirty="0">
                <a:solidFill>
                  <a:schemeClr val="accent1">
                    <a:lumMod val="75000"/>
                  </a:schemeClr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)</a:t>
            </a:r>
            <a:endParaRPr kumimoji="1" lang="zh-CN" altLang="en-US" b="1" dirty="0">
              <a:solidFill>
                <a:schemeClr val="accent1">
                  <a:lumMod val="75000"/>
                </a:schemeClr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A0BF2BF7-1BE7-3C48-A720-84EE23ACCC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520" y="1477752"/>
            <a:ext cx="6362700" cy="34417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1888D404-F562-0D47-8085-D9E6029199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2036" y="3219822"/>
            <a:ext cx="2692400" cy="876300"/>
          </a:xfrm>
          <a:prstGeom prst="rect">
            <a:avLst/>
          </a:prstGeom>
          <a:ln>
            <a:solidFill>
              <a:srgbClr val="C00000"/>
            </a:solidFill>
          </a:ln>
        </p:spPr>
      </p:pic>
      <p:grpSp>
        <p:nvGrpSpPr>
          <p:cNvPr id="5" name="组合 4">
            <a:extLst>
              <a:ext uri="{FF2B5EF4-FFF2-40B4-BE49-F238E27FC236}">
                <a16:creationId xmlns:a16="http://schemas.microsoft.com/office/drawing/2014/main" id="{CD6FAEF3-5EE3-2020-88DD-C3D10B2F81A6}"/>
              </a:ext>
            </a:extLst>
          </p:cNvPr>
          <p:cNvGrpSpPr/>
          <p:nvPr/>
        </p:nvGrpSpPr>
        <p:grpSpPr>
          <a:xfrm>
            <a:off x="5220072" y="4227934"/>
            <a:ext cx="2736597" cy="513348"/>
            <a:chOff x="5220072" y="4227934"/>
            <a:chExt cx="2736597" cy="513348"/>
          </a:xfrm>
        </p:grpSpPr>
        <p:sp>
          <p:nvSpPr>
            <p:cNvPr id="2" name="文本框 1">
              <a:extLst>
                <a:ext uri="{FF2B5EF4-FFF2-40B4-BE49-F238E27FC236}">
                  <a16:creationId xmlns:a16="http://schemas.microsoft.com/office/drawing/2014/main" id="{39D6C142-1DFE-7BD9-CC97-0DE1F66ECFC3}"/>
                </a:ext>
              </a:extLst>
            </p:cNvPr>
            <p:cNvSpPr txBox="1"/>
            <p:nvPr/>
          </p:nvSpPr>
          <p:spPr>
            <a:xfrm>
              <a:off x="6156176" y="4371950"/>
              <a:ext cx="1800493" cy="369332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kumimoji="1" lang="zh-CN" altLang="en-US" sz="1800" dirty="0">
                  <a:solidFill>
                    <a:schemeClr val="bg1"/>
                  </a:solidFill>
                </a:rPr>
                <a:t>类的第一个对象</a:t>
              </a:r>
            </a:p>
          </p:txBody>
        </p:sp>
        <p:cxnSp>
          <p:nvCxnSpPr>
            <p:cNvPr id="4" name="曲线连接符 3">
              <a:extLst>
                <a:ext uri="{FF2B5EF4-FFF2-40B4-BE49-F238E27FC236}">
                  <a16:creationId xmlns:a16="http://schemas.microsoft.com/office/drawing/2014/main" id="{4B18D9CA-5BEC-F96E-9592-EBB3007C0758}"/>
                </a:ext>
              </a:extLst>
            </p:cNvPr>
            <p:cNvCxnSpPr>
              <a:stCxn id="2" idx="1"/>
            </p:cNvCxnSpPr>
            <p:nvPr/>
          </p:nvCxnSpPr>
          <p:spPr bwMode="auto">
            <a:xfrm rot="10800000">
              <a:off x="5220072" y="4227934"/>
              <a:ext cx="936104" cy="328682"/>
            </a:xfrm>
            <a:prstGeom prst="curvedConnector3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40587318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321954" y="694274"/>
            <a:ext cx="7809040" cy="430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lnSpc>
                <a:spcPct val="120000"/>
              </a:lnSpc>
            </a:pPr>
            <a:r>
              <a:rPr lang="zh-CN" altLang="en-US" sz="2000" dirty="0">
                <a:latin typeface="+mn-ea"/>
                <a:ea typeface="+mn-ea"/>
              </a:rPr>
              <a:t>类的静态</a:t>
            </a:r>
            <a:r>
              <a:rPr lang="en-US" altLang="zh-CN" sz="2000" dirty="0">
                <a:latin typeface="+mn-ea"/>
                <a:ea typeface="+mn-ea"/>
              </a:rPr>
              <a:t>(static)</a:t>
            </a:r>
            <a:r>
              <a:rPr lang="zh-CN" altLang="en-US" sz="2000" dirty="0">
                <a:latin typeface="+mn-ea"/>
                <a:ea typeface="+mn-ea"/>
              </a:rPr>
              <a:t>成员或方法的典型应用</a:t>
            </a:r>
            <a:r>
              <a:rPr lang="en-US" altLang="zh-CN" sz="2000" dirty="0">
                <a:latin typeface="+mn-ea"/>
                <a:ea typeface="+mn-ea"/>
              </a:rPr>
              <a:t>2</a:t>
            </a:r>
            <a:endParaRPr lang="zh-CN" altLang="en-US" sz="2000" dirty="0">
              <a:latin typeface="+mn-ea"/>
              <a:ea typeface="+mn-ea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DEF2E9B-1707-3C4B-9A42-B667ED570CA7}"/>
              </a:ext>
            </a:extLst>
          </p:cNvPr>
          <p:cNvSpPr txBox="1"/>
          <p:nvPr/>
        </p:nvSpPr>
        <p:spPr>
          <a:xfrm>
            <a:off x="272258" y="1297092"/>
            <a:ext cx="50198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dirty="0">
                <a:latin typeface="+mn-ea"/>
                <a:ea typeface="+mn-ea"/>
              </a:rPr>
              <a:t>工厂方法：提供创建对象的工厂方法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E576CE6-D528-7F40-A12F-E24F37AFCA65}"/>
              </a:ext>
            </a:extLst>
          </p:cNvPr>
          <p:cNvSpPr txBox="1"/>
          <p:nvPr/>
        </p:nvSpPr>
        <p:spPr>
          <a:xfrm>
            <a:off x="272258" y="1876639"/>
            <a:ext cx="542239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err="1">
                <a:latin typeface="Helvetica" pitchFamily="2" charset="0"/>
              </a:rPr>
              <a:t>LocalDate</a:t>
            </a:r>
            <a:r>
              <a:rPr lang="en-US" altLang="zh-CN" sz="2000" dirty="0">
                <a:latin typeface="Helvetica" pitchFamily="2" charset="0"/>
              </a:rPr>
              <a:t> dd=</a:t>
            </a:r>
            <a:r>
              <a:rPr lang="en-US" altLang="zh-CN" sz="2000" dirty="0" err="1">
                <a:latin typeface="Helvetica" pitchFamily="2" charset="0"/>
              </a:rPr>
              <a:t>LocalDate.now</a:t>
            </a:r>
            <a:r>
              <a:rPr lang="en-US" altLang="zh-CN" sz="2000" dirty="0">
                <a:latin typeface="Helvetica" pitchFamily="2" charset="0"/>
              </a:rPr>
              <a:t>();</a:t>
            </a:r>
          </a:p>
          <a:p>
            <a:endParaRPr lang="en-US" altLang="zh-CN" sz="2000" dirty="0">
              <a:latin typeface="Helvetica" pitchFamily="2" charset="0"/>
            </a:endParaRPr>
          </a:p>
          <a:p>
            <a:r>
              <a:rPr lang="en-US" altLang="zh-CN" sz="2000" dirty="0">
                <a:latin typeface="Helvetica" pitchFamily="2" charset="0"/>
              </a:rPr>
              <a:t>String s=</a:t>
            </a:r>
            <a:r>
              <a:rPr lang="en-US" altLang="zh-CN" sz="2000" dirty="0" err="1">
                <a:latin typeface="Helvetica" pitchFamily="2" charset="0"/>
              </a:rPr>
              <a:t>String.format</a:t>
            </a:r>
            <a:r>
              <a:rPr lang="en-US" altLang="zh-CN" sz="2000" dirty="0">
                <a:latin typeface="Helvetica" pitchFamily="2" charset="0"/>
              </a:rPr>
              <a:t>("Today is %s ", dd);</a:t>
            </a:r>
          </a:p>
          <a:p>
            <a:endParaRPr lang="en-US" altLang="zh-CN" sz="2000" dirty="0">
              <a:latin typeface="Helvetica" pitchFamily="2" charset="0"/>
            </a:endParaRPr>
          </a:p>
          <a:p>
            <a:r>
              <a:rPr lang="en-US" altLang="zh-CN" sz="2000" dirty="0" err="1">
                <a:latin typeface="Helvetica" pitchFamily="2" charset="0"/>
              </a:rPr>
              <a:t>System.out.println</a:t>
            </a:r>
            <a:r>
              <a:rPr lang="en-US" altLang="zh-CN" sz="2000" dirty="0">
                <a:latin typeface="Helvetica" pitchFamily="2" charset="0"/>
              </a:rPr>
              <a:t>(s);</a:t>
            </a:r>
          </a:p>
        </p:txBody>
      </p:sp>
    </p:spTree>
    <p:extLst>
      <p:ext uri="{BB962C8B-B14F-4D97-AF65-F5344CB8AC3E}">
        <p14:creationId xmlns:p14="http://schemas.microsoft.com/office/powerpoint/2010/main" val="2411198150"/>
      </p:ext>
    </p:extLst>
  </p:cSld>
  <p:clrMapOvr>
    <a:masterClrMapping/>
  </p:clrMapOvr>
  <p:transition spd="slow">
    <p:push dir="u"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321954" y="195486"/>
            <a:ext cx="7809040" cy="430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lnSpc>
                <a:spcPct val="120000"/>
              </a:lnSpc>
            </a:pPr>
            <a:r>
              <a:rPr lang="zh-CN" altLang="en-US" sz="2000" dirty="0">
                <a:latin typeface="+mn-ea"/>
                <a:ea typeface="+mn-ea"/>
              </a:rPr>
              <a:t>类的静态</a:t>
            </a:r>
            <a:r>
              <a:rPr lang="en-US" altLang="zh-CN" sz="2000" dirty="0">
                <a:latin typeface="+mn-ea"/>
                <a:ea typeface="+mn-ea"/>
              </a:rPr>
              <a:t>(static)</a:t>
            </a:r>
            <a:r>
              <a:rPr lang="zh-CN" altLang="en-US" sz="2000" dirty="0">
                <a:latin typeface="+mn-ea"/>
                <a:ea typeface="+mn-ea"/>
              </a:rPr>
              <a:t>成员或方法的典型应用</a:t>
            </a:r>
            <a:r>
              <a:rPr lang="en-US" altLang="zh-CN" sz="2000" dirty="0">
                <a:latin typeface="+mn-ea"/>
                <a:ea typeface="+mn-ea"/>
              </a:rPr>
              <a:t>2</a:t>
            </a:r>
            <a:endParaRPr lang="zh-CN" altLang="en-US" sz="2000" dirty="0">
              <a:latin typeface="+mn-ea"/>
              <a:ea typeface="+mn-ea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DEF2E9B-1707-3C4B-9A42-B667ED570CA7}"/>
              </a:ext>
            </a:extLst>
          </p:cNvPr>
          <p:cNvSpPr txBox="1"/>
          <p:nvPr/>
        </p:nvSpPr>
        <p:spPr>
          <a:xfrm>
            <a:off x="272258" y="1297092"/>
            <a:ext cx="50198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dirty="0">
                <a:latin typeface="+mn-ea"/>
                <a:ea typeface="+mn-ea"/>
              </a:rPr>
              <a:t>工厂方法：提供创建对象的工厂方法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D625504-EC95-D141-B243-C7730E6C52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779186"/>
            <a:ext cx="4392488" cy="241289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FED438D-653D-B74A-ACBD-EDB1B65D9C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635646"/>
            <a:ext cx="4503690" cy="1944216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E747198E-357C-4242-A236-E740E59E677B}"/>
              </a:ext>
            </a:extLst>
          </p:cNvPr>
          <p:cNvSpPr txBox="1"/>
          <p:nvPr/>
        </p:nvSpPr>
        <p:spPr>
          <a:xfrm>
            <a:off x="852071" y="4465121"/>
            <a:ext cx="7439857" cy="46166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zh-CN" altLang="en-US" dirty="0"/>
              <a:t>单例设计模式 </a:t>
            </a:r>
            <a:r>
              <a:rPr lang="en-US" altLang="zh-CN" dirty="0"/>
              <a:t>singleton: </a:t>
            </a:r>
            <a:r>
              <a:rPr lang="zh-CN" altLang="en-US" dirty="0"/>
              <a:t>一个类只允许创建一个对象。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4434673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C74CF162-2510-1A4F-B05B-A81EAA23A3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387048"/>
            <a:ext cx="5461000" cy="320040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194618" y="356980"/>
            <a:ext cx="7809040" cy="430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lnSpc>
                <a:spcPct val="120000"/>
              </a:lnSpc>
            </a:pPr>
            <a:r>
              <a:rPr lang="zh-CN" altLang="en-US" sz="2000" dirty="0">
                <a:latin typeface="+mn-ea"/>
                <a:ea typeface="+mn-ea"/>
              </a:rPr>
              <a:t>类的静态</a:t>
            </a:r>
            <a:r>
              <a:rPr lang="en-US" altLang="zh-CN" sz="2000" dirty="0">
                <a:latin typeface="+mn-ea"/>
                <a:ea typeface="+mn-ea"/>
              </a:rPr>
              <a:t>(static)</a:t>
            </a:r>
            <a:r>
              <a:rPr lang="zh-CN" altLang="en-US" sz="2000" dirty="0">
                <a:latin typeface="+mn-ea"/>
                <a:ea typeface="+mn-ea"/>
              </a:rPr>
              <a:t>成员方法不能访问非静态成员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747198E-357C-4242-A236-E740E59E677B}"/>
              </a:ext>
            </a:extLst>
          </p:cNvPr>
          <p:cNvSpPr txBox="1"/>
          <p:nvPr/>
        </p:nvSpPr>
        <p:spPr>
          <a:xfrm>
            <a:off x="5436096" y="1923678"/>
            <a:ext cx="3169926" cy="83099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dirty="0"/>
              <a:t>类的非静态成员，只在该类的对象中有效！</a:t>
            </a:r>
            <a:endParaRPr lang="en-US" altLang="zh-CN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F1A41DA-97BB-1432-354C-5576506D12C8}"/>
              </a:ext>
            </a:extLst>
          </p:cNvPr>
          <p:cNvSpPr txBox="1"/>
          <p:nvPr/>
        </p:nvSpPr>
        <p:spPr>
          <a:xfrm>
            <a:off x="5436096" y="3072081"/>
            <a:ext cx="3384376" cy="83099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dirty="0"/>
              <a:t>类的非静态方法，可以访问静态成员和方法！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63551923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321954" y="694274"/>
            <a:ext cx="7809040" cy="4968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dirty="0">
                <a:latin typeface="+mn-ea"/>
                <a:ea typeface="+mn-ea"/>
              </a:rPr>
              <a:t>完善一下烤箱类 </a:t>
            </a:r>
            <a:r>
              <a:rPr lang="en-US" altLang="zh-CN" dirty="0" err="1"/>
              <a:t>ElectricOven</a:t>
            </a:r>
            <a:endParaRPr lang="en-US" altLang="zh-CN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AC0484D-7285-4E49-8A30-DDC150B29A69}"/>
              </a:ext>
            </a:extLst>
          </p:cNvPr>
          <p:cNvSpPr txBox="1"/>
          <p:nvPr/>
        </p:nvSpPr>
        <p:spPr>
          <a:xfrm>
            <a:off x="5868144" y="2531326"/>
            <a:ext cx="31918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类成员</a:t>
            </a:r>
            <a:r>
              <a:rPr lang="zh-CN" altLang="en-US" dirty="0"/>
              <a:t>全部设为</a:t>
            </a:r>
            <a:r>
              <a:rPr lang="en-US" altLang="zh-CN" dirty="0"/>
              <a:t>private</a:t>
            </a:r>
            <a:endParaRPr kumimoji="1"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5EE27BC-E336-A442-B549-84E92FCA3C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1419622"/>
            <a:ext cx="5334000" cy="2895600"/>
          </a:xfrm>
          <a:prstGeom prst="rect">
            <a:avLst/>
          </a:prstGeom>
        </p:spPr>
      </p:pic>
      <p:grpSp>
        <p:nvGrpSpPr>
          <p:cNvPr id="5" name="组合 4">
            <a:extLst>
              <a:ext uri="{FF2B5EF4-FFF2-40B4-BE49-F238E27FC236}">
                <a16:creationId xmlns:a16="http://schemas.microsoft.com/office/drawing/2014/main" id="{D70D66FC-6BCF-B3FF-5095-9DF3CD74D3E8}"/>
              </a:ext>
            </a:extLst>
          </p:cNvPr>
          <p:cNvGrpSpPr/>
          <p:nvPr/>
        </p:nvGrpSpPr>
        <p:grpSpPr>
          <a:xfrm>
            <a:off x="4355976" y="1280891"/>
            <a:ext cx="4704067" cy="498771"/>
            <a:chOff x="4355976" y="1280891"/>
            <a:chExt cx="4704067" cy="498771"/>
          </a:xfrm>
        </p:grpSpPr>
        <p:sp>
          <p:nvSpPr>
            <p:cNvPr id="2" name="文本框 1">
              <a:extLst>
                <a:ext uri="{FF2B5EF4-FFF2-40B4-BE49-F238E27FC236}">
                  <a16:creationId xmlns:a16="http://schemas.microsoft.com/office/drawing/2014/main" id="{707733AA-BE2B-3B66-E6B5-3D6FE96E6B53}"/>
                </a:ext>
              </a:extLst>
            </p:cNvPr>
            <p:cNvSpPr txBox="1"/>
            <p:nvPr/>
          </p:nvSpPr>
          <p:spPr>
            <a:xfrm>
              <a:off x="5004048" y="1280891"/>
              <a:ext cx="4055995" cy="40011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altLang="zh-CN" sz="2000" dirty="0"/>
                <a:t>public final String </a:t>
              </a:r>
              <a:r>
                <a:rPr lang="en-US" altLang="zh-CN" sz="2000" dirty="0" err="1"/>
                <a:t>serialNumber</a:t>
              </a:r>
              <a:r>
                <a:rPr lang="en-US" altLang="zh-CN" sz="2000" dirty="0"/>
                <a:t>;</a:t>
              </a:r>
              <a:endParaRPr kumimoji="1" lang="zh-CN" altLang="en-US" sz="2000" dirty="0"/>
            </a:p>
          </p:txBody>
        </p:sp>
        <p:cxnSp>
          <p:nvCxnSpPr>
            <p:cNvPr id="4" name="曲线连接符 3">
              <a:extLst>
                <a:ext uri="{FF2B5EF4-FFF2-40B4-BE49-F238E27FC236}">
                  <a16:creationId xmlns:a16="http://schemas.microsoft.com/office/drawing/2014/main" id="{BDC9036E-C29D-3801-1342-E90AABDF7F12}"/>
                </a:ext>
              </a:extLst>
            </p:cNvPr>
            <p:cNvCxnSpPr/>
            <p:nvPr/>
          </p:nvCxnSpPr>
          <p:spPr bwMode="auto">
            <a:xfrm rot="10800000" flipV="1">
              <a:off x="4355976" y="1491630"/>
              <a:ext cx="648072" cy="288032"/>
            </a:xfrm>
            <a:prstGeom prst="curvedConnector3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A7289DC4-AA77-F5A5-32CB-2092CB0529E1}"/>
              </a:ext>
            </a:extLst>
          </p:cNvPr>
          <p:cNvGrpSpPr/>
          <p:nvPr/>
        </p:nvGrpSpPr>
        <p:grpSpPr>
          <a:xfrm>
            <a:off x="3779912" y="3291831"/>
            <a:ext cx="5208123" cy="1246123"/>
            <a:chOff x="3851920" y="434878"/>
            <a:chExt cx="5208123" cy="1246123"/>
          </a:xfrm>
        </p:grpSpPr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24033BA0-1E7B-E1D3-CCFB-CA1C9448521F}"/>
                </a:ext>
              </a:extLst>
            </p:cNvPr>
            <p:cNvSpPr txBox="1"/>
            <p:nvPr/>
          </p:nvSpPr>
          <p:spPr>
            <a:xfrm>
              <a:off x="5004048" y="1280891"/>
              <a:ext cx="4055995" cy="40011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altLang="zh-CN" sz="2000" dirty="0"/>
                <a:t>public static final int voltage;</a:t>
              </a:r>
              <a:endParaRPr kumimoji="1" lang="zh-CN" altLang="en-US" sz="2000" dirty="0"/>
            </a:p>
          </p:txBody>
        </p:sp>
        <p:cxnSp>
          <p:nvCxnSpPr>
            <p:cNvPr id="10" name="曲线连接符 9">
              <a:extLst>
                <a:ext uri="{FF2B5EF4-FFF2-40B4-BE49-F238E27FC236}">
                  <a16:creationId xmlns:a16="http://schemas.microsoft.com/office/drawing/2014/main" id="{B1EE6DA4-6797-6D00-7DF6-DAC99B1C69BF}"/>
                </a:ext>
              </a:extLst>
            </p:cNvPr>
            <p:cNvCxnSpPr/>
            <p:nvPr/>
          </p:nvCxnSpPr>
          <p:spPr bwMode="auto">
            <a:xfrm rot="10800000">
              <a:off x="3851920" y="434878"/>
              <a:ext cx="1152128" cy="1056753"/>
            </a:xfrm>
            <a:prstGeom prst="curvedConnector3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146705395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310419" y="555526"/>
            <a:ext cx="7809040" cy="4968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dirty="0">
                <a:latin typeface="+mn-ea"/>
                <a:ea typeface="+mn-ea"/>
              </a:rPr>
              <a:t>完善一下烤箱类 </a:t>
            </a:r>
            <a:r>
              <a:rPr lang="en-US" altLang="zh-CN" dirty="0" err="1"/>
              <a:t>ElectricOven</a:t>
            </a:r>
            <a:endParaRPr lang="en-US" altLang="zh-CN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AC0484D-7285-4E49-8A30-DDC150B29A69}"/>
              </a:ext>
            </a:extLst>
          </p:cNvPr>
          <p:cNvSpPr txBox="1"/>
          <p:nvPr/>
        </p:nvSpPr>
        <p:spPr>
          <a:xfrm>
            <a:off x="6876256" y="2571750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成员方法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48E01A0-3C08-4C4A-B35A-68064BDEFA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1298099"/>
            <a:ext cx="6108220" cy="3255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140017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0" y="0"/>
            <a:ext cx="5364088" cy="504000"/>
            <a:chOff x="0" y="0"/>
            <a:chExt cx="5364088" cy="504000"/>
          </a:xfrm>
        </p:grpSpPr>
        <p:sp>
          <p:nvSpPr>
            <p:cNvPr id="3" name="矩形 2"/>
            <p:cNvSpPr/>
            <p:nvPr/>
          </p:nvSpPr>
          <p:spPr>
            <a:xfrm>
              <a:off x="0" y="0"/>
              <a:ext cx="763957" cy="504000"/>
            </a:xfrm>
            <a:prstGeom prst="rect">
              <a:avLst/>
            </a:prstGeom>
            <a:solidFill>
              <a:srgbClr val="036E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4" name="矩形 3"/>
            <p:cNvSpPr/>
            <p:nvPr/>
          </p:nvSpPr>
          <p:spPr>
            <a:xfrm>
              <a:off x="993144" y="0"/>
              <a:ext cx="114593" cy="504000"/>
            </a:xfrm>
            <a:prstGeom prst="rect">
              <a:avLst/>
            </a:prstGeom>
            <a:solidFill>
              <a:srgbClr val="036E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1336924" y="51945"/>
              <a:ext cx="402716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indent="0">
                <a:buNone/>
              </a:pPr>
              <a:r>
                <a:rPr lang="zh-CN" altLang="en-US" sz="2000" b="1" dirty="0">
                  <a:ln w="0"/>
                  <a:latin typeface="微软雅黑" panose="020B0503020204020204" pitchFamily="34" charset="-122"/>
                  <a:ea typeface="微软雅黑" panose="020B0503020204020204" pitchFamily="34" charset="-122"/>
                </a:rPr>
                <a:t>类定义：属性</a:t>
              </a:r>
              <a:endParaRPr lang="en-US" altLang="zh-CN" sz="2000" b="1" dirty="0">
                <a:ln w="0"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2" name="文本框 11">
            <a:extLst>
              <a:ext uri="{FF2B5EF4-FFF2-40B4-BE49-F238E27FC236}">
                <a16:creationId xmlns:a16="http://schemas.microsoft.com/office/drawing/2014/main" id="{AA0E82ED-A144-AB44-8644-6A1BAF41E89C}"/>
              </a:ext>
            </a:extLst>
          </p:cNvPr>
          <p:cNvSpPr txBox="1"/>
          <p:nvPr/>
        </p:nvSpPr>
        <p:spPr>
          <a:xfrm>
            <a:off x="234364" y="3196029"/>
            <a:ext cx="748153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800" dirty="0"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成员变量</a:t>
            </a:r>
            <a:r>
              <a:rPr lang="zh-CN" altLang="en-US" sz="1800" dirty="0"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访问</a:t>
            </a:r>
            <a:r>
              <a:rPr kumimoji="1" lang="zh-CN" altLang="en-US" sz="1800" dirty="0"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修饰符：控制属性的可见性</a:t>
            </a:r>
            <a:endParaRPr kumimoji="1" lang="en-US" altLang="zh-CN" sz="1800" dirty="0">
              <a:latin typeface="Lantinghei SC Demibold" panose="02000000000000000000" pitchFamily="2" charset="-122"/>
              <a:ea typeface="Lantinghei SC Demibold" panose="02000000000000000000" pitchFamily="2" charset="-122"/>
            </a:endParaRPr>
          </a:p>
          <a:p>
            <a:endParaRPr kumimoji="1" lang="en-US" altLang="zh-CN" sz="1800" dirty="0">
              <a:latin typeface="Lantinghei SC Demibold" panose="02000000000000000000" pitchFamily="2" charset="-122"/>
              <a:ea typeface="Lantinghei SC Demibold" panose="02000000000000000000" pitchFamily="2" charset="-122"/>
            </a:endParaRPr>
          </a:p>
          <a:p>
            <a:pPr marL="742950" lvl="1" indent="-285750">
              <a:buFont typeface="Wingdings" pitchFamily="2" charset="2"/>
              <a:buChar char="l"/>
            </a:pPr>
            <a:r>
              <a:rPr lang="en-US" altLang="zh-CN" sz="1800" dirty="0">
                <a:solidFill>
                  <a:srgbClr val="7030A0"/>
                </a:solidFill>
                <a:latin typeface="+mn-ea"/>
                <a:ea typeface="+mn-ea"/>
              </a:rPr>
              <a:t>private</a:t>
            </a:r>
            <a:r>
              <a:rPr lang="en-US" altLang="zh-CN" sz="1800" dirty="0">
                <a:latin typeface="+mn-ea"/>
                <a:ea typeface="+mn-ea"/>
              </a:rPr>
              <a:t>, </a:t>
            </a:r>
            <a:r>
              <a:rPr lang="zh-CN" altLang="en-US" sz="1800" dirty="0">
                <a:latin typeface="+mn-ea"/>
                <a:ea typeface="+mn-ea"/>
              </a:rPr>
              <a:t> 成员变量仅在</a:t>
            </a:r>
            <a:r>
              <a:rPr lang="en-US" altLang="zh-CN" sz="1800" dirty="0">
                <a:latin typeface="+mn-ea"/>
                <a:ea typeface="+mn-ea"/>
              </a:rPr>
              <a:t>(</a:t>
            </a:r>
            <a:r>
              <a:rPr lang="zh-CN" altLang="en-US" sz="1800" dirty="0">
                <a:latin typeface="+mn-ea"/>
                <a:ea typeface="+mn-ea"/>
              </a:rPr>
              <a:t>自身</a:t>
            </a:r>
            <a:r>
              <a:rPr lang="en-US" altLang="zh-CN" sz="1800" dirty="0">
                <a:latin typeface="+mn-ea"/>
                <a:ea typeface="+mn-ea"/>
              </a:rPr>
              <a:t>)</a:t>
            </a:r>
            <a:r>
              <a:rPr lang="zh-CN" altLang="en-US" sz="1800" dirty="0">
                <a:latin typeface="+mn-ea"/>
                <a:ea typeface="+mn-ea"/>
              </a:rPr>
              <a:t>类内部可见；</a:t>
            </a:r>
            <a:r>
              <a:rPr lang="en-US" altLang="zh-CN" sz="1800" dirty="0">
                <a:latin typeface="+mn-ea"/>
                <a:ea typeface="+mn-ea"/>
              </a:rPr>
              <a:t> </a:t>
            </a:r>
          </a:p>
          <a:p>
            <a:pPr marL="742950" lvl="1" indent="-285750">
              <a:buFont typeface="Wingdings" pitchFamily="2" charset="2"/>
              <a:buChar char="l"/>
            </a:pPr>
            <a:r>
              <a:rPr lang="en-US" altLang="zh-CN" sz="1800" dirty="0">
                <a:solidFill>
                  <a:schemeClr val="accent5">
                    <a:lumMod val="75000"/>
                  </a:schemeClr>
                </a:solidFill>
                <a:latin typeface="+mn-ea"/>
                <a:ea typeface="+mn-ea"/>
              </a:rPr>
              <a:t>public</a:t>
            </a:r>
            <a:r>
              <a:rPr lang="en-US" altLang="zh-CN" sz="1800" dirty="0">
                <a:latin typeface="+mn-ea"/>
                <a:ea typeface="+mn-ea"/>
              </a:rPr>
              <a:t>, </a:t>
            </a:r>
            <a:r>
              <a:rPr lang="zh-CN" altLang="en-US" sz="1800" dirty="0">
                <a:latin typeface="+mn-ea"/>
                <a:ea typeface="+mn-ea"/>
              </a:rPr>
              <a:t>  成员变量在类外部（其他类）、内部（自身）都可见</a:t>
            </a:r>
            <a:r>
              <a:rPr lang="en-US" altLang="zh-CN" sz="1800" dirty="0">
                <a:latin typeface="+mn-ea"/>
                <a:ea typeface="+mn-ea"/>
              </a:rPr>
              <a:t> </a:t>
            </a:r>
            <a:r>
              <a:rPr lang="zh-CN" altLang="en-US" sz="1800" dirty="0">
                <a:latin typeface="+mn-ea"/>
                <a:ea typeface="+mn-ea"/>
              </a:rPr>
              <a:t>；</a:t>
            </a:r>
            <a:endParaRPr lang="en-US" altLang="zh-CN" sz="1800" dirty="0">
              <a:latin typeface="+mn-ea"/>
              <a:ea typeface="+mn-ea"/>
            </a:endParaRPr>
          </a:p>
          <a:p>
            <a:pPr marL="742950" lvl="1" indent="-285750">
              <a:buFont typeface="Wingdings" pitchFamily="2" charset="2"/>
              <a:buChar char="l"/>
            </a:pPr>
            <a:r>
              <a:rPr lang="en-US" altLang="zh-CN" sz="1800" dirty="0">
                <a:solidFill>
                  <a:srgbClr val="FF3399"/>
                </a:solidFill>
                <a:latin typeface="+mn-ea"/>
                <a:ea typeface="+mn-ea"/>
              </a:rPr>
              <a:t>protected</a:t>
            </a:r>
            <a:r>
              <a:rPr lang="en-US" altLang="zh-CN" sz="1800" dirty="0">
                <a:latin typeface="+mn-ea"/>
                <a:ea typeface="+mn-ea"/>
              </a:rPr>
              <a:t>, </a:t>
            </a:r>
            <a:r>
              <a:rPr lang="zh-CN" altLang="en-US" sz="1800" dirty="0">
                <a:latin typeface="+mn-ea"/>
                <a:ea typeface="+mn-ea"/>
              </a:rPr>
              <a:t> 成员变量在</a:t>
            </a:r>
            <a:r>
              <a:rPr lang="zh-CN" altLang="en-US" sz="1800" dirty="0">
                <a:solidFill>
                  <a:srgbClr val="FF0000"/>
                </a:solidFill>
                <a:latin typeface="+mn-ea"/>
                <a:ea typeface="+mn-ea"/>
              </a:rPr>
              <a:t>包范围、子类中</a:t>
            </a:r>
            <a:r>
              <a:rPr lang="zh-CN" altLang="en-US" sz="1800" dirty="0">
                <a:latin typeface="+mn-ea"/>
                <a:ea typeface="+mn-ea"/>
              </a:rPr>
              <a:t>可见</a:t>
            </a:r>
            <a:r>
              <a:rPr lang="en-US" altLang="zh-CN" sz="1800" dirty="0">
                <a:latin typeface="+mn-ea"/>
                <a:ea typeface="+mn-ea"/>
              </a:rPr>
              <a:t> </a:t>
            </a:r>
            <a:r>
              <a:rPr lang="zh-CN" altLang="en-US" sz="1800" dirty="0">
                <a:latin typeface="+mn-ea"/>
                <a:ea typeface="+mn-ea"/>
              </a:rPr>
              <a:t>；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3ABFE6C-5778-E74D-8D7E-A2359F4FA34B}"/>
              </a:ext>
            </a:extLst>
          </p:cNvPr>
          <p:cNvSpPr txBox="1"/>
          <p:nvPr/>
        </p:nvSpPr>
        <p:spPr>
          <a:xfrm>
            <a:off x="5491940" y="2795919"/>
            <a:ext cx="12682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/>
              <a:t>UML</a:t>
            </a:r>
            <a:r>
              <a:rPr kumimoji="1" lang="zh-CN" altLang="en-US" sz="2000" dirty="0"/>
              <a:t>类图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E7587A70-59E4-EA4E-9E3B-17550E61D8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0407" y="922546"/>
            <a:ext cx="1574428" cy="1574428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C1640126-0376-E844-BAF9-91D9E51F59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4088" y="921772"/>
            <a:ext cx="1524000" cy="1790700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699B6ACF-3194-E442-B6B4-9B42AA2A0A9B}"/>
              </a:ext>
            </a:extLst>
          </p:cNvPr>
          <p:cNvSpPr/>
          <p:nvPr/>
        </p:nvSpPr>
        <p:spPr>
          <a:xfrm>
            <a:off x="3101944" y="63394"/>
            <a:ext cx="35734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</a:t>
            </a: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修饰符</a:t>
            </a: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]</a:t>
            </a: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dirty="0">
                <a:solidFill>
                  <a:srgbClr val="223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变量类型 </a:t>
            </a:r>
            <a:r>
              <a:rPr lang="en-US" altLang="zh-CN" sz="1600" dirty="0">
                <a:solidFill>
                  <a:srgbClr val="223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变量名</a:t>
            </a: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[=</a:t>
            </a: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初始值</a:t>
            </a: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];</a:t>
            </a:r>
            <a:endParaRPr lang="zh-CN" altLang="en-US" sz="1600" dirty="0">
              <a:solidFill>
                <a:srgbClr val="FF0000"/>
              </a:solidFill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A9204EE4-35D0-17C8-088E-3C7A75C40B80}"/>
              </a:ext>
            </a:extLst>
          </p:cNvPr>
          <p:cNvGrpSpPr/>
          <p:nvPr/>
        </p:nvGrpSpPr>
        <p:grpSpPr>
          <a:xfrm>
            <a:off x="251520" y="921772"/>
            <a:ext cx="4536504" cy="2062103"/>
            <a:chOff x="251520" y="921772"/>
            <a:chExt cx="4536504" cy="2062103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14AE5CCE-95F9-D84C-A1F7-8F90B39A1301}"/>
                </a:ext>
              </a:extLst>
            </p:cNvPr>
            <p:cNvSpPr txBox="1"/>
            <p:nvPr/>
          </p:nvSpPr>
          <p:spPr>
            <a:xfrm>
              <a:off x="251520" y="921772"/>
              <a:ext cx="4536504" cy="2062103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1600" dirty="0">
                  <a:solidFill>
                    <a:srgbClr val="FF0000"/>
                  </a:solidFill>
                  <a:latin typeface="Helvetica" pitchFamily="2" charset="0"/>
                </a:rPr>
                <a:t>public</a:t>
              </a:r>
              <a:r>
                <a:rPr lang="en-US" altLang="zh-CN" sz="1600" dirty="0">
                  <a:latin typeface="Helvetica" pitchFamily="2" charset="0"/>
                </a:rPr>
                <a:t> </a:t>
              </a:r>
              <a:r>
                <a:rPr lang="en-US" altLang="zh-CN" sz="1600" dirty="0">
                  <a:solidFill>
                    <a:srgbClr val="2D499E"/>
                  </a:solidFill>
                  <a:latin typeface="Helvetica" pitchFamily="2" charset="0"/>
                </a:rPr>
                <a:t>class</a:t>
              </a:r>
              <a:r>
                <a:rPr lang="en-US" altLang="zh-CN" sz="1600" dirty="0">
                  <a:latin typeface="Helvetica" pitchFamily="2" charset="0"/>
                </a:rPr>
                <a:t> </a:t>
              </a:r>
              <a:r>
                <a:rPr lang="en-US" altLang="zh-CN" sz="1600" dirty="0" err="1">
                  <a:latin typeface="Helvetica" pitchFamily="2" charset="0"/>
                </a:rPr>
                <a:t>ElectricOven</a:t>
              </a:r>
              <a:r>
                <a:rPr lang="en-US" altLang="zh-CN" sz="1600" dirty="0">
                  <a:latin typeface="Helvetica" pitchFamily="2" charset="0"/>
                </a:rPr>
                <a:t>{</a:t>
              </a:r>
            </a:p>
            <a:p>
              <a:r>
                <a:rPr lang="zh-CN" altLang="en-US" sz="1600" dirty="0">
                  <a:latin typeface="Helvetica" pitchFamily="2" charset="0"/>
                </a:rPr>
                <a:t>   </a:t>
              </a:r>
              <a:r>
                <a:rPr lang="en-US" altLang="zh-CN" sz="1600" dirty="0">
                  <a:latin typeface="Helvetica" pitchFamily="2" charset="0"/>
                </a:rPr>
                <a:t>    </a:t>
              </a:r>
              <a:r>
                <a:rPr lang="en-US" altLang="zh-CN" sz="1600" dirty="0">
                  <a:solidFill>
                    <a:schemeClr val="accent5">
                      <a:lumMod val="50000"/>
                    </a:schemeClr>
                  </a:solidFill>
                  <a:latin typeface="Helvetica" pitchFamily="2" charset="0"/>
                </a:rPr>
                <a:t>public</a:t>
              </a:r>
              <a:r>
                <a:rPr lang="zh-CN" altLang="en-US" sz="1600" dirty="0">
                  <a:latin typeface="Helvetica" pitchFamily="2" charset="0"/>
                </a:rPr>
                <a:t> </a:t>
              </a:r>
              <a:r>
                <a:rPr lang="en-US" altLang="zh-CN" sz="1600" dirty="0">
                  <a:latin typeface="Helvetica" pitchFamily="2" charset="0"/>
                </a:rPr>
                <a:t>String brand; //</a:t>
              </a:r>
              <a:r>
                <a:rPr lang="zh-CN" altLang="en-US" sz="1600" dirty="0">
                  <a:latin typeface="Helvetica" pitchFamily="2" charset="0"/>
                </a:rPr>
                <a:t>品牌</a:t>
              </a:r>
              <a:endParaRPr lang="en-US" altLang="zh-CN" sz="1600" dirty="0">
                <a:latin typeface="Helvetica" pitchFamily="2" charset="0"/>
              </a:endParaRPr>
            </a:p>
            <a:p>
              <a:r>
                <a:rPr lang="en-US" altLang="zh-CN" sz="1600" dirty="0">
                  <a:latin typeface="Helvetica" pitchFamily="2" charset="0"/>
                </a:rPr>
                <a:t>       </a:t>
              </a:r>
              <a:r>
                <a:rPr lang="en-US" altLang="zh-CN" sz="1600" dirty="0">
                  <a:solidFill>
                    <a:schemeClr val="accent5">
                      <a:lumMod val="50000"/>
                    </a:schemeClr>
                  </a:solidFill>
                  <a:latin typeface="Helvetica" pitchFamily="2" charset="0"/>
                </a:rPr>
                <a:t>public</a:t>
              </a:r>
              <a:r>
                <a:rPr lang="en-US" altLang="zh-CN" sz="1600" dirty="0">
                  <a:latin typeface="Helvetica" pitchFamily="2" charset="0"/>
                </a:rPr>
                <a:t> int length;</a:t>
              </a:r>
              <a:r>
                <a:rPr lang="zh-CN" altLang="en-US" sz="1600" dirty="0">
                  <a:latin typeface="Helvetica" pitchFamily="2" charset="0"/>
                </a:rPr>
                <a:t> </a:t>
              </a:r>
              <a:r>
                <a:rPr lang="en-US" altLang="zh-CN" sz="1600" dirty="0">
                  <a:latin typeface="Helvetica" pitchFamily="2" charset="0"/>
                </a:rPr>
                <a:t>//</a:t>
              </a:r>
              <a:r>
                <a:rPr lang="zh-CN" altLang="en-US" sz="1600" dirty="0">
                  <a:latin typeface="Helvetica" pitchFamily="2" charset="0"/>
                </a:rPr>
                <a:t> 长 </a:t>
              </a:r>
              <a:r>
                <a:rPr lang="en-US" altLang="zh-CN" sz="1600" dirty="0">
                  <a:latin typeface="Helvetica" pitchFamily="2" charset="0"/>
                </a:rPr>
                <a:t>mm</a:t>
              </a:r>
            </a:p>
            <a:p>
              <a:r>
                <a:rPr lang="en-US" altLang="zh-CN" sz="1600" dirty="0">
                  <a:latin typeface="Helvetica" pitchFamily="2" charset="0"/>
                </a:rPr>
                <a:t>       </a:t>
              </a:r>
              <a:r>
                <a:rPr lang="en-US" altLang="zh-CN" sz="1600" dirty="0">
                  <a:solidFill>
                    <a:schemeClr val="accent5">
                      <a:lumMod val="50000"/>
                    </a:schemeClr>
                  </a:solidFill>
                  <a:latin typeface="Helvetica" pitchFamily="2" charset="0"/>
                </a:rPr>
                <a:t>public</a:t>
              </a:r>
              <a:r>
                <a:rPr lang="en-US" altLang="zh-CN" sz="1600" dirty="0">
                  <a:latin typeface="Helvetica" pitchFamily="2" charset="0"/>
                </a:rPr>
                <a:t> int width;</a:t>
              </a:r>
              <a:r>
                <a:rPr lang="zh-CN" altLang="en-US" sz="1600" dirty="0">
                  <a:latin typeface="Helvetica" pitchFamily="2" charset="0"/>
                </a:rPr>
                <a:t> </a:t>
              </a:r>
              <a:r>
                <a:rPr lang="en-US" altLang="zh-CN" sz="1600" dirty="0">
                  <a:latin typeface="Helvetica" pitchFamily="2" charset="0"/>
                </a:rPr>
                <a:t>//</a:t>
              </a:r>
              <a:r>
                <a:rPr lang="zh-CN" altLang="en-US" sz="1600" dirty="0">
                  <a:latin typeface="Helvetica" pitchFamily="2" charset="0"/>
                </a:rPr>
                <a:t> 宽</a:t>
              </a:r>
              <a:r>
                <a:rPr lang="en-US" altLang="zh-CN" sz="1600" dirty="0">
                  <a:latin typeface="Helvetica" pitchFamily="2" charset="0"/>
                </a:rPr>
                <a:t> mm</a:t>
              </a:r>
            </a:p>
            <a:p>
              <a:r>
                <a:rPr lang="en-US" altLang="zh-CN" sz="1600" dirty="0">
                  <a:latin typeface="Helvetica" pitchFamily="2" charset="0"/>
                </a:rPr>
                <a:t>       </a:t>
              </a:r>
              <a:r>
                <a:rPr lang="en-US" altLang="zh-CN" sz="1600" dirty="0">
                  <a:solidFill>
                    <a:schemeClr val="accent5">
                      <a:lumMod val="50000"/>
                    </a:schemeClr>
                  </a:solidFill>
                  <a:latin typeface="Helvetica" pitchFamily="2" charset="0"/>
                </a:rPr>
                <a:t>public</a:t>
              </a:r>
              <a:r>
                <a:rPr lang="en-US" altLang="zh-CN" sz="1600" dirty="0">
                  <a:latin typeface="Helvetica" pitchFamily="2" charset="0"/>
                </a:rPr>
                <a:t> int height;</a:t>
              </a:r>
              <a:r>
                <a:rPr lang="zh-CN" altLang="en-US" sz="1600" dirty="0">
                  <a:latin typeface="Helvetica" pitchFamily="2" charset="0"/>
                </a:rPr>
                <a:t> </a:t>
              </a:r>
              <a:r>
                <a:rPr lang="en-US" altLang="zh-CN" sz="1600" dirty="0">
                  <a:latin typeface="Helvetica" pitchFamily="2" charset="0"/>
                </a:rPr>
                <a:t>//</a:t>
              </a:r>
              <a:r>
                <a:rPr lang="zh-CN" altLang="en-US" sz="1600" dirty="0">
                  <a:latin typeface="Helvetica" pitchFamily="2" charset="0"/>
                </a:rPr>
                <a:t> 高</a:t>
              </a:r>
              <a:r>
                <a:rPr lang="en-US" altLang="zh-CN" sz="1600" dirty="0">
                  <a:latin typeface="Helvetica" pitchFamily="2" charset="0"/>
                </a:rPr>
                <a:t> mm</a:t>
              </a:r>
            </a:p>
            <a:p>
              <a:r>
                <a:rPr lang="en-US" altLang="zh-CN" sz="1600" dirty="0">
                  <a:latin typeface="Helvetica" pitchFamily="2" charset="0"/>
                </a:rPr>
                <a:t>       </a:t>
              </a:r>
              <a:r>
                <a:rPr lang="en-US" altLang="zh-CN" sz="1600" dirty="0">
                  <a:solidFill>
                    <a:srgbClr val="7030A0"/>
                  </a:solidFill>
                  <a:latin typeface="Helvetica" pitchFamily="2" charset="0"/>
                </a:rPr>
                <a:t>private</a:t>
              </a:r>
              <a:r>
                <a:rPr lang="en-US" altLang="zh-CN" sz="1600" dirty="0">
                  <a:latin typeface="Helvetica" pitchFamily="2" charset="0"/>
                </a:rPr>
                <a:t> int volume;</a:t>
              </a:r>
              <a:r>
                <a:rPr lang="zh-CN" altLang="en-US" sz="1600" dirty="0">
                  <a:latin typeface="Helvetica" pitchFamily="2" charset="0"/>
                </a:rPr>
                <a:t> </a:t>
              </a:r>
              <a:r>
                <a:rPr lang="en-US" altLang="zh-CN" sz="1600" dirty="0">
                  <a:latin typeface="Helvetica" pitchFamily="2" charset="0"/>
                </a:rPr>
                <a:t>//</a:t>
              </a:r>
              <a:r>
                <a:rPr lang="zh-CN" altLang="en-US" sz="1600" dirty="0">
                  <a:latin typeface="Helvetica" pitchFamily="2" charset="0"/>
                </a:rPr>
                <a:t> 体积</a:t>
              </a:r>
              <a:r>
                <a:rPr lang="en-US" altLang="zh-CN" sz="1600" dirty="0">
                  <a:latin typeface="Helvetica" pitchFamily="2" charset="0"/>
                </a:rPr>
                <a:t> mm</a:t>
              </a:r>
            </a:p>
            <a:p>
              <a:r>
                <a:rPr lang="zh-CN" altLang="en-US" sz="1600" dirty="0">
                  <a:latin typeface="Helvetica" pitchFamily="2" charset="0"/>
                </a:rPr>
                <a:t>       </a:t>
              </a:r>
              <a:r>
                <a:rPr lang="en-US" altLang="zh-CN" sz="1600" dirty="0">
                  <a:solidFill>
                    <a:srgbClr val="FF3399"/>
                  </a:solidFill>
                  <a:latin typeface="Helvetica" pitchFamily="2" charset="0"/>
                </a:rPr>
                <a:t>protected</a:t>
              </a:r>
              <a:r>
                <a:rPr lang="en-US" altLang="zh-CN" sz="1600" dirty="0">
                  <a:latin typeface="Helvetica" pitchFamily="2" charset="0"/>
                </a:rPr>
                <a:t> int voltage=220; //</a:t>
              </a:r>
              <a:r>
                <a:rPr lang="zh-CN" altLang="en-US" sz="1600" dirty="0">
                  <a:latin typeface="Helvetica" pitchFamily="2" charset="0"/>
                </a:rPr>
                <a:t>电压</a:t>
              </a:r>
              <a:endParaRPr lang="en-US" altLang="zh-CN" sz="1600" dirty="0">
                <a:latin typeface="Helvetica" pitchFamily="2" charset="0"/>
              </a:endParaRPr>
            </a:p>
            <a:p>
              <a:r>
                <a:rPr lang="en-US" altLang="zh-CN" sz="1600" dirty="0">
                  <a:latin typeface="Helvetica" pitchFamily="2" charset="0"/>
                </a:rPr>
                <a:t>}</a:t>
              </a:r>
            </a:p>
          </p:txBody>
        </p:sp>
        <p:sp>
          <p:nvSpPr>
            <p:cNvPr id="7" name="右大括号 6">
              <a:extLst>
                <a:ext uri="{FF2B5EF4-FFF2-40B4-BE49-F238E27FC236}">
                  <a16:creationId xmlns:a16="http://schemas.microsoft.com/office/drawing/2014/main" id="{7870AD6A-7D94-8842-8A9A-0377CFBE8844}"/>
                </a:ext>
              </a:extLst>
            </p:cNvPr>
            <p:cNvSpPr/>
            <p:nvPr/>
          </p:nvSpPr>
          <p:spPr bwMode="auto">
            <a:xfrm>
              <a:off x="3707904" y="1275606"/>
              <a:ext cx="288032" cy="1368152"/>
            </a:xfrm>
            <a:prstGeom prst="rightBrac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EBA9D23C-1536-4040-B4CB-8FF78C46F5A4}"/>
                </a:ext>
              </a:extLst>
            </p:cNvPr>
            <p:cNvSpPr txBox="1"/>
            <p:nvPr/>
          </p:nvSpPr>
          <p:spPr>
            <a:xfrm>
              <a:off x="3976965" y="1783546"/>
              <a:ext cx="59503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1600" dirty="0"/>
                <a:t>类体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5132546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8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10D55B0D-149E-8B4C-82E9-BCA671E32E26}"/>
              </a:ext>
            </a:extLst>
          </p:cNvPr>
          <p:cNvSpPr txBox="1"/>
          <p:nvPr/>
        </p:nvSpPr>
        <p:spPr>
          <a:xfrm>
            <a:off x="251520" y="801575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+mn-ea"/>
                <a:ea typeface="+mn-ea"/>
              </a:rPr>
              <a:t>使用烤箱，烤面包</a:t>
            </a:r>
            <a:endParaRPr kumimoji="1" lang="zh-CN" altLang="en-US" dirty="0">
              <a:latin typeface="+mn-ea"/>
              <a:ea typeface="+mn-ea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1447078A-DE47-384B-87C6-9FC0978B9D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227" y="3117725"/>
            <a:ext cx="4176464" cy="166294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E9C9ABF4-726A-614A-A95E-E4E19B4D0D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520" y="1347615"/>
            <a:ext cx="6264696" cy="177011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9F7A30B-2B07-B840-AC5C-0387A5114A6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088" y="2232670"/>
            <a:ext cx="3168352" cy="217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606576"/>
      </p:ext>
    </p:extLst>
  </p:cSld>
  <p:clrMapOvr>
    <a:masterClrMapping/>
  </p:clrMapOvr>
  <p:transition spd="slow">
    <p:push dir="u"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10D55B0D-149E-8B4C-82E9-BCA671E32E26}"/>
              </a:ext>
            </a:extLst>
          </p:cNvPr>
          <p:cNvSpPr txBox="1"/>
          <p:nvPr/>
        </p:nvSpPr>
        <p:spPr>
          <a:xfrm>
            <a:off x="179512" y="771550"/>
            <a:ext cx="58272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latin typeface="+mn-ea"/>
                <a:ea typeface="+mn-ea"/>
              </a:rPr>
              <a:t>制作更智能的烤箱：一键提供烤制不同食物的功能</a:t>
            </a:r>
            <a:endParaRPr kumimoji="1" lang="zh-CN" altLang="en-US" sz="2000" dirty="0">
              <a:latin typeface="+mn-ea"/>
              <a:ea typeface="+mn-ea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9F7A30B-2B07-B840-AC5C-0387A5114A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397" y="3233960"/>
            <a:ext cx="3607583" cy="1723041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2EB24AD-EB1F-8446-9FED-D1EBD8A465B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424773"/>
            <a:ext cx="3574444" cy="172304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D047019-1F27-254E-B45C-416C0F477C6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1972" y="3359913"/>
            <a:ext cx="3790468" cy="1597087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063229A4-75E9-CE4B-89A4-8FD44AF582C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1972" y="1425311"/>
            <a:ext cx="3790468" cy="1796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891458"/>
      </p:ext>
    </p:extLst>
  </p:cSld>
  <p:clrMapOvr>
    <a:masterClrMapping/>
  </p:clrMapOvr>
  <p:transition spd="slow">
    <p:push dir="u"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544A036-F495-DF4F-9ED6-BCB7B7C5C547}"/>
              </a:ext>
            </a:extLst>
          </p:cNvPr>
          <p:cNvSpPr txBox="1"/>
          <p:nvPr/>
        </p:nvSpPr>
        <p:spPr>
          <a:xfrm>
            <a:off x="2555776" y="915566"/>
            <a:ext cx="47525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>
                <a:latin typeface="+mj-ea"/>
                <a:ea typeface="+mj-ea"/>
              </a:rPr>
              <a:t>继承（</a:t>
            </a:r>
            <a:r>
              <a:rPr lang="en-US" altLang="zh-CN" sz="3200" dirty="0">
                <a:latin typeface="+mj-ea"/>
                <a:ea typeface="+mj-ea"/>
              </a:rPr>
              <a:t> inheritance </a:t>
            </a:r>
            <a:r>
              <a:rPr kumimoji="1" lang="zh-CN" altLang="en-US" sz="3200" dirty="0">
                <a:latin typeface="+mj-ea"/>
                <a:ea typeface="+mj-ea"/>
              </a:rPr>
              <a:t>）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29E3427-8738-C846-A17E-9A39D5C914C3}"/>
              </a:ext>
            </a:extLst>
          </p:cNvPr>
          <p:cNvSpPr txBox="1"/>
          <p:nvPr/>
        </p:nvSpPr>
        <p:spPr>
          <a:xfrm>
            <a:off x="378090" y="2211710"/>
            <a:ext cx="52020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The idea behind inheritance is that you can create new classes that are built upon existing classes.</a:t>
            </a:r>
            <a:endParaRPr kumimoji="1" lang="zh-CN" altLang="en-US" dirty="0"/>
          </a:p>
        </p:txBody>
      </p:sp>
      <p:pic>
        <p:nvPicPr>
          <p:cNvPr id="2050" name="Picture 2" descr="PHP OOP Inheritance">
            <a:extLst>
              <a:ext uri="{FF2B5EF4-FFF2-40B4-BE49-F238E27FC236}">
                <a16:creationId xmlns:a16="http://schemas.microsoft.com/office/drawing/2014/main" id="{0EE0B4D9-D848-D548-BDA5-0BC5FC8577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7210" y="1959520"/>
            <a:ext cx="3030984" cy="2424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5082627"/>
      </p:ext>
    </p:extLst>
  </p:cSld>
  <p:clrMapOvr>
    <a:masterClrMapping/>
  </p:clrMapOvr>
  <p:transition spd="slow">
    <p:push dir="u"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10D55B0D-149E-8B4C-82E9-BCA671E32E26}"/>
              </a:ext>
            </a:extLst>
          </p:cNvPr>
          <p:cNvSpPr txBox="1"/>
          <p:nvPr/>
        </p:nvSpPr>
        <p:spPr>
          <a:xfrm>
            <a:off x="179512" y="771550"/>
            <a:ext cx="5514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+mn-ea"/>
                <a:ea typeface="+mn-ea"/>
              </a:rPr>
              <a:t>类继承（</a:t>
            </a:r>
            <a:r>
              <a:rPr lang="en-US" altLang="zh-CN" dirty="0">
                <a:latin typeface="+mn-ea"/>
                <a:ea typeface="+mn-ea"/>
              </a:rPr>
              <a:t>inheritance</a:t>
            </a:r>
            <a:r>
              <a:rPr lang="zh-CN" altLang="en-US" dirty="0">
                <a:latin typeface="+mn-ea"/>
                <a:ea typeface="+mn-ea"/>
              </a:rPr>
              <a:t>）：代码复用技术</a:t>
            </a:r>
            <a:endParaRPr kumimoji="1" lang="zh-CN" altLang="en-US" dirty="0">
              <a:latin typeface="+mn-ea"/>
              <a:ea typeface="+mn-ea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A23FC09-049E-2347-9988-41A6A434CDD7}"/>
              </a:ext>
            </a:extLst>
          </p:cNvPr>
          <p:cNvSpPr txBox="1"/>
          <p:nvPr/>
        </p:nvSpPr>
        <p:spPr>
          <a:xfrm>
            <a:off x="395536" y="1707654"/>
            <a:ext cx="529862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zh-CN" altLang="en-US" sz="2000" dirty="0">
                <a:latin typeface="+mn-ea"/>
                <a:ea typeface="+mn-ea"/>
              </a:rPr>
              <a:t>继承：基于已有的类创建新的类。</a:t>
            </a:r>
            <a:endParaRPr lang="en-US" altLang="zh-CN" sz="2000" dirty="0">
              <a:latin typeface="+mn-ea"/>
              <a:ea typeface="+mn-ea"/>
            </a:endParaRPr>
          </a:p>
          <a:p>
            <a:pPr marL="342900" indent="-342900">
              <a:buFont typeface="Wingdings" pitchFamily="2" charset="2"/>
              <a:buChar char="Ø"/>
            </a:pPr>
            <a:endParaRPr lang="en-US" altLang="zh-CN" sz="2000" dirty="0">
              <a:latin typeface="+mn-ea"/>
              <a:ea typeface="+mn-ea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zh-CN" altLang="en-US" sz="2000" dirty="0">
                <a:latin typeface="+mn-ea"/>
                <a:ea typeface="+mn-ea"/>
              </a:rPr>
              <a:t>父类（基类</a:t>
            </a:r>
            <a:r>
              <a:rPr lang="en-US" altLang="zh-CN" sz="2000" dirty="0" err="1">
                <a:latin typeface="+mn-ea"/>
                <a:ea typeface="+mn-ea"/>
              </a:rPr>
              <a:t>baseclass</a:t>
            </a:r>
            <a:r>
              <a:rPr lang="zh-CN" altLang="en-US" sz="2000" dirty="0">
                <a:latin typeface="+mn-ea"/>
                <a:ea typeface="+mn-ea"/>
              </a:rPr>
              <a:t>，超类</a:t>
            </a:r>
            <a:r>
              <a:rPr lang="en-US" altLang="zh-CN" sz="2000" dirty="0">
                <a:latin typeface="+mn-ea"/>
                <a:ea typeface="+mn-ea"/>
              </a:rPr>
              <a:t>superclass</a:t>
            </a:r>
            <a:r>
              <a:rPr lang="zh-CN" altLang="en-US" sz="2000" dirty="0">
                <a:latin typeface="+mn-ea"/>
                <a:ea typeface="+mn-ea"/>
              </a:rPr>
              <a:t>）：被继承的类</a:t>
            </a:r>
            <a:endParaRPr lang="en-US" altLang="zh-CN" sz="2000" dirty="0">
              <a:latin typeface="+mn-ea"/>
              <a:ea typeface="+mn-ea"/>
            </a:endParaRPr>
          </a:p>
          <a:p>
            <a:pPr marL="342900" indent="-342900">
              <a:buFont typeface="Wingdings" pitchFamily="2" charset="2"/>
              <a:buChar char="Ø"/>
            </a:pPr>
            <a:endParaRPr lang="en-US" altLang="zh-CN" sz="2000" dirty="0">
              <a:latin typeface="+mn-ea"/>
              <a:ea typeface="+mn-ea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kumimoji="1" lang="zh-CN" altLang="en-US" sz="2000" dirty="0">
                <a:latin typeface="+mn-ea"/>
                <a:ea typeface="+mn-ea"/>
              </a:rPr>
              <a:t>子类（派生类）：新创建的新类</a:t>
            </a:r>
            <a:r>
              <a:rPr kumimoji="1" lang="en-US" altLang="zh-CN" sz="2000" dirty="0">
                <a:latin typeface="+mn-ea"/>
                <a:ea typeface="+mn-ea"/>
              </a:rPr>
              <a:t>,</a:t>
            </a:r>
            <a:r>
              <a:rPr kumimoji="1" lang="zh-CN" altLang="en-US" sz="2000" dirty="0">
                <a:latin typeface="+mn-ea"/>
                <a:ea typeface="+mn-ea"/>
              </a:rPr>
              <a:t>能够继承父类的已有代码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81096C57-F330-9743-92F8-D101EFD747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6136" y="1347614"/>
            <a:ext cx="20447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454511"/>
      </p:ext>
    </p:extLst>
  </p:cSld>
  <p:clrMapOvr>
    <a:masterClrMapping/>
  </p:clrMapOvr>
  <p:transition spd="slow">
    <p:push dir="u"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10D55B0D-149E-8B4C-82E9-BCA671E32E26}"/>
              </a:ext>
            </a:extLst>
          </p:cNvPr>
          <p:cNvSpPr txBox="1"/>
          <p:nvPr/>
        </p:nvSpPr>
        <p:spPr>
          <a:xfrm>
            <a:off x="179512" y="771550"/>
            <a:ext cx="37423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+mn-ea"/>
                <a:ea typeface="+mn-ea"/>
              </a:rPr>
              <a:t>实现继承</a:t>
            </a:r>
            <a:r>
              <a:rPr lang="en-US" altLang="zh-CN" dirty="0">
                <a:latin typeface="+mn-ea"/>
                <a:ea typeface="+mn-ea"/>
              </a:rPr>
              <a:t>: extends </a:t>
            </a:r>
            <a:r>
              <a:rPr lang="zh-CN" altLang="en-US" dirty="0">
                <a:latin typeface="+mn-ea"/>
                <a:ea typeface="+mn-ea"/>
              </a:rPr>
              <a:t>关键字</a:t>
            </a:r>
            <a:endParaRPr kumimoji="1" lang="zh-CN" altLang="en-US" dirty="0">
              <a:latin typeface="+mn-ea"/>
              <a:ea typeface="+mn-ea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3AFF95F-7FDC-1F4E-904F-4FCAA54A1690}"/>
              </a:ext>
            </a:extLst>
          </p:cNvPr>
          <p:cNvSpPr txBox="1"/>
          <p:nvPr/>
        </p:nvSpPr>
        <p:spPr>
          <a:xfrm>
            <a:off x="323528" y="1563638"/>
            <a:ext cx="6814686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rgbClr val="00B050"/>
                </a:solidFill>
              </a:rPr>
              <a:t>public</a:t>
            </a:r>
            <a:r>
              <a:rPr lang="en-US" altLang="zh-CN" sz="2800" dirty="0"/>
              <a:t> </a:t>
            </a:r>
            <a:r>
              <a:rPr lang="en-US" altLang="zh-CN" sz="2800" b="1" dirty="0">
                <a:solidFill>
                  <a:srgbClr val="FF3399"/>
                </a:solidFill>
              </a:rPr>
              <a:t>class</a:t>
            </a:r>
            <a:r>
              <a:rPr lang="en-US" altLang="zh-CN" sz="2800" dirty="0"/>
              <a:t> </a:t>
            </a:r>
            <a:r>
              <a:rPr lang="en-US" altLang="zh-CN" sz="2800" dirty="0" err="1"/>
              <a:t>ChildClass</a:t>
            </a:r>
            <a:r>
              <a:rPr lang="en-US" altLang="zh-CN" sz="2800" dirty="0"/>
              <a:t> </a:t>
            </a:r>
            <a:r>
              <a:rPr lang="en-US" altLang="zh-CN" sz="2800" b="1" dirty="0">
                <a:solidFill>
                  <a:srgbClr val="FF0000"/>
                </a:solidFill>
              </a:rPr>
              <a:t>extends</a:t>
            </a:r>
            <a:r>
              <a:rPr lang="en-US" altLang="zh-CN" sz="2800" dirty="0"/>
              <a:t> </a:t>
            </a:r>
            <a:r>
              <a:rPr lang="en-US" altLang="zh-CN" sz="2800" dirty="0" err="1"/>
              <a:t>ParentClass</a:t>
            </a:r>
            <a:r>
              <a:rPr lang="en-US" altLang="zh-CN" sz="2800" dirty="0"/>
              <a:t>{</a:t>
            </a:r>
          </a:p>
          <a:p>
            <a:r>
              <a:rPr lang="zh-CN" altLang="en-US" sz="2800" dirty="0"/>
              <a:t>      </a:t>
            </a:r>
            <a:r>
              <a:rPr lang="en-US" altLang="zh-CN" sz="2800" dirty="0"/>
              <a:t>….</a:t>
            </a:r>
          </a:p>
          <a:p>
            <a:r>
              <a:rPr lang="en-US" altLang="zh-CN" sz="2800" dirty="0"/>
              <a:t>}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39EB999-B061-5746-81A3-D8BAEBA282FA}"/>
              </a:ext>
            </a:extLst>
          </p:cNvPr>
          <p:cNvSpPr txBox="1"/>
          <p:nvPr/>
        </p:nvSpPr>
        <p:spPr>
          <a:xfrm>
            <a:off x="344956" y="3291830"/>
            <a:ext cx="777007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kumimoji="1" lang="en-US" altLang="zh-CN" dirty="0" err="1">
                <a:latin typeface="Helvetica" pitchFamily="2" charset="0"/>
              </a:rPr>
              <a:t>ChildClass</a:t>
            </a:r>
            <a:r>
              <a:rPr kumimoji="1" lang="zh-CN" altLang="en-US" dirty="0">
                <a:latin typeface="Helvetica" pitchFamily="2" charset="0"/>
              </a:rPr>
              <a:t> </a:t>
            </a:r>
            <a:r>
              <a:rPr lang="zh-CN" altLang="en-US" dirty="0">
                <a:latin typeface="Helvetica" pitchFamily="2" charset="0"/>
              </a:rPr>
              <a:t>继承了</a:t>
            </a:r>
            <a:r>
              <a:rPr lang="en-US" altLang="zh-CN" dirty="0" err="1">
                <a:latin typeface="Helvetica" pitchFamily="2" charset="0"/>
              </a:rPr>
              <a:t>ParentClass</a:t>
            </a:r>
            <a:r>
              <a:rPr lang="zh-CN" altLang="en-US" dirty="0">
                <a:latin typeface="Helvetica" pitchFamily="2" charset="0"/>
              </a:rPr>
              <a:t>全部行为</a:t>
            </a:r>
            <a:r>
              <a:rPr lang="en-US" altLang="zh-CN" dirty="0">
                <a:latin typeface="Helvetica" pitchFamily="2" charset="0"/>
              </a:rPr>
              <a:t> (reuse, </a:t>
            </a:r>
            <a:r>
              <a:rPr lang="zh-CN" altLang="en-US" dirty="0">
                <a:latin typeface="Helvetica" pitchFamily="2" charset="0"/>
              </a:rPr>
              <a:t>复用</a:t>
            </a:r>
            <a:r>
              <a:rPr lang="en-US" altLang="zh-CN" dirty="0">
                <a:latin typeface="Helvetica" pitchFamily="2" charset="0"/>
              </a:rPr>
              <a:t>)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kumimoji="1" lang="en-US" altLang="zh-CN" dirty="0" err="1">
                <a:latin typeface="Helvetica" pitchFamily="2" charset="0"/>
              </a:rPr>
              <a:t>ChildClass</a:t>
            </a:r>
            <a:r>
              <a:rPr kumimoji="1" lang="zh-CN" altLang="en-US" dirty="0">
                <a:latin typeface="Helvetica" pitchFamily="2" charset="0"/>
              </a:rPr>
              <a:t> 也是一个</a:t>
            </a:r>
            <a:r>
              <a:rPr lang="en-US" altLang="zh-CN" dirty="0" err="1">
                <a:latin typeface="Helvetica" pitchFamily="2" charset="0"/>
              </a:rPr>
              <a:t>ParentClass</a:t>
            </a:r>
            <a:r>
              <a:rPr lang="zh-CN" altLang="en-US" dirty="0">
                <a:latin typeface="Helvetica" pitchFamily="2" charset="0"/>
              </a:rPr>
              <a:t> 类</a:t>
            </a:r>
            <a:r>
              <a:rPr lang="en-US" altLang="zh-CN" dirty="0">
                <a:latin typeface="Helvetica" pitchFamily="2" charset="0"/>
              </a:rPr>
              <a:t> (is a)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kumimoji="1" lang="en-US" altLang="zh-CN" dirty="0" err="1">
                <a:latin typeface="Helvetica" pitchFamily="2" charset="0"/>
              </a:rPr>
              <a:t>ChildClass</a:t>
            </a:r>
            <a:r>
              <a:rPr kumimoji="1" lang="en-US" altLang="zh-CN" dirty="0">
                <a:latin typeface="Helvetica" pitchFamily="2" charset="0"/>
              </a:rPr>
              <a:t> </a:t>
            </a:r>
            <a:r>
              <a:rPr kumimoji="1" lang="zh-CN" altLang="en-US" dirty="0">
                <a:latin typeface="Helvetica" pitchFamily="2" charset="0"/>
              </a:rPr>
              <a:t>通过定义新的属性和方法扩展类 （扩展）</a:t>
            </a:r>
          </a:p>
        </p:txBody>
      </p:sp>
    </p:spTree>
    <p:extLst>
      <p:ext uri="{BB962C8B-B14F-4D97-AF65-F5344CB8AC3E}">
        <p14:creationId xmlns:p14="http://schemas.microsoft.com/office/powerpoint/2010/main" val="3095429241"/>
      </p:ext>
    </p:extLst>
  </p:cSld>
  <p:clrMapOvr>
    <a:masterClrMapping/>
  </p:clrMapOvr>
  <p:transition spd="slow">
    <p:push dir="u"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10D55B0D-149E-8B4C-82E9-BCA671E32E26}"/>
              </a:ext>
            </a:extLst>
          </p:cNvPr>
          <p:cNvSpPr txBox="1"/>
          <p:nvPr/>
        </p:nvSpPr>
        <p:spPr>
          <a:xfrm>
            <a:off x="179512" y="771550"/>
            <a:ext cx="55771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>
                <a:latin typeface="Helvetica" pitchFamily="2" charset="0"/>
              </a:rPr>
              <a:t>ChildClass</a:t>
            </a:r>
            <a:r>
              <a:rPr lang="zh-CN" altLang="en-US" dirty="0">
                <a:latin typeface="Helvetica" pitchFamily="2" charset="0"/>
              </a:rPr>
              <a:t> 继承了</a:t>
            </a:r>
            <a:r>
              <a:rPr lang="en-US" altLang="zh-CN" dirty="0" err="1">
                <a:latin typeface="Helvetica" pitchFamily="2" charset="0"/>
              </a:rPr>
              <a:t>ParentClass</a:t>
            </a:r>
            <a:r>
              <a:rPr lang="zh-CN" altLang="en-US" dirty="0">
                <a:latin typeface="Helvetica" pitchFamily="2" charset="0"/>
              </a:rPr>
              <a:t>全部行为</a:t>
            </a:r>
            <a:endParaRPr lang="en-US" altLang="zh-CN" dirty="0">
              <a:latin typeface="Helvetica" pitchFamily="2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39EB999-B061-5746-81A3-D8BAEBA282FA}"/>
              </a:ext>
            </a:extLst>
          </p:cNvPr>
          <p:cNvSpPr txBox="1"/>
          <p:nvPr/>
        </p:nvSpPr>
        <p:spPr>
          <a:xfrm>
            <a:off x="395536" y="1635646"/>
            <a:ext cx="7645042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kumimoji="1" lang="en-US" altLang="zh-CN" sz="2000" dirty="0" err="1">
                <a:latin typeface="Helvetica" pitchFamily="2" charset="0"/>
              </a:rPr>
              <a:t>ChildClass</a:t>
            </a:r>
            <a:r>
              <a:rPr lang="zh-CN" altLang="en-US" sz="2000" dirty="0">
                <a:latin typeface="Helvetica" pitchFamily="2" charset="0"/>
              </a:rPr>
              <a:t>可以访问</a:t>
            </a:r>
            <a:r>
              <a:rPr lang="en-US" altLang="zh-CN" sz="2000" dirty="0" err="1">
                <a:latin typeface="Helvetica" pitchFamily="2" charset="0"/>
              </a:rPr>
              <a:t>ParentClass</a:t>
            </a:r>
            <a:r>
              <a:rPr lang="zh-CN" altLang="en-US" sz="2000" dirty="0">
                <a:latin typeface="Helvetica" pitchFamily="2" charset="0"/>
              </a:rPr>
              <a:t>的</a:t>
            </a:r>
            <a:r>
              <a:rPr lang="en-US" altLang="zh-CN" sz="2000" dirty="0" err="1">
                <a:solidFill>
                  <a:srgbClr val="FF3399"/>
                </a:solidFill>
                <a:latin typeface="Helvetica" pitchFamily="2" charset="0"/>
              </a:rPr>
              <a:t>publlic</a:t>
            </a:r>
            <a:r>
              <a:rPr lang="en-US" altLang="zh-CN" sz="2000" dirty="0">
                <a:solidFill>
                  <a:srgbClr val="FF3399"/>
                </a:solidFill>
                <a:latin typeface="Helvetica" pitchFamily="2" charset="0"/>
              </a:rPr>
              <a:t>, protected</a:t>
            </a:r>
            <a:r>
              <a:rPr lang="en-US" altLang="zh-CN" sz="2000" dirty="0">
                <a:latin typeface="Helvetica" pitchFamily="2" charset="0"/>
              </a:rPr>
              <a:t> </a:t>
            </a:r>
            <a:r>
              <a:rPr lang="zh-CN" altLang="en-US" sz="2000" dirty="0">
                <a:latin typeface="Helvetica" pitchFamily="2" charset="0"/>
              </a:rPr>
              <a:t>属性</a:t>
            </a:r>
            <a:r>
              <a:rPr lang="en-US" altLang="zh-CN" sz="2000" dirty="0">
                <a:latin typeface="Helvetica" pitchFamily="2" charset="0"/>
              </a:rPr>
              <a:t>(</a:t>
            </a:r>
            <a:r>
              <a:rPr lang="zh-CN" altLang="en-US" sz="2000" dirty="0">
                <a:latin typeface="Helvetica" pitchFamily="2" charset="0"/>
              </a:rPr>
              <a:t>行为</a:t>
            </a:r>
            <a:r>
              <a:rPr lang="en-US" altLang="zh-CN" sz="2000" dirty="0">
                <a:latin typeface="Helvetica" pitchFamily="2" charset="0"/>
              </a:rPr>
              <a:t>)</a:t>
            </a:r>
          </a:p>
          <a:p>
            <a:pPr marL="342900" indent="-342900">
              <a:buFont typeface="Wingdings" pitchFamily="2" charset="2"/>
              <a:buChar char="Ø"/>
            </a:pPr>
            <a:endParaRPr lang="en-US" altLang="zh-CN" sz="2000" dirty="0">
              <a:latin typeface="Helvetica" pitchFamily="2" charset="0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en-US" altLang="zh-CN" sz="2000" dirty="0" err="1">
                <a:latin typeface="Helvetica" pitchFamily="2" charset="0"/>
              </a:rPr>
              <a:t>ChildClass</a:t>
            </a:r>
            <a:r>
              <a:rPr lang="zh-CN" altLang="en-US" sz="2000" dirty="0">
                <a:latin typeface="Helvetica" pitchFamily="2" charset="0"/>
              </a:rPr>
              <a:t>类也有全部的</a:t>
            </a:r>
            <a:r>
              <a:rPr lang="en-US" altLang="zh-CN" sz="2000" dirty="0" err="1">
                <a:latin typeface="Helvetica" pitchFamily="2" charset="0"/>
              </a:rPr>
              <a:t>ParentClass</a:t>
            </a:r>
            <a:r>
              <a:rPr lang="zh-CN" altLang="en-US" sz="2000" dirty="0">
                <a:latin typeface="Helvetica" pitchFamily="2" charset="0"/>
              </a:rPr>
              <a:t>类（</a:t>
            </a:r>
            <a:r>
              <a:rPr lang="en-US" altLang="zh-CN" sz="2000" dirty="0">
                <a:solidFill>
                  <a:srgbClr val="FF3399"/>
                </a:solidFill>
                <a:latin typeface="Helvetica" pitchFamily="2" charset="0"/>
              </a:rPr>
              <a:t>public</a:t>
            </a:r>
            <a:r>
              <a:rPr lang="zh-CN" altLang="en-US" sz="2000" dirty="0">
                <a:latin typeface="Helvetica" pitchFamily="2" charset="0"/>
              </a:rPr>
              <a:t>）行为</a:t>
            </a:r>
            <a:endParaRPr lang="en-US" altLang="zh-CN" sz="2000" dirty="0">
              <a:latin typeface="Helvetica" pitchFamily="2" charset="0"/>
            </a:endParaRPr>
          </a:p>
          <a:p>
            <a:pPr marL="342900" indent="-342900">
              <a:buFont typeface="Wingdings" pitchFamily="2" charset="2"/>
              <a:buChar char="Ø"/>
            </a:pPr>
            <a:endParaRPr lang="en-US" altLang="zh-CN" sz="2000" dirty="0">
              <a:latin typeface="Helvetica" pitchFamily="2" charset="0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zh-CN" altLang="en-US" sz="2000" dirty="0">
                <a:latin typeface="Helvetica" pitchFamily="2" charset="0"/>
              </a:rPr>
              <a:t>一个</a:t>
            </a:r>
            <a:r>
              <a:rPr lang="en-US" altLang="zh-CN" sz="2000" dirty="0" err="1">
                <a:latin typeface="Helvetica" pitchFamily="2" charset="0"/>
              </a:rPr>
              <a:t>ChildClass</a:t>
            </a:r>
            <a:r>
              <a:rPr lang="zh-CN" altLang="en-US" sz="2000" dirty="0">
                <a:latin typeface="Helvetica" pitchFamily="2" charset="0"/>
              </a:rPr>
              <a:t>类对象也是一个</a:t>
            </a:r>
            <a:r>
              <a:rPr lang="en-US" altLang="zh-CN" sz="2000" dirty="0" err="1">
                <a:latin typeface="Helvetica" pitchFamily="2" charset="0"/>
              </a:rPr>
              <a:t>ParentClass</a:t>
            </a:r>
            <a:r>
              <a:rPr lang="zh-CN" altLang="en-US" sz="2000" dirty="0">
                <a:latin typeface="Helvetica" pitchFamily="2" charset="0"/>
              </a:rPr>
              <a:t>类对象</a:t>
            </a:r>
            <a:r>
              <a:rPr lang="en-US" altLang="zh-CN" sz="2000" dirty="0">
                <a:latin typeface="Helvetica" pitchFamily="2" charset="0"/>
              </a:rPr>
              <a:t>(is a)</a:t>
            </a:r>
            <a:r>
              <a:rPr lang="zh-CN" altLang="en-US" sz="2000" dirty="0">
                <a:latin typeface="Helvetica" pitchFamily="2" charset="0"/>
              </a:rPr>
              <a:t>。</a:t>
            </a:r>
            <a:endParaRPr lang="en-US" altLang="zh-CN" sz="2000" dirty="0">
              <a:latin typeface="Helvetica" pitchFamily="2" charset="0"/>
            </a:endParaRPr>
          </a:p>
          <a:p>
            <a:pPr marL="342900" indent="-342900">
              <a:buFont typeface="Wingdings" pitchFamily="2" charset="2"/>
              <a:buChar char="Ø"/>
            </a:pPr>
            <a:endParaRPr lang="en-US" altLang="zh-CN" sz="2000" dirty="0">
              <a:latin typeface="Helvetica" pitchFamily="2" charset="0"/>
            </a:endParaRPr>
          </a:p>
          <a:p>
            <a:pPr marL="342900" indent="-342900">
              <a:buFont typeface="Wingdings" pitchFamily="2" charset="2"/>
              <a:buChar char="Ø"/>
            </a:pPr>
            <a:endParaRPr kumimoji="1" lang="zh-CN" altLang="en-US" sz="2000" dirty="0">
              <a:latin typeface="Helvetica" pitchFamily="2" charset="0"/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58690CCC-4D99-3B46-A485-144B853FCDE0}"/>
              </a:ext>
            </a:extLst>
          </p:cNvPr>
          <p:cNvGrpSpPr/>
          <p:nvPr/>
        </p:nvGrpSpPr>
        <p:grpSpPr>
          <a:xfrm>
            <a:off x="1762428" y="3507854"/>
            <a:ext cx="5334715" cy="1224136"/>
            <a:chOff x="1762428" y="3507854"/>
            <a:chExt cx="5334715" cy="1224136"/>
          </a:xfrm>
        </p:grpSpPr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291CA9A4-02F5-5240-BCA1-2EAB9C8F2916}"/>
                </a:ext>
              </a:extLst>
            </p:cNvPr>
            <p:cNvSpPr/>
            <p:nvPr/>
          </p:nvSpPr>
          <p:spPr bwMode="auto">
            <a:xfrm>
              <a:off x="3923928" y="3507854"/>
              <a:ext cx="1080120" cy="936104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zh-CN" sz="1800" b="0" i="0" u="none" strike="noStrike" cap="none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  <a:latin typeface="Times New Roman" pitchFamily="18" charset="0"/>
                  <a:ea typeface="宋体" pitchFamily="2" charset="-122"/>
                </a:rPr>
                <a:t>parent</a:t>
              </a:r>
              <a:endParaRPr kumimoji="1" lang="zh-CN" altLang="en-US" sz="18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D880B8EF-8CE1-A840-A6A1-FBFD5C5561DC}"/>
                </a:ext>
              </a:extLst>
            </p:cNvPr>
            <p:cNvSpPr/>
            <p:nvPr/>
          </p:nvSpPr>
          <p:spPr bwMode="auto">
            <a:xfrm>
              <a:off x="3923928" y="4443958"/>
              <a:ext cx="1080120" cy="288032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zh-CN" sz="12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Helvetica" pitchFamily="2" charset="0"/>
                  <a:ea typeface="宋体" pitchFamily="2" charset="-122"/>
                </a:rPr>
                <a:t>Child</a:t>
              </a:r>
              <a:r>
                <a:rPr kumimoji="1" lang="zh-CN" altLang="en-US" sz="12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Helvetica" pitchFamily="2" charset="0"/>
                  <a:ea typeface="宋体" pitchFamily="2" charset="-122"/>
                </a:rPr>
                <a:t> </a:t>
              </a:r>
              <a:r>
                <a:rPr lang="zh-CN" altLang="en-US" sz="1200" dirty="0">
                  <a:solidFill>
                    <a:schemeClr val="tx1"/>
                  </a:solidFill>
                  <a:latin typeface="Helvetica" pitchFamily="2" charset="0"/>
                  <a:ea typeface="宋体" pitchFamily="2" charset="-122"/>
                </a:rPr>
                <a:t>扩展</a:t>
              </a:r>
              <a:endParaRPr kumimoji="1" lang="zh-CN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elvetica" pitchFamily="2" charset="0"/>
                <a:ea typeface="宋体" pitchFamily="2" charset="-122"/>
              </a:endParaRPr>
            </a:p>
          </p:txBody>
        </p:sp>
        <p:sp>
          <p:nvSpPr>
            <p:cNvPr id="4" name="右大括号 3">
              <a:extLst>
                <a:ext uri="{FF2B5EF4-FFF2-40B4-BE49-F238E27FC236}">
                  <a16:creationId xmlns:a16="http://schemas.microsoft.com/office/drawing/2014/main" id="{BF4D5932-2819-314E-A760-627B6A3BFD4B}"/>
                </a:ext>
              </a:extLst>
            </p:cNvPr>
            <p:cNvSpPr/>
            <p:nvPr/>
          </p:nvSpPr>
          <p:spPr bwMode="auto">
            <a:xfrm>
              <a:off x="5148064" y="3507854"/>
              <a:ext cx="432048" cy="1224136"/>
            </a:xfrm>
            <a:prstGeom prst="rightBrace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7" name="左大括号 6">
              <a:extLst>
                <a:ext uri="{FF2B5EF4-FFF2-40B4-BE49-F238E27FC236}">
                  <a16:creationId xmlns:a16="http://schemas.microsoft.com/office/drawing/2014/main" id="{96CA48E1-7E9C-2A46-BE02-401C02E4F7A7}"/>
                </a:ext>
              </a:extLst>
            </p:cNvPr>
            <p:cNvSpPr/>
            <p:nvPr/>
          </p:nvSpPr>
          <p:spPr bwMode="auto">
            <a:xfrm>
              <a:off x="3275856" y="3507854"/>
              <a:ext cx="504056" cy="936104"/>
            </a:xfrm>
            <a:prstGeom prst="leftBrac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35678446-593E-DB47-BEE3-FFA4AFB41411}"/>
                </a:ext>
              </a:extLst>
            </p:cNvPr>
            <p:cNvSpPr txBox="1"/>
            <p:nvPr/>
          </p:nvSpPr>
          <p:spPr>
            <a:xfrm>
              <a:off x="1762428" y="3791240"/>
              <a:ext cx="14414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800" dirty="0" err="1">
                  <a:latin typeface="Helvetica" pitchFamily="2" charset="0"/>
                </a:rPr>
                <a:t>ParentClass</a:t>
              </a:r>
              <a:endParaRPr kumimoji="1" lang="zh-CN" altLang="en-US" sz="1800" dirty="0"/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0F7E2D95-B9A1-7F47-A6E0-39115FF0C9F5}"/>
                </a:ext>
              </a:extLst>
            </p:cNvPr>
            <p:cNvSpPr txBox="1"/>
            <p:nvPr/>
          </p:nvSpPr>
          <p:spPr>
            <a:xfrm>
              <a:off x="5682973" y="3889089"/>
              <a:ext cx="14141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 err="1">
                  <a:latin typeface="Helvetica" pitchFamily="2" charset="0"/>
                </a:rPr>
                <a:t>ChildClass</a:t>
              </a:r>
              <a:endParaRPr kumimoji="1" lang="zh-CN" alt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113143290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10D55B0D-149E-8B4C-82E9-BCA671E32E26}"/>
              </a:ext>
            </a:extLst>
          </p:cNvPr>
          <p:cNvSpPr txBox="1"/>
          <p:nvPr/>
        </p:nvSpPr>
        <p:spPr>
          <a:xfrm>
            <a:off x="179512" y="267494"/>
            <a:ext cx="35557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Helvetica" pitchFamily="2" charset="0"/>
              </a:rPr>
              <a:t>智能烤箱 </a:t>
            </a:r>
            <a:r>
              <a:rPr lang="en-US" altLang="zh-CN" dirty="0" err="1">
                <a:latin typeface="Helvetica" pitchFamily="2" charset="0"/>
              </a:rPr>
              <a:t>IntelligentOven</a:t>
            </a:r>
            <a:endParaRPr lang="en-US" altLang="zh-CN" dirty="0">
              <a:latin typeface="Helvetica" pitchFamily="2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8351D04-794B-344A-98B1-E5742CCF1E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131590"/>
            <a:ext cx="8208912" cy="3528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513259"/>
      </p:ext>
    </p:extLst>
  </p:cSld>
  <p:clrMapOvr>
    <a:masterClrMapping/>
  </p:clrMapOvr>
  <p:transition spd="slow">
    <p:push dir="u"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10D55B0D-149E-8B4C-82E9-BCA671E32E26}"/>
              </a:ext>
            </a:extLst>
          </p:cNvPr>
          <p:cNvSpPr txBox="1"/>
          <p:nvPr/>
        </p:nvSpPr>
        <p:spPr>
          <a:xfrm>
            <a:off x="251520" y="267494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latin typeface="+mj-ea"/>
                <a:ea typeface="+mj-ea"/>
              </a:rPr>
              <a:t>子类的构造函数</a:t>
            </a:r>
            <a:endParaRPr lang="en-US" altLang="zh-CN" b="1" dirty="0">
              <a:latin typeface="+mj-ea"/>
              <a:ea typeface="+mj-ea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3188037-BB2A-8C41-9A1F-B2315D457D32}"/>
              </a:ext>
            </a:extLst>
          </p:cNvPr>
          <p:cNvSpPr txBox="1"/>
          <p:nvPr/>
        </p:nvSpPr>
        <p:spPr>
          <a:xfrm>
            <a:off x="323528" y="1294477"/>
            <a:ext cx="831991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kumimoji="1" lang="zh-CN" altLang="en-US" sz="2000" dirty="0">
                <a:latin typeface="SimHei" panose="02010609060101010101" pitchFamily="49" charset="-122"/>
                <a:ea typeface="SimHei" panose="02010609060101010101" pitchFamily="49" charset="-122"/>
              </a:rPr>
              <a:t>子类可以使用默认构造函数，也可以自定义构造函数；</a:t>
            </a:r>
            <a:endParaRPr kumimoji="1" lang="en-US" altLang="zh-CN" sz="2000" dirty="0"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 marL="457200" indent="-457200">
              <a:buFont typeface="Wingdings" pitchFamily="2" charset="2"/>
              <a:buChar char="Ø"/>
            </a:pPr>
            <a:endParaRPr kumimoji="1" lang="en-US" altLang="zh-CN" sz="2000" dirty="0"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 marL="457200" indent="-457200">
              <a:buFont typeface="Wingdings" pitchFamily="2" charset="2"/>
              <a:buChar char="Ø"/>
            </a:pPr>
            <a:r>
              <a:rPr kumimoji="1" lang="zh-CN" altLang="en-US" sz="2000" dirty="0">
                <a:latin typeface="SimHei" panose="02010609060101010101" pitchFamily="49" charset="-122"/>
                <a:ea typeface="SimHei" panose="02010609060101010101" pitchFamily="49" charset="-122"/>
              </a:rPr>
              <a:t>子类的构造函数中必须要</a:t>
            </a:r>
            <a:r>
              <a:rPr lang="zh-CN" altLang="en-US" sz="2000" dirty="0">
                <a:solidFill>
                  <a:srgbClr val="FF00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显示</a:t>
            </a:r>
            <a:r>
              <a:rPr lang="en-US" altLang="zh-CN" sz="2000" dirty="0">
                <a:solidFill>
                  <a:srgbClr val="FF00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(</a:t>
            </a:r>
            <a:r>
              <a:rPr lang="zh-CN" altLang="en-US" sz="2000" dirty="0">
                <a:solidFill>
                  <a:srgbClr val="FF00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明确如何</a:t>
            </a:r>
            <a:r>
              <a:rPr lang="en-US" altLang="zh-CN" sz="2000" dirty="0">
                <a:solidFill>
                  <a:srgbClr val="FF00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)</a:t>
            </a:r>
            <a:r>
              <a:rPr lang="zh-CN" altLang="en-US" sz="2000" dirty="0">
                <a:solidFill>
                  <a:srgbClr val="FF00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地</a:t>
            </a:r>
            <a:r>
              <a:rPr kumimoji="1" lang="zh-CN" altLang="en-US" sz="2000" dirty="0">
                <a:latin typeface="SimHei" panose="02010609060101010101" pitchFamily="49" charset="-122"/>
                <a:ea typeface="SimHei" panose="02010609060101010101" pitchFamily="49" charset="-122"/>
              </a:rPr>
              <a:t>调用父类的构造函数；</a:t>
            </a:r>
            <a:endParaRPr kumimoji="1" lang="en-US" altLang="zh-CN" sz="2000" dirty="0"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 marL="457200" indent="-457200">
              <a:buFont typeface="Wingdings" pitchFamily="2" charset="2"/>
              <a:buChar char="Ø"/>
            </a:pPr>
            <a:endParaRPr kumimoji="1" lang="en-US" altLang="zh-CN" sz="2000" dirty="0"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 marL="457200" indent="-457200">
              <a:buFont typeface="Wingdings" pitchFamily="2" charset="2"/>
              <a:buChar char="Ø"/>
            </a:pPr>
            <a:r>
              <a:rPr lang="zh-CN" altLang="en-US" sz="2000" dirty="0">
                <a:latin typeface="SimHei" panose="02010609060101010101" pitchFamily="49" charset="-122"/>
                <a:ea typeface="SimHei" panose="02010609060101010101" pitchFamily="49" charset="-122"/>
              </a:rPr>
              <a:t>如果子类构造函数没有调用父类的构造函数，编译器将调用父类的默认构造函数。（</a:t>
            </a:r>
            <a:r>
              <a:rPr lang="zh-CN" altLang="en-US" sz="2000" i="1" dirty="0">
                <a:solidFill>
                  <a:srgbClr val="FF00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如果父类没有默认构造函数，报错！</a:t>
            </a:r>
            <a:r>
              <a:rPr lang="zh-CN" altLang="en-US" sz="2000" dirty="0">
                <a:latin typeface="SimHei" panose="02010609060101010101" pitchFamily="49" charset="-122"/>
                <a:ea typeface="SimHei" panose="02010609060101010101" pitchFamily="49" charset="-122"/>
              </a:rPr>
              <a:t>）</a:t>
            </a:r>
            <a:endParaRPr lang="en-US" altLang="zh-CN" sz="2000" dirty="0"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 marL="457200" indent="-457200">
              <a:buFont typeface="Wingdings" pitchFamily="2" charset="2"/>
              <a:buChar char="Ø"/>
            </a:pPr>
            <a:endParaRPr kumimoji="1" lang="en-US" altLang="zh-CN" sz="2000" dirty="0"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 marL="457200" indent="-457200">
              <a:buFont typeface="Wingdings" pitchFamily="2" charset="2"/>
              <a:buChar char="Ø"/>
            </a:pPr>
            <a:r>
              <a:rPr lang="zh-CN" altLang="en-US" sz="2000" dirty="0">
                <a:latin typeface="SimHei" panose="02010609060101010101" pitchFamily="49" charset="-122"/>
                <a:ea typeface="SimHei" panose="02010609060101010101" pitchFamily="49" charset="-122"/>
              </a:rPr>
              <a:t>在子类中，</a:t>
            </a:r>
            <a:r>
              <a:rPr lang="en-US" altLang="zh-CN" sz="2000" b="1" dirty="0">
                <a:solidFill>
                  <a:srgbClr val="FF00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super</a:t>
            </a:r>
            <a:r>
              <a:rPr lang="zh-CN" altLang="en-US" sz="2000" dirty="0">
                <a:latin typeface="SimHei" panose="02010609060101010101" pitchFamily="49" charset="-122"/>
                <a:ea typeface="SimHei" panose="02010609060101010101" pitchFamily="49" charset="-122"/>
              </a:rPr>
              <a:t>关键字代表父类。</a:t>
            </a:r>
            <a:endParaRPr lang="en-US" altLang="zh-CN" sz="2000" dirty="0"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 marL="457200" indent="-457200">
              <a:buFont typeface="Wingdings" pitchFamily="2" charset="2"/>
              <a:buChar char="Ø"/>
            </a:pPr>
            <a:endParaRPr kumimoji="1" lang="en-US" altLang="zh-CN" sz="2000" dirty="0"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 marL="457200" indent="-457200">
              <a:buFont typeface="Wingdings" pitchFamily="2" charset="2"/>
              <a:buChar char="Ø"/>
            </a:pPr>
            <a:r>
              <a:rPr lang="en-US" altLang="zh-CN" sz="2000" dirty="0">
                <a:solidFill>
                  <a:srgbClr val="C000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super()</a:t>
            </a:r>
            <a:r>
              <a:rPr lang="zh-CN" altLang="en-US" sz="2000" dirty="0">
                <a:latin typeface="SimHei" panose="02010609060101010101" pitchFamily="49" charset="-122"/>
                <a:ea typeface="SimHei" panose="02010609060101010101" pitchFamily="49" charset="-122"/>
              </a:rPr>
              <a:t>可以调用父类默认构造函数</a:t>
            </a:r>
            <a:r>
              <a:rPr lang="zh-CN" altLang="en-US" sz="2000" dirty="0">
                <a:solidFill>
                  <a:srgbClr val="C000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。</a:t>
            </a:r>
            <a:endParaRPr kumimoji="1" lang="zh-CN" altLang="en-US" sz="2000" dirty="0">
              <a:solidFill>
                <a:srgbClr val="C00000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20846599"/>
      </p:ext>
    </p:extLst>
  </p:cSld>
  <p:clrMapOvr>
    <a:masterClrMapping/>
  </p:clrMapOvr>
  <p:transition spd="slow">
    <p:push dir="u"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10D55B0D-149E-8B4C-82E9-BCA671E32E26}"/>
              </a:ext>
            </a:extLst>
          </p:cNvPr>
          <p:cNvSpPr txBox="1"/>
          <p:nvPr/>
        </p:nvSpPr>
        <p:spPr>
          <a:xfrm>
            <a:off x="179512" y="275789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latin typeface="+mj-ea"/>
                <a:ea typeface="+mj-ea"/>
              </a:rPr>
              <a:t>子类的构造函数</a:t>
            </a:r>
            <a:endParaRPr lang="en-US" altLang="zh-CN" b="1" dirty="0">
              <a:latin typeface="+mj-ea"/>
              <a:ea typeface="+mj-ea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43F5E4B-396C-BF4C-98E4-5E6A5FA74A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4" y="1314450"/>
            <a:ext cx="6120680" cy="251460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D0F22401-51C9-924C-AE28-9396CB9CE557}"/>
              </a:ext>
            </a:extLst>
          </p:cNvPr>
          <p:cNvSpPr txBox="1"/>
          <p:nvPr/>
        </p:nvSpPr>
        <p:spPr>
          <a:xfrm>
            <a:off x="4355975" y="1851670"/>
            <a:ext cx="30700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zh-CN" altLang="en-US" sz="2000" b="1" dirty="0">
                <a:solidFill>
                  <a:schemeClr val="accent1">
                    <a:lumMod val="50000"/>
                  </a:schemeClr>
                </a:solidFill>
              </a:rPr>
              <a:t>调用父类的默认构造函数</a:t>
            </a:r>
            <a:endParaRPr kumimoji="1" lang="zh-CN" altLang="en-US" sz="20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747547D-36C8-ED42-ABF0-9884F6DDA540}"/>
              </a:ext>
            </a:extLst>
          </p:cNvPr>
          <p:cNvSpPr txBox="1"/>
          <p:nvPr/>
        </p:nvSpPr>
        <p:spPr>
          <a:xfrm>
            <a:off x="5891011" y="3291830"/>
            <a:ext cx="30700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zh-CN" altLang="en-US" sz="2000" b="1" dirty="0">
                <a:solidFill>
                  <a:schemeClr val="accent1">
                    <a:lumMod val="50000"/>
                  </a:schemeClr>
                </a:solidFill>
              </a:rPr>
              <a:t>显示调用父类的构造函数</a:t>
            </a:r>
            <a:endParaRPr kumimoji="1" lang="zh-CN" altLang="en-US" sz="20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1AD4430-9BFE-7A42-A278-74596FC8CA05}"/>
              </a:ext>
            </a:extLst>
          </p:cNvPr>
          <p:cNvSpPr txBox="1"/>
          <p:nvPr/>
        </p:nvSpPr>
        <p:spPr>
          <a:xfrm>
            <a:off x="448687" y="4049137"/>
            <a:ext cx="8246626" cy="70788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zh-CN" altLang="en-US" sz="2000" dirty="0"/>
              <a:t>使用</a:t>
            </a:r>
            <a:r>
              <a:rPr kumimoji="1" lang="en-US" altLang="zh-CN" sz="2000" dirty="0"/>
              <a:t>super</a:t>
            </a:r>
            <a:r>
              <a:rPr kumimoji="1" lang="zh-CN" altLang="en-US" sz="2000" dirty="0"/>
              <a:t>调用父类构造函数时，必须是子类构造函数的第一条语句。</a:t>
            </a:r>
            <a:endParaRPr kumimoji="1" lang="en-US" altLang="zh-CN" sz="2000" dirty="0"/>
          </a:p>
          <a:p>
            <a:pPr algn="ctr"/>
            <a:r>
              <a:rPr lang="zh-CN" altLang="en-US" sz="2000" dirty="0"/>
              <a:t>（父类中的属性必须先于子类被初始化）</a:t>
            </a:r>
            <a:endParaRPr kumimoji="1"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84222516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3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10D55B0D-149E-8B4C-82E9-BCA671E32E26}"/>
              </a:ext>
            </a:extLst>
          </p:cNvPr>
          <p:cNvSpPr txBox="1"/>
          <p:nvPr/>
        </p:nvSpPr>
        <p:spPr>
          <a:xfrm>
            <a:off x="179512" y="339502"/>
            <a:ext cx="3262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latin typeface="+mj-ea"/>
                <a:ea typeface="+mj-ea"/>
              </a:rPr>
              <a:t>子类的新属性和新方法</a:t>
            </a:r>
            <a:endParaRPr lang="en-US" altLang="zh-CN" b="1" dirty="0">
              <a:latin typeface="+mj-ea"/>
              <a:ea typeface="+mj-ea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C0D6E38-7173-9449-8D50-053BAB24143D}"/>
              </a:ext>
            </a:extLst>
          </p:cNvPr>
          <p:cNvSpPr txBox="1"/>
          <p:nvPr/>
        </p:nvSpPr>
        <p:spPr>
          <a:xfrm>
            <a:off x="251520" y="1131590"/>
            <a:ext cx="827334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public</a:t>
            </a:r>
            <a:r>
              <a:rPr lang="en-US" altLang="zh-CN" dirty="0"/>
              <a:t> </a:t>
            </a:r>
            <a:r>
              <a:rPr lang="en-US" altLang="zh-CN" b="1" dirty="0"/>
              <a:t>class</a:t>
            </a:r>
            <a:r>
              <a:rPr lang="en-US" altLang="zh-CN" dirty="0"/>
              <a:t> </a:t>
            </a:r>
            <a:r>
              <a:rPr lang="en-US" altLang="zh-CN" dirty="0" err="1"/>
              <a:t>IntelligentOven</a:t>
            </a:r>
            <a:r>
              <a:rPr lang="en-US" altLang="zh-CN" dirty="0"/>
              <a:t> </a:t>
            </a:r>
            <a:r>
              <a:rPr lang="en-US" altLang="zh-CN" b="1" dirty="0"/>
              <a:t>extends</a:t>
            </a:r>
            <a:r>
              <a:rPr lang="en-US" altLang="zh-CN" dirty="0"/>
              <a:t> </a:t>
            </a:r>
            <a:r>
              <a:rPr lang="en-US" altLang="zh-CN" dirty="0" err="1"/>
              <a:t>ElectricOven</a:t>
            </a:r>
            <a:r>
              <a:rPr lang="en-US" altLang="zh-CN" dirty="0"/>
              <a:t> {</a:t>
            </a:r>
          </a:p>
          <a:p>
            <a:r>
              <a:rPr kumimoji="1" lang="en-US" altLang="zh-CN" dirty="0"/>
              <a:t>     //</a:t>
            </a:r>
            <a:r>
              <a:rPr kumimoji="1" lang="zh-CN" altLang="en-US" dirty="0"/>
              <a:t>预约时间</a:t>
            </a:r>
            <a:endParaRPr kumimoji="1" lang="en-US" altLang="zh-CN" dirty="0"/>
          </a:p>
          <a:p>
            <a:r>
              <a:rPr lang="en-US" altLang="zh-CN" dirty="0"/>
              <a:t>     </a:t>
            </a:r>
            <a:r>
              <a:rPr lang="en-US" altLang="zh-CN" b="1" dirty="0"/>
              <a:t>private</a:t>
            </a:r>
            <a:r>
              <a:rPr lang="en-US" altLang="zh-CN" dirty="0"/>
              <a:t> </a:t>
            </a:r>
            <a:r>
              <a:rPr lang="en-US" altLang="zh-CN" b="1" dirty="0"/>
              <a:t>int</a:t>
            </a:r>
            <a:r>
              <a:rPr lang="en-US" altLang="zh-CN" dirty="0"/>
              <a:t> </a:t>
            </a:r>
            <a:r>
              <a:rPr lang="en-US" altLang="zh-CN" dirty="0" err="1"/>
              <a:t>appointmentTime</a:t>
            </a:r>
            <a:r>
              <a:rPr lang="en-US" altLang="zh-CN" dirty="0"/>
              <a:t>;</a:t>
            </a:r>
          </a:p>
          <a:p>
            <a:r>
              <a:rPr lang="en-US" altLang="zh-CN" dirty="0"/>
              <a:t>     //</a:t>
            </a:r>
            <a:r>
              <a:rPr lang="zh-CN" altLang="en-US" dirty="0"/>
              <a:t>烤面包</a:t>
            </a:r>
            <a:endParaRPr lang="en-US" altLang="zh-CN" dirty="0"/>
          </a:p>
          <a:p>
            <a:r>
              <a:rPr lang="en-US" altLang="zh-CN" dirty="0"/>
              <a:t>     public void </a:t>
            </a:r>
            <a:r>
              <a:rPr lang="en-US" altLang="zh-CN" dirty="0" err="1"/>
              <a:t>bakeBread</a:t>
            </a:r>
            <a:r>
              <a:rPr lang="en-US" altLang="zh-CN" dirty="0"/>
              <a:t>() {…}</a:t>
            </a:r>
          </a:p>
          <a:p>
            <a:r>
              <a:rPr lang="zh-CN" altLang="en-US" dirty="0"/>
              <a:t>    </a:t>
            </a:r>
            <a:r>
              <a:rPr lang="en-US" altLang="zh-CN" dirty="0"/>
              <a:t>// </a:t>
            </a:r>
            <a:r>
              <a:rPr lang="zh-CN" altLang="en-US" dirty="0"/>
              <a:t>预约时间烤面包</a:t>
            </a:r>
          </a:p>
          <a:p>
            <a:r>
              <a:rPr lang="zh-CN" altLang="en-US" dirty="0"/>
              <a:t>     </a:t>
            </a:r>
            <a:r>
              <a:rPr lang="en-US" altLang="zh-CN" dirty="0"/>
              <a:t>public void </a:t>
            </a:r>
            <a:r>
              <a:rPr lang="en-US" altLang="zh-CN" dirty="0" err="1"/>
              <a:t>bakeBread</a:t>
            </a:r>
            <a:r>
              <a:rPr lang="en-US" altLang="zh-CN" dirty="0"/>
              <a:t>(int </a:t>
            </a:r>
            <a:r>
              <a:rPr lang="en-US" altLang="zh-CN" dirty="0" err="1"/>
              <a:t>appointmentTime</a:t>
            </a:r>
            <a:r>
              <a:rPr lang="en-US" altLang="zh-CN" dirty="0"/>
              <a:t>) {…}</a:t>
            </a:r>
          </a:p>
          <a:p>
            <a:r>
              <a:rPr lang="en-US" altLang="zh-CN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942467885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椭圆 16">
            <a:extLst>
              <a:ext uri="{FF2B5EF4-FFF2-40B4-BE49-F238E27FC236}">
                <a16:creationId xmlns:a16="http://schemas.microsoft.com/office/drawing/2014/main" id="{4275839F-690D-9644-ACA4-362D0B3AFDF8}"/>
              </a:ext>
            </a:extLst>
          </p:cNvPr>
          <p:cNvSpPr/>
          <p:nvPr/>
        </p:nvSpPr>
        <p:spPr bwMode="auto">
          <a:xfrm>
            <a:off x="395536" y="1275606"/>
            <a:ext cx="5472608" cy="3312368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4A8F1D68-6DA9-7546-91CB-0CB59523DDCD}"/>
              </a:ext>
            </a:extLst>
          </p:cNvPr>
          <p:cNvSpPr/>
          <p:nvPr/>
        </p:nvSpPr>
        <p:spPr bwMode="auto">
          <a:xfrm>
            <a:off x="1596695" y="1923678"/>
            <a:ext cx="3888432" cy="18002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zh-CN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</a:rPr>
              <a:t>包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0" y="0"/>
            <a:ext cx="5364088" cy="504000"/>
            <a:chOff x="0" y="0"/>
            <a:chExt cx="5364088" cy="504000"/>
          </a:xfrm>
        </p:grpSpPr>
        <p:sp>
          <p:nvSpPr>
            <p:cNvPr id="3" name="矩形 2"/>
            <p:cNvSpPr/>
            <p:nvPr/>
          </p:nvSpPr>
          <p:spPr>
            <a:xfrm>
              <a:off x="0" y="0"/>
              <a:ext cx="763957" cy="504000"/>
            </a:xfrm>
            <a:prstGeom prst="rect">
              <a:avLst/>
            </a:prstGeom>
            <a:solidFill>
              <a:srgbClr val="036E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4" name="矩形 3"/>
            <p:cNvSpPr/>
            <p:nvPr/>
          </p:nvSpPr>
          <p:spPr>
            <a:xfrm>
              <a:off x="993144" y="0"/>
              <a:ext cx="114593" cy="504000"/>
            </a:xfrm>
            <a:prstGeom prst="rect">
              <a:avLst/>
            </a:prstGeom>
            <a:solidFill>
              <a:srgbClr val="036E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1336924" y="51945"/>
              <a:ext cx="402716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indent="0">
                <a:buNone/>
              </a:pPr>
              <a:r>
                <a:rPr lang="zh-CN" altLang="en-US" sz="2000" b="1" dirty="0">
                  <a:ln w="0"/>
                  <a:latin typeface="微软雅黑" panose="020B0503020204020204" pitchFamily="34" charset="-122"/>
                  <a:ea typeface="微软雅黑" panose="020B0503020204020204" pitchFamily="34" charset="-122"/>
                </a:rPr>
                <a:t>类成员访问修饰符</a:t>
              </a:r>
              <a:endParaRPr lang="en-US" altLang="zh-CN" sz="2000" b="1" dirty="0">
                <a:ln w="0"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9" name="椭圆 8">
            <a:extLst>
              <a:ext uri="{FF2B5EF4-FFF2-40B4-BE49-F238E27FC236}">
                <a16:creationId xmlns:a16="http://schemas.microsoft.com/office/drawing/2014/main" id="{11DE1AA8-C533-1947-A4F6-76D1496BD2DF}"/>
              </a:ext>
            </a:extLst>
          </p:cNvPr>
          <p:cNvSpPr/>
          <p:nvPr/>
        </p:nvSpPr>
        <p:spPr bwMode="auto">
          <a:xfrm>
            <a:off x="3185253" y="2632080"/>
            <a:ext cx="2034645" cy="675075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9525" cap="flat" cmpd="sng" algn="ctr">
            <a:solidFill>
              <a:schemeClr val="accent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800" dirty="0">
                <a:solidFill>
                  <a:schemeClr val="bg1"/>
                </a:solidFill>
              </a:rPr>
              <a:t>类</a:t>
            </a:r>
            <a:endParaRPr kumimoji="1" lang="zh-CN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77836ADA-CD18-A44D-B6EF-B72D146DBECB}"/>
              </a:ext>
            </a:extLst>
          </p:cNvPr>
          <p:cNvSpPr/>
          <p:nvPr/>
        </p:nvSpPr>
        <p:spPr bwMode="auto">
          <a:xfrm>
            <a:off x="2483717" y="3746734"/>
            <a:ext cx="1403071" cy="631546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800" dirty="0"/>
              <a:t>子类</a:t>
            </a:r>
            <a:endParaRPr kumimoji="1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2A70A256-AE86-D740-86A4-263C0A522695}"/>
              </a:ext>
            </a:extLst>
          </p:cNvPr>
          <p:cNvSpPr txBox="1"/>
          <p:nvPr/>
        </p:nvSpPr>
        <p:spPr>
          <a:xfrm>
            <a:off x="1115616" y="1808700"/>
            <a:ext cx="1218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rgbClr val="FFC000"/>
                </a:solidFill>
              </a:rPr>
              <a:t>public</a:t>
            </a:r>
            <a:endParaRPr kumimoji="1" lang="zh-CN" altLang="en-US" dirty="0">
              <a:solidFill>
                <a:srgbClr val="FFC000"/>
              </a:solidFill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923D4879-ED82-1445-B7E8-020074A72F82}"/>
              </a:ext>
            </a:extLst>
          </p:cNvPr>
          <p:cNvSpPr txBox="1"/>
          <p:nvPr/>
        </p:nvSpPr>
        <p:spPr>
          <a:xfrm>
            <a:off x="1907578" y="2333081"/>
            <a:ext cx="1037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800" dirty="0">
                <a:solidFill>
                  <a:srgbClr val="00B050"/>
                </a:solidFill>
              </a:rPr>
              <a:t>protected</a:t>
            </a:r>
            <a:endParaRPr kumimoji="1" lang="zh-CN" altLang="en-US" sz="1800" dirty="0">
              <a:solidFill>
                <a:srgbClr val="00B050"/>
              </a:solidFill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34F0A407-87FF-DE4B-8349-BE13D4832709}"/>
              </a:ext>
            </a:extLst>
          </p:cNvPr>
          <p:cNvSpPr txBox="1"/>
          <p:nvPr/>
        </p:nvSpPr>
        <p:spPr>
          <a:xfrm>
            <a:off x="3350506" y="2739340"/>
            <a:ext cx="8579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dirty="0">
                <a:solidFill>
                  <a:srgbClr val="CC0000"/>
                </a:solidFill>
              </a:rPr>
              <a:t>private</a:t>
            </a:r>
            <a:endParaRPr kumimoji="1" lang="zh-CN" altLang="en-US" sz="1400" dirty="0">
              <a:solidFill>
                <a:srgbClr val="CC0000"/>
              </a:solidFill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3A024B4-0202-3044-9FC1-87A05EB9A6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3281" y="1347614"/>
            <a:ext cx="3100535" cy="262284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FCA6C641-F8B4-4ED6-511E-3B7878FFE25C}"/>
              </a:ext>
            </a:extLst>
          </p:cNvPr>
          <p:cNvSpPr txBox="1"/>
          <p:nvPr/>
        </p:nvSpPr>
        <p:spPr>
          <a:xfrm>
            <a:off x="2666684" y="3985542"/>
            <a:ext cx="1037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800" dirty="0">
                <a:solidFill>
                  <a:srgbClr val="FF0000"/>
                </a:solidFill>
              </a:rPr>
              <a:t>protected</a:t>
            </a:r>
            <a:endParaRPr kumimoji="1" lang="zh-CN" altLang="en-US" sz="1800" dirty="0">
              <a:solidFill>
                <a:srgbClr val="FF0000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A7918C4-A244-AF0A-965A-F4749C27E905}"/>
              </a:ext>
            </a:extLst>
          </p:cNvPr>
          <p:cNvSpPr txBox="1"/>
          <p:nvPr/>
        </p:nvSpPr>
        <p:spPr>
          <a:xfrm>
            <a:off x="1917416" y="2688525"/>
            <a:ext cx="1037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800" dirty="0">
                <a:solidFill>
                  <a:srgbClr val="00B050"/>
                </a:solidFill>
              </a:rPr>
              <a:t>default</a:t>
            </a:r>
            <a:endParaRPr kumimoji="1" lang="zh-CN" altLang="en-US" sz="18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653878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10D55B0D-149E-8B4C-82E9-BCA671E32E26}"/>
              </a:ext>
            </a:extLst>
          </p:cNvPr>
          <p:cNvSpPr txBox="1"/>
          <p:nvPr/>
        </p:nvSpPr>
        <p:spPr>
          <a:xfrm>
            <a:off x="251520" y="411510"/>
            <a:ext cx="17780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latin typeface="+mj-ea"/>
                <a:ea typeface="+mj-ea"/>
              </a:rPr>
              <a:t>烤面包秘籍</a:t>
            </a:r>
            <a:endParaRPr lang="en-US" altLang="zh-CN" b="1" dirty="0">
              <a:latin typeface="+mj-ea"/>
              <a:ea typeface="+mj-ea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C0D6E38-7173-9449-8D50-053BAB24143D}"/>
              </a:ext>
            </a:extLst>
          </p:cNvPr>
          <p:cNvSpPr txBox="1"/>
          <p:nvPr/>
        </p:nvSpPr>
        <p:spPr>
          <a:xfrm>
            <a:off x="323528" y="915566"/>
            <a:ext cx="828092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b="1" dirty="0">
                <a:latin typeface="Helvetica" pitchFamily="2" charset="0"/>
              </a:rPr>
              <a:t>public</a:t>
            </a:r>
            <a:r>
              <a:rPr lang="en-US" altLang="zh-CN" sz="1800" dirty="0">
                <a:latin typeface="Helvetica" pitchFamily="2" charset="0"/>
              </a:rPr>
              <a:t> </a:t>
            </a:r>
            <a:r>
              <a:rPr lang="en-US" altLang="zh-CN" sz="1800" b="1" dirty="0">
                <a:latin typeface="Helvetica" pitchFamily="2" charset="0"/>
              </a:rPr>
              <a:t>class</a:t>
            </a:r>
            <a:r>
              <a:rPr lang="en-US" altLang="zh-CN" sz="1800" dirty="0">
                <a:latin typeface="Helvetica" pitchFamily="2" charset="0"/>
              </a:rPr>
              <a:t> </a:t>
            </a:r>
            <a:r>
              <a:rPr lang="en-US" altLang="zh-CN" sz="1800" dirty="0" err="1">
                <a:latin typeface="Helvetica" pitchFamily="2" charset="0"/>
              </a:rPr>
              <a:t>IntelligentOven</a:t>
            </a:r>
            <a:r>
              <a:rPr lang="en-US" altLang="zh-CN" sz="1800" dirty="0">
                <a:latin typeface="Helvetica" pitchFamily="2" charset="0"/>
              </a:rPr>
              <a:t> </a:t>
            </a:r>
            <a:r>
              <a:rPr lang="en-US" altLang="zh-CN" sz="1800" b="1" dirty="0">
                <a:latin typeface="Helvetica" pitchFamily="2" charset="0"/>
              </a:rPr>
              <a:t>extends</a:t>
            </a:r>
            <a:r>
              <a:rPr lang="en-US" altLang="zh-CN" sz="1800" dirty="0">
                <a:latin typeface="Helvetica" pitchFamily="2" charset="0"/>
              </a:rPr>
              <a:t> </a:t>
            </a:r>
            <a:r>
              <a:rPr lang="en-US" altLang="zh-CN" sz="1800" dirty="0" err="1">
                <a:latin typeface="Helvetica" pitchFamily="2" charset="0"/>
              </a:rPr>
              <a:t>ElectricOven</a:t>
            </a:r>
            <a:r>
              <a:rPr lang="en-US" altLang="zh-CN" sz="1800" dirty="0">
                <a:latin typeface="Helvetica" pitchFamily="2" charset="0"/>
              </a:rPr>
              <a:t> {</a:t>
            </a:r>
          </a:p>
          <a:p>
            <a:r>
              <a:rPr lang="en-US" altLang="zh-CN" sz="1800" dirty="0">
                <a:latin typeface="Helvetica" pitchFamily="2" charset="0"/>
              </a:rPr>
              <a:t>         …</a:t>
            </a:r>
          </a:p>
          <a:p>
            <a:pPr lvl="1"/>
            <a:r>
              <a:rPr lang="en-US" altLang="zh-CN" sz="1800" b="1" dirty="0">
                <a:latin typeface="Helvetica" pitchFamily="2" charset="0"/>
              </a:rPr>
              <a:t>public</a:t>
            </a:r>
            <a:r>
              <a:rPr lang="en-US" altLang="zh-CN" sz="1800" dirty="0">
                <a:latin typeface="Helvetica" pitchFamily="2" charset="0"/>
              </a:rPr>
              <a:t> </a:t>
            </a:r>
            <a:r>
              <a:rPr lang="en-US" altLang="zh-CN" sz="1800" b="1" dirty="0">
                <a:latin typeface="Helvetica" pitchFamily="2" charset="0"/>
              </a:rPr>
              <a:t>void</a:t>
            </a:r>
            <a:r>
              <a:rPr lang="en-US" altLang="zh-CN" sz="1800" dirty="0">
                <a:latin typeface="Helvetica" pitchFamily="2" charset="0"/>
              </a:rPr>
              <a:t> </a:t>
            </a:r>
            <a:r>
              <a:rPr lang="en-US" altLang="zh-CN" sz="1800" dirty="0" err="1">
                <a:latin typeface="Helvetica" pitchFamily="2" charset="0"/>
              </a:rPr>
              <a:t>bakeBread</a:t>
            </a:r>
            <a:r>
              <a:rPr lang="en-US" altLang="zh-CN" sz="1800" dirty="0">
                <a:latin typeface="Helvetica" pitchFamily="2" charset="0"/>
              </a:rPr>
              <a:t>() {// </a:t>
            </a:r>
            <a:r>
              <a:rPr lang="zh-CN" altLang="en-US" sz="1800" dirty="0">
                <a:latin typeface="Helvetica" pitchFamily="2" charset="0"/>
              </a:rPr>
              <a:t>烤面包</a:t>
            </a:r>
            <a:endParaRPr lang="en-US" altLang="zh-CN" sz="1800" dirty="0">
              <a:latin typeface="Helvetica" pitchFamily="2" charset="0"/>
            </a:endParaRPr>
          </a:p>
          <a:p>
            <a:pPr lvl="1"/>
            <a:r>
              <a:rPr lang="zh-CN" altLang="en-US" sz="1800" dirty="0">
                <a:latin typeface="Helvetica" pitchFamily="2" charset="0"/>
              </a:rPr>
              <a:t>     </a:t>
            </a:r>
            <a:r>
              <a:rPr lang="en-US" altLang="zh-CN" sz="1800" b="1" dirty="0" err="1">
                <a:latin typeface="Helvetica" pitchFamily="2" charset="0"/>
              </a:rPr>
              <a:t>this</a:t>
            </a:r>
            <a:r>
              <a:rPr lang="en-US" altLang="zh-CN" sz="1800" dirty="0" err="1">
                <a:latin typeface="Helvetica" pitchFamily="2" charset="0"/>
              </a:rPr>
              <a:t>.setTemperature</a:t>
            </a:r>
            <a:r>
              <a:rPr lang="en-US" altLang="zh-CN" sz="1800" dirty="0">
                <a:latin typeface="Helvetica" pitchFamily="2" charset="0"/>
              </a:rPr>
              <a:t>(50);  //</a:t>
            </a:r>
            <a:r>
              <a:rPr lang="zh-CN" altLang="en-US" sz="1800" dirty="0">
                <a:latin typeface="Helvetica" pitchFamily="2" charset="0"/>
              </a:rPr>
              <a:t>第一阶段</a:t>
            </a:r>
            <a:endParaRPr lang="en-US" altLang="zh-CN" sz="1800" dirty="0">
              <a:latin typeface="Helvetica" pitchFamily="2" charset="0"/>
            </a:endParaRPr>
          </a:p>
          <a:p>
            <a:pPr lvl="1"/>
            <a:r>
              <a:rPr lang="en-US" altLang="zh-CN" sz="1800" dirty="0">
                <a:latin typeface="Helvetica" pitchFamily="2" charset="0"/>
              </a:rPr>
              <a:t>     </a:t>
            </a:r>
            <a:r>
              <a:rPr lang="en-US" altLang="zh-CN" sz="1800" b="1" dirty="0" err="1">
                <a:latin typeface="Helvetica" pitchFamily="2" charset="0"/>
              </a:rPr>
              <a:t>this</a:t>
            </a:r>
            <a:r>
              <a:rPr lang="en-US" altLang="zh-CN" sz="1800" dirty="0" err="1">
                <a:latin typeface="Helvetica" pitchFamily="2" charset="0"/>
              </a:rPr>
              <a:t>.setMinutes</a:t>
            </a:r>
            <a:r>
              <a:rPr lang="en-US" altLang="zh-CN" sz="1800" dirty="0">
                <a:latin typeface="Helvetica" pitchFamily="2" charset="0"/>
              </a:rPr>
              <a:t>(10);</a:t>
            </a:r>
          </a:p>
          <a:p>
            <a:pPr lvl="1"/>
            <a:r>
              <a:rPr lang="en-US" altLang="zh-CN" sz="1800" dirty="0">
                <a:latin typeface="Helvetica" pitchFamily="2" charset="0"/>
              </a:rPr>
              <a:t>     </a:t>
            </a:r>
            <a:r>
              <a:rPr lang="en-US" altLang="zh-CN" sz="1800" b="1" dirty="0" err="1">
                <a:latin typeface="Helvetica" pitchFamily="2" charset="0"/>
              </a:rPr>
              <a:t>this</a:t>
            </a:r>
            <a:r>
              <a:rPr lang="en-US" altLang="zh-CN" sz="1800" dirty="0" err="1">
                <a:latin typeface="Helvetica" pitchFamily="2" charset="0"/>
              </a:rPr>
              <a:t>.start</a:t>
            </a:r>
            <a:r>
              <a:rPr lang="en-US" altLang="zh-CN" sz="1800" dirty="0">
                <a:latin typeface="Helvetica" pitchFamily="2" charset="0"/>
              </a:rPr>
              <a:t>();</a:t>
            </a:r>
            <a:endParaRPr lang="zh-CN" altLang="en-US" sz="1800" dirty="0">
              <a:latin typeface="Helvetica" pitchFamily="2" charset="0"/>
            </a:endParaRPr>
          </a:p>
          <a:p>
            <a:pPr lvl="1"/>
            <a:r>
              <a:rPr lang="zh-CN" altLang="en-US" sz="1800" dirty="0">
                <a:latin typeface="Helvetica" pitchFamily="2" charset="0"/>
              </a:rPr>
              <a:t>     </a:t>
            </a:r>
            <a:r>
              <a:rPr lang="en-US" altLang="zh-CN" sz="1800" b="1" dirty="0" err="1">
                <a:latin typeface="Helvetica" pitchFamily="2" charset="0"/>
              </a:rPr>
              <a:t>this</a:t>
            </a:r>
            <a:r>
              <a:rPr lang="en-US" altLang="zh-CN" sz="1800" dirty="0" err="1">
                <a:latin typeface="Helvetica" pitchFamily="2" charset="0"/>
              </a:rPr>
              <a:t>.setTemperature</a:t>
            </a:r>
            <a:r>
              <a:rPr lang="en-US" altLang="zh-CN" sz="1800" dirty="0">
                <a:latin typeface="Helvetica" pitchFamily="2" charset="0"/>
              </a:rPr>
              <a:t>(150); //</a:t>
            </a:r>
            <a:r>
              <a:rPr lang="zh-CN" altLang="en-US" sz="1800" dirty="0">
                <a:latin typeface="Helvetica" pitchFamily="2" charset="0"/>
              </a:rPr>
              <a:t>第二阶段</a:t>
            </a:r>
            <a:endParaRPr lang="en-US" altLang="zh-CN" sz="1800" dirty="0">
              <a:latin typeface="Helvetica" pitchFamily="2" charset="0"/>
            </a:endParaRPr>
          </a:p>
          <a:p>
            <a:pPr lvl="1"/>
            <a:r>
              <a:rPr lang="en-US" altLang="zh-CN" sz="1800" dirty="0">
                <a:latin typeface="Helvetica" pitchFamily="2" charset="0"/>
              </a:rPr>
              <a:t>     </a:t>
            </a:r>
            <a:r>
              <a:rPr lang="en-US" altLang="zh-CN" sz="1800" b="1" dirty="0" err="1">
                <a:latin typeface="Helvetica" pitchFamily="2" charset="0"/>
              </a:rPr>
              <a:t>this</a:t>
            </a:r>
            <a:r>
              <a:rPr lang="en-US" altLang="zh-CN" sz="1800" dirty="0" err="1">
                <a:latin typeface="Helvetica" pitchFamily="2" charset="0"/>
              </a:rPr>
              <a:t>.setMinutes</a:t>
            </a:r>
            <a:r>
              <a:rPr lang="en-US" altLang="zh-CN" sz="1800" dirty="0">
                <a:latin typeface="Helvetica" pitchFamily="2" charset="0"/>
              </a:rPr>
              <a:t>(10);</a:t>
            </a:r>
          </a:p>
          <a:p>
            <a:pPr lvl="1"/>
            <a:r>
              <a:rPr lang="en-US" altLang="zh-CN" sz="1800" dirty="0">
                <a:latin typeface="Helvetica" pitchFamily="2" charset="0"/>
              </a:rPr>
              <a:t>     </a:t>
            </a:r>
            <a:r>
              <a:rPr lang="en-US" altLang="zh-CN" sz="1800" b="1" dirty="0" err="1">
                <a:latin typeface="Helvetica" pitchFamily="2" charset="0"/>
              </a:rPr>
              <a:t>this</a:t>
            </a:r>
            <a:r>
              <a:rPr lang="en-US" altLang="zh-CN" sz="1800" dirty="0" err="1">
                <a:latin typeface="Helvetica" pitchFamily="2" charset="0"/>
              </a:rPr>
              <a:t>.start</a:t>
            </a:r>
            <a:r>
              <a:rPr lang="en-US" altLang="zh-CN" sz="1800" dirty="0">
                <a:latin typeface="Helvetica" pitchFamily="2" charset="0"/>
              </a:rPr>
              <a:t>();</a:t>
            </a:r>
            <a:endParaRPr lang="zh-CN" altLang="en-US" sz="1800" dirty="0">
              <a:latin typeface="Helvetica" pitchFamily="2" charset="0"/>
            </a:endParaRPr>
          </a:p>
          <a:p>
            <a:pPr lvl="1"/>
            <a:r>
              <a:rPr lang="zh-CN" altLang="en-US" sz="1800" dirty="0">
                <a:latin typeface="Helvetica" pitchFamily="2" charset="0"/>
              </a:rPr>
              <a:t>     </a:t>
            </a:r>
            <a:r>
              <a:rPr lang="en-US" altLang="zh-CN" sz="1800" b="1" dirty="0" err="1">
                <a:latin typeface="Helvetica" pitchFamily="2" charset="0"/>
              </a:rPr>
              <a:t>this</a:t>
            </a:r>
            <a:r>
              <a:rPr lang="en-US" altLang="zh-CN" sz="1800" dirty="0" err="1">
                <a:latin typeface="Helvetica" pitchFamily="2" charset="0"/>
              </a:rPr>
              <a:t>.setTemperature</a:t>
            </a:r>
            <a:r>
              <a:rPr lang="en-US" altLang="zh-CN" sz="1800" dirty="0">
                <a:latin typeface="Helvetica" pitchFamily="2" charset="0"/>
              </a:rPr>
              <a:t>(100); //</a:t>
            </a:r>
            <a:r>
              <a:rPr lang="zh-CN" altLang="en-US" sz="1800" dirty="0">
                <a:latin typeface="Helvetica" pitchFamily="2" charset="0"/>
              </a:rPr>
              <a:t>第三阶段</a:t>
            </a:r>
            <a:endParaRPr lang="en-US" altLang="zh-CN" sz="1800" dirty="0">
              <a:latin typeface="Helvetica" pitchFamily="2" charset="0"/>
            </a:endParaRPr>
          </a:p>
          <a:p>
            <a:pPr lvl="1"/>
            <a:r>
              <a:rPr lang="en-US" altLang="zh-CN" sz="1800" dirty="0">
                <a:latin typeface="Helvetica" pitchFamily="2" charset="0"/>
              </a:rPr>
              <a:t>     </a:t>
            </a:r>
            <a:r>
              <a:rPr lang="en-US" altLang="zh-CN" sz="1800" b="1" dirty="0" err="1">
                <a:latin typeface="Helvetica" pitchFamily="2" charset="0"/>
              </a:rPr>
              <a:t>this</a:t>
            </a:r>
            <a:r>
              <a:rPr lang="en-US" altLang="zh-CN" sz="1800" dirty="0" err="1">
                <a:latin typeface="Helvetica" pitchFamily="2" charset="0"/>
              </a:rPr>
              <a:t>.setMinutes</a:t>
            </a:r>
            <a:r>
              <a:rPr lang="en-US" altLang="zh-CN" sz="1800" dirty="0">
                <a:latin typeface="Helvetica" pitchFamily="2" charset="0"/>
              </a:rPr>
              <a:t>(5);</a:t>
            </a:r>
          </a:p>
          <a:p>
            <a:pPr lvl="1"/>
            <a:r>
              <a:rPr lang="en-US" altLang="zh-CN" sz="1800" dirty="0">
                <a:latin typeface="Helvetica" pitchFamily="2" charset="0"/>
              </a:rPr>
              <a:t>     </a:t>
            </a:r>
            <a:r>
              <a:rPr lang="en-US" altLang="zh-CN" sz="1800" b="1" dirty="0" err="1">
                <a:latin typeface="Helvetica" pitchFamily="2" charset="0"/>
              </a:rPr>
              <a:t>this</a:t>
            </a:r>
            <a:r>
              <a:rPr lang="en-US" altLang="zh-CN" sz="1800" dirty="0" err="1">
                <a:latin typeface="Helvetica" pitchFamily="2" charset="0"/>
              </a:rPr>
              <a:t>.start</a:t>
            </a:r>
            <a:r>
              <a:rPr lang="en-US" altLang="zh-CN" sz="1800" dirty="0">
                <a:latin typeface="Helvetica" pitchFamily="2" charset="0"/>
              </a:rPr>
              <a:t>();</a:t>
            </a:r>
          </a:p>
          <a:p>
            <a:pPr lvl="1"/>
            <a:r>
              <a:rPr lang="en-US" altLang="zh-CN" sz="1800" dirty="0">
                <a:latin typeface="Helvetica" pitchFamily="2" charset="0"/>
              </a:rPr>
              <a:t>}</a:t>
            </a:r>
          </a:p>
          <a:p>
            <a:r>
              <a:rPr lang="en-US" altLang="zh-CN" sz="1800" dirty="0">
                <a:latin typeface="Helvetica" pitchFamily="2" charset="0"/>
              </a:rPr>
              <a:t>}</a:t>
            </a:r>
          </a:p>
        </p:txBody>
      </p:sp>
      <p:sp>
        <p:nvSpPr>
          <p:cNvPr id="2" name="右大括号 1">
            <a:extLst>
              <a:ext uri="{FF2B5EF4-FFF2-40B4-BE49-F238E27FC236}">
                <a16:creationId xmlns:a16="http://schemas.microsoft.com/office/drawing/2014/main" id="{2BE7251D-0386-D24B-86C5-ED04B4B2426B}"/>
              </a:ext>
            </a:extLst>
          </p:cNvPr>
          <p:cNvSpPr/>
          <p:nvPr/>
        </p:nvSpPr>
        <p:spPr bwMode="auto">
          <a:xfrm>
            <a:off x="5724128" y="1707654"/>
            <a:ext cx="360040" cy="2520280"/>
          </a:xfrm>
          <a:prstGeom prst="rightBrac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4" name="圆角矩形 3">
            <a:extLst>
              <a:ext uri="{FF2B5EF4-FFF2-40B4-BE49-F238E27FC236}">
                <a16:creationId xmlns:a16="http://schemas.microsoft.com/office/drawing/2014/main" id="{7746A786-41E1-B447-9A5E-F9D2548AA8D4}"/>
              </a:ext>
            </a:extLst>
          </p:cNvPr>
          <p:cNvSpPr/>
          <p:nvPr/>
        </p:nvSpPr>
        <p:spPr bwMode="auto">
          <a:xfrm>
            <a:off x="6331295" y="2427734"/>
            <a:ext cx="2376264" cy="1080120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zh-CN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</a:rPr>
              <a:t>烤制过完全</a:t>
            </a:r>
            <a:endParaRPr kumimoji="1" lang="en-US" altLang="zh-CN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zh-CN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</a:rPr>
              <a:t>基于父类的方法</a:t>
            </a:r>
          </a:p>
        </p:txBody>
      </p:sp>
    </p:spTree>
    <p:extLst>
      <p:ext uri="{BB962C8B-B14F-4D97-AF65-F5344CB8AC3E}">
        <p14:creationId xmlns:p14="http://schemas.microsoft.com/office/powerpoint/2010/main" val="226066451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10D55B0D-149E-8B4C-82E9-BCA671E32E26}"/>
              </a:ext>
            </a:extLst>
          </p:cNvPr>
          <p:cNvSpPr txBox="1"/>
          <p:nvPr/>
        </p:nvSpPr>
        <p:spPr>
          <a:xfrm>
            <a:off x="251520" y="411510"/>
            <a:ext cx="35103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latin typeface="+mj-ea"/>
                <a:ea typeface="+mj-ea"/>
              </a:rPr>
              <a:t>方法重载</a:t>
            </a:r>
            <a:r>
              <a:rPr lang="en-US" altLang="zh-CN" b="1" dirty="0">
                <a:latin typeface="+mj-ea"/>
                <a:ea typeface="+mj-ea"/>
              </a:rPr>
              <a:t>(overloading)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C0D6E38-7173-9449-8D50-053BAB24143D}"/>
              </a:ext>
            </a:extLst>
          </p:cNvPr>
          <p:cNvSpPr txBox="1"/>
          <p:nvPr/>
        </p:nvSpPr>
        <p:spPr>
          <a:xfrm>
            <a:off x="359532" y="1059582"/>
            <a:ext cx="8424936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Helvetica" pitchFamily="2" charset="0"/>
              </a:rPr>
              <a:t>public</a:t>
            </a:r>
            <a:r>
              <a:rPr lang="en-US" altLang="zh-CN" sz="2000" dirty="0">
                <a:latin typeface="Helvetica" pitchFamily="2" charset="0"/>
              </a:rPr>
              <a:t> </a:t>
            </a:r>
            <a:r>
              <a:rPr lang="en-US" altLang="zh-CN" sz="2000" b="1" dirty="0">
                <a:latin typeface="Helvetica" pitchFamily="2" charset="0"/>
              </a:rPr>
              <a:t>class</a:t>
            </a:r>
            <a:r>
              <a:rPr lang="en-US" altLang="zh-CN" sz="2000" dirty="0">
                <a:latin typeface="Helvetica" pitchFamily="2" charset="0"/>
              </a:rPr>
              <a:t> </a:t>
            </a:r>
            <a:r>
              <a:rPr lang="en-US" altLang="zh-CN" sz="2000" dirty="0" err="1">
                <a:latin typeface="Helvetica" pitchFamily="2" charset="0"/>
              </a:rPr>
              <a:t>IntelligentOven</a:t>
            </a:r>
            <a:r>
              <a:rPr lang="en-US" altLang="zh-CN" sz="2000" dirty="0">
                <a:latin typeface="Helvetica" pitchFamily="2" charset="0"/>
              </a:rPr>
              <a:t> </a:t>
            </a:r>
            <a:r>
              <a:rPr lang="en-US" altLang="zh-CN" sz="2000" b="1" dirty="0">
                <a:latin typeface="Helvetica" pitchFamily="2" charset="0"/>
              </a:rPr>
              <a:t>extends</a:t>
            </a:r>
            <a:r>
              <a:rPr lang="en-US" altLang="zh-CN" sz="2000" dirty="0">
                <a:latin typeface="Helvetica" pitchFamily="2" charset="0"/>
              </a:rPr>
              <a:t> </a:t>
            </a:r>
            <a:r>
              <a:rPr lang="en-US" altLang="zh-CN" sz="2000" dirty="0" err="1">
                <a:latin typeface="Helvetica" pitchFamily="2" charset="0"/>
              </a:rPr>
              <a:t>ElectricOven</a:t>
            </a:r>
            <a:r>
              <a:rPr lang="en-US" altLang="zh-CN" sz="2000" dirty="0">
                <a:latin typeface="Helvetica" pitchFamily="2" charset="0"/>
              </a:rPr>
              <a:t> {</a:t>
            </a:r>
          </a:p>
          <a:p>
            <a:pPr lvl="1"/>
            <a:r>
              <a:rPr lang="en-US" altLang="zh-CN" sz="2000" dirty="0">
                <a:latin typeface="Helvetica" pitchFamily="2" charset="0"/>
              </a:rPr>
              <a:t>public void </a:t>
            </a:r>
            <a:r>
              <a:rPr lang="en-US" altLang="zh-CN" sz="2000" dirty="0" err="1">
                <a:latin typeface="Helvetica" pitchFamily="2" charset="0"/>
              </a:rPr>
              <a:t>bakeBread</a:t>
            </a:r>
            <a:r>
              <a:rPr lang="en-US" altLang="zh-CN" sz="2000" dirty="0">
                <a:latin typeface="Helvetica" pitchFamily="2" charset="0"/>
              </a:rPr>
              <a:t>(){…} </a:t>
            </a:r>
          </a:p>
          <a:p>
            <a:pPr lvl="1"/>
            <a:r>
              <a:rPr lang="en-US" altLang="zh-CN" sz="2000" dirty="0">
                <a:latin typeface="Helvetica" pitchFamily="2" charset="0"/>
              </a:rPr>
              <a:t>/**</a:t>
            </a:r>
          </a:p>
          <a:p>
            <a:pPr lvl="1"/>
            <a:r>
              <a:rPr lang="en-US" altLang="zh-CN" sz="2000" dirty="0">
                <a:latin typeface="Helvetica" pitchFamily="2" charset="0"/>
              </a:rPr>
              <a:t>* </a:t>
            </a:r>
            <a:r>
              <a:rPr lang="zh-CN" altLang="en-US" sz="2000" dirty="0">
                <a:latin typeface="Helvetica" pitchFamily="2" charset="0"/>
              </a:rPr>
              <a:t>预约时间烤面包</a:t>
            </a:r>
          </a:p>
          <a:p>
            <a:pPr lvl="1"/>
            <a:r>
              <a:rPr lang="zh-CN" altLang="en-US" sz="2000" dirty="0">
                <a:latin typeface="Helvetica" pitchFamily="2" charset="0"/>
              </a:rPr>
              <a:t>* </a:t>
            </a:r>
            <a:r>
              <a:rPr lang="en-US" altLang="zh-CN" sz="2000" b="1" dirty="0">
                <a:latin typeface="Helvetica" pitchFamily="2" charset="0"/>
              </a:rPr>
              <a:t>@param</a:t>
            </a:r>
            <a:r>
              <a:rPr lang="en-US" altLang="zh-CN" sz="2000" dirty="0">
                <a:latin typeface="Helvetica" pitchFamily="2" charset="0"/>
              </a:rPr>
              <a:t> </a:t>
            </a:r>
            <a:r>
              <a:rPr lang="en-US" altLang="zh-CN" sz="2000" dirty="0" err="1">
                <a:latin typeface="Helvetica" pitchFamily="2" charset="0"/>
              </a:rPr>
              <a:t>appointmentTime</a:t>
            </a:r>
            <a:endParaRPr lang="en-US" altLang="zh-CN" sz="2000" dirty="0">
              <a:latin typeface="Helvetica" pitchFamily="2" charset="0"/>
            </a:endParaRPr>
          </a:p>
          <a:p>
            <a:pPr lvl="1"/>
            <a:r>
              <a:rPr lang="en-US" altLang="zh-CN" sz="2000" dirty="0">
                <a:latin typeface="Helvetica" pitchFamily="2" charset="0"/>
              </a:rPr>
              <a:t>*/</a:t>
            </a:r>
          </a:p>
          <a:p>
            <a:pPr lvl="1"/>
            <a:r>
              <a:rPr lang="en-US" altLang="zh-CN" sz="2000" b="1" dirty="0">
                <a:latin typeface="Helvetica" pitchFamily="2" charset="0"/>
              </a:rPr>
              <a:t>public</a:t>
            </a:r>
            <a:r>
              <a:rPr lang="en-US" altLang="zh-CN" sz="2000" dirty="0">
                <a:latin typeface="Helvetica" pitchFamily="2" charset="0"/>
              </a:rPr>
              <a:t> </a:t>
            </a:r>
            <a:r>
              <a:rPr lang="en-US" altLang="zh-CN" sz="2000" b="1" dirty="0">
                <a:latin typeface="Helvetica" pitchFamily="2" charset="0"/>
              </a:rPr>
              <a:t>void</a:t>
            </a:r>
            <a:r>
              <a:rPr lang="en-US" altLang="zh-CN" sz="2000" dirty="0">
                <a:latin typeface="Helvetica" pitchFamily="2" charset="0"/>
              </a:rPr>
              <a:t> </a:t>
            </a:r>
            <a:r>
              <a:rPr lang="en-US" altLang="zh-CN" sz="2000" dirty="0" err="1">
                <a:latin typeface="Helvetica" pitchFamily="2" charset="0"/>
              </a:rPr>
              <a:t>bakeBread</a:t>
            </a:r>
            <a:r>
              <a:rPr lang="en-US" altLang="zh-CN" sz="2000" dirty="0">
                <a:latin typeface="Helvetica" pitchFamily="2" charset="0"/>
              </a:rPr>
              <a:t>(</a:t>
            </a:r>
            <a:r>
              <a:rPr lang="en-US" altLang="zh-CN" sz="2000" b="1" dirty="0">
                <a:latin typeface="Helvetica" pitchFamily="2" charset="0"/>
              </a:rPr>
              <a:t>int</a:t>
            </a:r>
            <a:r>
              <a:rPr lang="en-US" altLang="zh-CN" sz="2000" dirty="0">
                <a:latin typeface="Helvetica" pitchFamily="2" charset="0"/>
              </a:rPr>
              <a:t> </a:t>
            </a:r>
            <a:r>
              <a:rPr lang="en-US" altLang="zh-CN" sz="2000" dirty="0" err="1">
                <a:latin typeface="Helvetica" pitchFamily="2" charset="0"/>
              </a:rPr>
              <a:t>appointmentTime</a:t>
            </a:r>
            <a:r>
              <a:rPr lang="en-US" altLang="zh-CN" sz="2000" dirty="0">
                <a:latin typeface="Helvetica" pitchFamily="2" charset="0"/>
              </a:rPr>
              <a:t>) {</a:t>
            </a:r>
          </a:p>
          <a:p>
            <a:pPr lvl="1"/>
            <a:r>
              <a:rPr lang="en-US" altLang="zh-CN" sz="2000" dirty="0">
                <a:latin typeface="Helvetica" pitchFamily="2" charset="0"/>
              </a:rPr>
              <a:t>       </a:t>
            </a:r>
            <a:r>
              <a:rPr lang="en-US" altLang="zh-CN" sz="2000" b="1" dirty="0" err="1">
                <a:latin typeface="Helvetica" pitchFamily="2" charset="0"/>
              </a:rPr>
              <a:t>this</a:t>
            </a:r>
            <a:r>
              <a:rPr lang="en-US" altLang="zh-CN" sz="2000" dirty="0" err="1">
                <a:latin typeface="Helvetica" pitchFamily="2" charset="0"/>
              </a:rPr>
              <a:t>.setAppointmentTime</a:t>
            </a:r>
            <a:r>
              <a:rPr lang="en-US" altLang="zh-CN" sz="2000" dirty="0">
                <a:latin typeface="Helvetica" pitchFamily="2" charset="0"/>
              </a:rPr>
              <a:t>(</a:t>
            </a:r>
            <a:r>
              <a:rPr lang="en-US" altLang="zh-CN" sz="2000" dirty="0" err="1">
                <a:latin typeface="Helvetica" pitchFamily="2" charset="0"/>
              </a:rPr>
              <a:t>appointmentTime</a:t>
            </a:r>
            <a:r>
              <a:rPr lang="en-US" altLang="zh-CN" sz="2000" dirty="0">
                <a:latin typeface="Helvetica" pitchFamily="2" charset="0"/>
              </a:rPr>
              <a:t>);</a:t>
            </a:r>
          </a:p>
          <a:p>
            <a:pPr lvl="1"/>
            <a:r>
              <a:rPr lang="en-US" altLang="zh-CN" sz="2000" dirty="0">
                <a:latin typeface="Helvetica" pitchFamily="2" charset="0"/>
              </a:rPr>
              <a:t>       </a:t>
            </a:r>
            <a:r>
              <a:rPr lang="en-US" altLang="zh-CN" sz="2000" b="1" dirty="0" err="1">
                <a:latin typeface="Helvetica" pitchFamily="2" charset="0"/>
              </a:rPr>
              <a:t>this</a:t>
            </a:r>
            <a:r>
              <a:rPr lang="en-US" altLang="zh-CN" sz="2000" dirty="0" err="1">
                <a:latin typeface="Helvetica" pitchFamily="2" charset="0"/>
              </a:rPr>
              <a:t>.bakeBread</a:t>
            </a:r>
            <a:r>
              <a:rPr lang="en-US" altLang="zh-CN" sz="2000" dirty="0">
                <a:latin typeface="Helvetica" pitchFamily="2" charset="0"/>
              </a:rPr>
              <a:t>();</a:t>
            </a:r>
          </a:p>
          <a:p>
            <a:pPr lvl="1"/>
            <a:r>
              <a:rPr lang="en-US" altLang="zh-CN" sz="2000" dirty="0">
                <a:latin typeface="Helvetica" pitchFamily="2" charset="0"/>
              </a:rPr>
              <a:t>}</a:t>
            </a:r>
          </a:p>
          <a:p>
            <a:r>
              <a:rPr lang="en-US" altLang="zh-CN" sz="2000" dirty="0">
                <a:latin typeface="Helvetica" pitchFamily="2" charset="0"/>
              </a:rPr>
              <a:t>}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049A74DD-4B68-C94A-B47F-E711DA46E228}"/>
              </a:ext>
            </a:extLst>
          </p:cNvPr>
          <p:cNvSpPr txBox="1"/>
          <p:nvPr/>
        </p:nvSpPr>
        <p:spPr>
          <a:xfrm>
            <a:off x="1763688" y="4371950"/>
            <a:ext cx="6577442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dirty="0"/>
              <a:t>重载</a:t>
            </a:r>
            <a:r>
              <a:rPr lang="en-US" altLang="zh-CN" dirty="0"/>
              <a:t>overloading</a:t>
            </a:r>
            <a:r>
              <a:rPr lang="zh-CN" altLang="en-US" dirty="0"/>
              <a:t>：方法名相同，但参数列表不同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41916709"/>
      </p:ext>
    </p:extLst>
  </p:cSld>
  <p:clrMapOvr>
    <a:masterClrMapping/>
  </p:clrMapOvr>
  <p:transition spd="slow">
    <p:push dir="u"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544A036-F495-DF4F-9ED6-BCB7B7C5C547}"/>
              </a:ext>
            </a:extLst>
          </p:cNvPr>
          <p:cNvSpPr txBox="1"/>
          <p:nvPr/>
        </p:nvSpPr>
        <p:spPr>
          <a:xfrm>
            <a:off x="2339752" y="2139702"/>
            <a:ext cx="47525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>
                <a:latin typeface="+mj-ea"/>
                <a:ea typeface="+mj-ea"/>
              </a:rPr>
              <a:t>单根继承（</a:t>
            </a:r>
            <a:r>
              <a:rPr lang="en-US" altLang="zh-CN" sz="3200" dirty="0">
                <a:latin typeface="+mj-ea"/>
                <a:ea typeface="+mj-ea"/>
              </a:rPr>
              <a:t> Object </a:t>
            </a:r>
            <a:r>
              <a:rPr kumimoji="1" lang="zh-CN" altLang="en-US" sz="3200" dirty="0">
                <a:latin typeface="+mj-ea"/>
                <a:ea typeface="+mj-ea"/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2251590107"/>
      </p:ext>
    </p:extLst>
  </p:cSld>
  <p:clrMapOvr>
    <a:masterClrMapping/>
  </p:clrMapOvr>
  <p:transition spd="slow">
    <p:push dir="u"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544A036-F495-DF4F-9ED6-BCB7B7C5C547}"/>
              </a:ext>
            </a:extLst>
          </p:cNvPr>
          <p:cNvSpPr txBox="1"/>
          <p:nvPr/>
        </p:nvSpPr>
        <p:spPr>
          <a:xfrm>
            <a:off x="179512" y="483518"/>
            <a:ext cx="47525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>
                <a:latin typeface="+mj-ea"/>
                <a:ea typeface="+mj-ea"/>
              </a:rPr>
              <a:t>所有类的超类（</a:t>
            </a:r>
            <a:r>
              <a:rPr lang="en-US" altLang="zh-CN" sz="2800" dirty="0">
                <a:latin typeface="+mj-ea"/>
                <a:ea typeface="+mj-ea"/>
              </a:rPr>
              <a:t>Object </a:t>
            </a:r>
            <a:r>
              <a:rPr kumimoji="1" lang="zh-CN" altLang="en-US" sz="2800" dirty="0">
                <a:latin typeface="+mj-ea"/>
                <a:ea typeface="+mj-ea"/>
              </a:rPr>
              <a:t>）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03B844C-479E-924B-B14F-DCCAD1FAF0B5}"/>
              </a:ext>
            </a:extLst>
          </p:cNvPr>
          <p:cNvSpPr txBox="1"/>
          <p:nvPr/>
        </p:nvSpPr>
        <p:spPr>
          <a:xfrm>
            <a:off x="395536" y="1419622"/>
            <a:ext cx="765946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zh-CN" altLang="en-US" dirty="0">
                <a:latin typeface="+mn-ea"/>
                <a:ea typeface="+mn-ea"/>
              </a:rPr>
              <a:t>所有的</a:t>
            </a:r>
            <a:r>
              <a:rPr lang="en-US" altLang="zh-CN" dirty="0">
                <a:latin typeface="+mn-ea"/>
                <a:ea typeface="+mn-ea"/>
              </a:rPr>
              <a:t>Java</a:t>
            </a:r>
            <a:r>
              <a:rPr lang="zh-CN" altLang="en-US" dirty="0">
                <a:latin typeface="+mn-ea"/>
                <a:ea typeface="+mn-ea"/>
              </a:rPr>
              <a:t>都有一个始祖类 </a:t>
            </a:r>
            <a:r>
              <a:rPr lang="en-US" altLang="zh-CN" dirty="0">
                <a:latin typeface="+mn-ea"/>
                <a:ea typeface="+mn-ea"/>
              </a:rPr>
              <a:t>Object</a:t>
            </a:r>
            <a:r>
              <a:rPr lang="zh-CN" altLang="en-US" dirty="0">
                <a:latin typeface="+mn-ea"/>
                <a:ea typeface="+mn-ea"/>
              </a:rPr>
              <a:t>；</a:t>
            </a:r>
            <a:endParaRPr lang="en-US" altLang="zh-CN" dirty="0">
              <a:latin typeface="+mn-ea"/>
              <a:ea typeface="+mn-ea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zh-CN" altLang="en-US" dirty="0">
                <a:latin typeface="+mn-ea"/>
                <a:ea typeface="+mn-ea"/>
              </a:rPr>
              <a:t>如果一个类没有明确的父类，默认继承自</a:t>
            </a:r>
            <a:r>
              <a:rPr lang="en-US" altLang="zh-CN" dirty="0">
                <a:latin typeface="+mn-ea"/>
                <a:ea typeface="+mn-ea"/>
              </a:rPr>
              <a:t>Object</a:t>
            </a:r>
            <a:r>
              <a:rPr lang="zh-CN" altLang="en-US" dirty="0">
                <a:latin typeface="+mn-ea"/>
                <a:ea typeface="+mn-ea"/>
              </a:rPr>
              <a:t>类；</a:t>
            </a:r>
            <a:endParaRPr kumimoji="1" lang="zh-CN" altLang="en-US" dirty="0">
              <a:latin typeface="+mn-ea"/>
              <a:ea typeface="+mn-ea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9764B5DC-8E8A-234B-9E0C-15C21D406878}"/>
              </a:ext>
            </a:extLst>
          </p:cNvPr>
          <p:cNvSpPr/>
          <p:nvPr/>
        </p:nvSpPr>
        <p:spPr bwMode="auto">
          <a:xfrm>
            <a:off x="3779912" y="2696312"/>
            <a:ext cx="1152128" cy="504056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C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</a:rPr>
              <a:t>Object</a:t>
            </a:r>
            <a:endParaRPr kumimoji="1" lang="zh-CN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31114DB-FA55-324B-8E42-E4D46AB7B5A7}"/>
              </a:ext>
            </a:extLst>
          </p:cNvPr>
          <p:cNvSpPr/>
          <p:nvPr/>
        </p:nvSpPr>
        <p:spPr bwMode="auto">
          <a:xfrm>
            <a:off x="1439652" y="3674611"/>
            <a:ext cx="936104" cy="504056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C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</a:rPr>
              <a:t>Child1</a:t>
            </a:r>
            <a:endParaRPr kumimoji="1" lang="zh-CN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B0DB345-8FF9-C043-AA7D-46005A81A0D7}"/>
              </a:ext>
            </a:extLst>
          </p:cNvPr>
          <p:cNvSpPr/>
          <p:nvPr/>
        </p:nvSpPr>
        <p:spPr bwMode="auto">
          <a:xfrm>
            <a:off x="3131840" y="3674611"/>
            <a:ext cx="936104" cy="504056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altLang="zh-CN" dirty="0"/>
              <a:t>Child2</a:t>
            </a:r>
            <a:endParaRPr lang="zh-CN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AFE66DA-EE0E-AB44-B582-0F3C6EB5A5F7}"/>
              </a:ext>
            </a:extLst>
          </p:cNvPr>
          <p:cNvSpPr/>
          <p:nvPr/>
        </p:nvSpPr>
        <p:spPr bwMode="auto">
          <a:xfrm>
            <a:off x="4608004" y="3674611"/>
            <a:ext cx="936104" cy="504056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C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</a:rPr>
              <a:t>Child1</a:t>
            </a:r>
            <a:endParaRPr kumimoji="1" lang="zh-CN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DAD1242B-B1D6-0F46-B62C-8E5230A50E06}"/>
              </a:ext>
            </a:extLst>
          </p:cNvPr>
          <p:cNvSpPr/>
          <p:nvPr/>
        </p:nvSpPr>
        <p:spPr bwMode="auto">
          <a:xfrm>
            <a:off x="6300192" y="3674611"/>
            <a:ext cx="936104" cy="504056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altLang="zh-CN" dirty="0"/>
              <a:t>Child2</a:t>
            </a:r>
            <a:endParaRPr lang="zh-CN" altLang="en-US" dirty="0"/>
          </a:p>
        </p:txBody>
      </p:sp>
      <p:cxnSp>
        <p:nvCxnSpPr>
          <p:cNvPr id="13" name="直线箭头连接符 12">
            <a:extLst>
              <a:ext uri="{FF2B5EF4-FFF2-40B4-BE49-F238E27FC236}">
                <a16:creationId xmlns:a16="http://schemas.microsoft.com/office/drawing/2014/main" id="{41009DA0-81AE-3F44-A7E1-6320A4744F28}"/>
              </a:ext>
            </a:extLst>
          </p:cNvPr>
          <p:cNvCxnSpPr>
            <a:stCxn id="6" idx="0"/>
            <a:endCxn id="5" idx="2"/>
          </p:cNvCxnSpPr>
          <p:nvPr/>
        </p:nvCxnSpPr>
        <p:spPr bwMode="auto">
          <a:xfrm flipV="1">
            <a:off x="1907704" y="3200368"/>
            <a:ext cx="2448272" cy="47424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直线箭头连接符 14">
            <a:extLst>
              <a:ext uri="{FF2B5EF4-FFF2-40B4-BE49-F238E27FC236}">
                <a16:creationId xmlns:a16="http://schemas.microsoft.com/office/drawing/2014/main" id="{262B1B11-59EB-144C-A44E-6749A690D0BB}"/>
              </a:ext>
            </a:extLst>
          </p:cNvPr>
          <p:cNvCxnSpPr>
            <a:stCxn id="7" idx="0"/>
            <a:endCxn id="5" idx="2"/>
          </p:cNvCxnSpPr>
          <p:nvPr/>
        </p:nvCxnSpPr>
        <p:spPr bwMode="auto">
          <a:xfrm flipV="1">
            <a:off x="3599892" y="3200368"/>
            <a:ext cx="756084" cy="47424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直线箭头连接符 16">
            <a:extLst>
              <a:ext uri="{FF2B5EF4-FFF2-40B4-BE49-F238E27FC236}">
                <a16:creationId xmlns:a16="http://schemas.microsoft.com/office/drawing/2014/main" id="{94EA2529-C708-0747-A610-E076F6A0138E}"/>
              </a:ext>
            </a:extLst>
          </p:cNvPr>
          <p:cNvCxnSpPr>
            <a:stCxn id="10" idx="0"/>
            <a:endCxn id="5" idx="2"/>
          </p:cNvCxnSpPr>
          <p:nvPr/>
        </p:nvCxnSpPr>
        <p:spPr bwMode="auto">
          <a:xfrm flipH="1" flipV="1">
            <a:off x="4355976" y="3200368"/>
            <a:ext cx="720080" cy="47424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直线箭头连接符 18">
            <a:extLst>
              <a:ext uri="{FF2B5EF4-FFF2-40B4-BE49-F238E27FC236}">
                <a16:creationId xmlns:a16="http://schemas.microsoft.com/office/drawing/2014/main" id="{6BC406BA-B94C-4142-9E3F-1BF3D8358154}"/>
              </a:ext>
            </a:extLst>
          </p:cNvPr>
          <p:cNvCxnSpPr>
            <a:stCxn id="11" idx="0"/>
            <a:endCxn id="5" idx="2"/>
          </p:cNvCxnSpPr>
          <p:nvPr/>
        </p:nvCxnSpPr>
        <p:spPr bwMode="auto">
          <a:xfrm flipH="1" flipV="1">
            <a:off x="4355976" y="3200368"/>
            <a:ext cx="2412268" cy="47424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F63C76E8-8FAD-404A-BCFD-994330EB16BB}"/>
              </a:ext>
            </a:extLst>
          </p:cNvPr>
          <p:cNvSpPr txBox="1"/>
          <p:nvPr/>
        </p:nvSpPr>
        <p:spPr>
          <a:xfrm>
            <a:off x="3315198" y="4488666"/>
            <a:ext cx="5693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….</a:t>
            </a:r>
            <a:endParaRPr kumimoji="1"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ADA85B81-5F82-194E-B79F-5FA10D147B89}"/>
              </a:ext>
            </a:extLst>
          </p:cNvPr>
          <p:cNvSpPr txBox="1"/>
          <p:nvPr/>
        </p:nvSpPr>
        <p:spPr>
          <a:xfrm>
            <a:off x="1623010" y="4488666"/>
            <a:ext cx="5693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….</a:t>
            </a:r>
            <a:endParaRPr kumimoji="1" lang="zh-CN" altLang="en-US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6D234CBD-7741-8F44-89C0-9E682F84F636}"/>
              </a:ext>
            </a:extLst>
          </p:cNvPr>
          <p:cNvSpPr txBox="1"/>
          <p:nvPr/>
        </p:nvSpPr>
        <p:spPr>
          <a:xfrm>
            <a:off x="4716016" y="4488665"/>
            <a:ext cx="5693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….</a:t>
            </a:r>
            <a:endParaRPr kumimoji="1" lang="zh-CN" altLang="en-US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BF2923E5-F4EE-D34A-9CD9-631289D56B07}"/>
              </a:ext>
            </a:extLst>
          </p:cNvPr>
          <p:cNvSpPr txBox="1"/>
          <p:nvPr/>
        </p:nvSpPr>
        <p:spPr>
          <a:xfrm>
            <a:off x="6408204" y="4488664"/>
            <a:ext cx="5693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….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24721371"/>
      </p:ext>
    </p:extLst>
  </p:cSld>
  <p:clrMapOvr>
    <a:masterClrMapping/>
  </p:clrMapOvr>
  <p:transition spd="slow">
    <p:push dir="u"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544A036-F495-DF4F-9ED6-BCB7B7C5C547}"/>
              </a:ext>
            </a:extLst>
          </p:cNvPr>
          <p:cNvSpPr txBox="1"/>
          <p:nvPr/>
        </p:nvSpPr>
        <p:spPr>
          <a:xfrm>
            <a:off x="179512" y="483518"/>
            <a:ext cx="47525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+mj-ea"/>
                <a:ea typeface="+mj-ea"/>
              </a:rPr>
              <a:t>Object </a:t>
            </a:r>
            <a:r>
              <a:rPr lang="zh-CN" altLang="en-US" sz="2800" dirty="0">
                <a:latin typeface="+mj-ea"/>
                <a:ea typeface="+mj-ea"/>
              </a:rPr>
              <a:t>类的方法</a:t>
            </a:r>
            <a:endParaRPr kumimoji="1" lang="zh-CN" altLang="en-US" sz="2800" dirty="0">
              <a:latin typeface="+mj-ea"/>
              <a:ea typeface="+mj-ea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03B844C-479E-924B-B14F-DCCAD1FAF0B5}"/>
              </a:ext>
            </a:extLst>
          </p:cNvPr>
          <p:cNvSpPr txBox="1"/>
          <p:nvPr/>
        </p:nvSpPr>
        <p:spPr>
          <a:xfrm>
            <a:off x="323528" y="1308828"/>
            <a:ext cx="600677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altLang="zh-CN" dirty="0">
                <a:latin typeface="+mn-ea"/>
                <a:ea typeface="+mn-ea"/>
              </a:rPr>
              <a:t>equals()</a:t>
            </a:r>
            <a:r>
              <a:rPr lang="zh-CN" altLang="en-US" dirty="0">
                <a:latin typeface="+mn-ea"/>
                <a:ea typeface="+mn-ea"/>
              </a:rPr>
              <a:t> </a:t>
            </a:r>
            <a:r>
              <a:rPr lang="en-US" altLang="zh-CN" dirty="0">
                <a:latin typeface="+mn-ea"/>
                <a:ea typeface="+mn-ea"/>
              </a:rPr>
              <a:t>, </a:t>
            </a:r>
            <a:r>
              <a:rPr lang="zh-CN" altLang="en-US" dirty="0">
                <a:latin typeface="+mn-ea"/>
                <a:ea typeface="+mn-ea"/>
              </a:rPr>
              <a:t>比较两个对象是否相等；</a:t>
            </a:r>
            <a:endParaRPr lang="en-US" altLang="zh-CN" dirty="0">
              <a:latin typeface="+mn-ea"/>
              <a:ea typeface="+mn-ea"/>
            </a:endParaRPr>
          </a:p>
          <a:p>
            <a:pPr marL="342900" indent="-342900">
              <a:buFont typeface="Wingdings" pitchFamily="2" charset="2"/>
              <a:buChar char="Ø"/>
            </a:pPr>
            <a:endParaRPr lang="en-US" altLang="zh-CN" dirty="0">
              <a:latin typeface="+mn-ea"/>
              <a:ea typeface="+mn-ea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en-US" altLang="zh-CN" dirty="0" err="1">
                <a:latin typeface="+mn-ea"/>
                <a:ea typeface="+mn-ea"/>
              </a:rPr>
              <a:t>toString</a:t>
            </a:r>
            <a:r>
              <a:rPr lang="en-US" altLang="zh-CN" dirty="0">
                <a:latin typeface="+mn-ea"/>
                <a:ea typeface="+mn-ea"/>
              </a:rPr>
              <a:t>()</a:t>
            </a:r>
            <a:r>
              <a:rPr lang="zh-CN" altLang="en-US" dirty="0">
                <a:latin typeface="+mn-ea"/>
                <a:ea typeface="+mn-ea"/>
              </a:rPr>
              <a:t>，返回一描述对象的字符串；</a:t>
            </a:r>
            <a:endParaRPr lang="en-US" altLang="zh-CN" dirty="0">
              <a:latin typeface="+mn-ea"/>
              <a:ea typeface="+mn-ea"/>
            </a:endParaRPr>
          </a:p>
          <a:p>
            <a:pPr marL="342900" indent="-342900">
              <a:buFont typeface="Wingdings" pitchFamily="2" charset="2"/>
              <a:buChar char="Ø"/>
            </a:pPr>
            <a:endParaRPr lang="en-US" altLang="zh-CN" dirty="0">
              <a:latin typeface="+mn-ea"/>
              <a:ea typeface="+mn-ea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kumimoji="1" lang="en-US" altLang="zh-CN" dirty="0" err="1">
                <a:latin typeface="+mn-ea"/>
                <a:ea typeface="+mn-ea"/>
              </a:rPr>
              <a:t>hashCode</a:t>
            </a:r>
            <a:r>
              <a:rPr lang="en-US" altLang="zh-CN" dirty="0">
                <a:latin typeface="+mn-ea"/>
                <a:ea typeface="+mn-ea"/>
              </a:rPr>
              <a:t>( ), </a:t>
            </a:r>
            <a:r>
              <a:rPr lang="zh-CN" altLang="en-US" dirty="0">
                <a:latin typeface="+mn-ea"/>
                <a:ea typeface="+mn-ea"/>
              </a:rPr>
              <a:t>由对象导出的一个整型值</a:t>
            </a:r>
            <a:r>
              <a:rPr lang="en-US" altLang="zh-CN" dirty="0">
                <a:latin typeface="+mn-ea"/>
                <a:ea typeface="+mn-ea"/>
              </a:rPr>
              <a:t> </a:t>
            </a:r>
            <a:r>
              <a:rPr kumimoji="1" lang="en-US" altLang="zh-CN" dirty="0">
                <a:latin typeface="+mn-ea"/>
                <a:ea typeface="+mn-ea"/>
              </a:rPr>
              <a:t>;</a:t>
            </a:r>
            <a:endParaRPr kumimoji="1" lang="zh-CN" altLang="en-US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50870274"/>
      </p:ext>
    </p:extLst>
  </p:cSld>
  <p:clrMapOvr>
    <a:masterClrMapping/>
  </p:clrMapOvr>
  <p:transition spd="slow">
    <p:push dir="u"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544A036-F495-DF4F-9ED6-BCB7B7C5C547}"/>
              </a:ext>
            </a:extLst>
          </p:cNvPr>
          <p:cNvSpPr txBox="1"/>
          <p:nvPr/>
        </p:nvSpPr>
        <p:spPr>
          <a:xfrm>
            <a:off x="179511" y="483518"/>
            <a:ext cx="86090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+mj-ea"/>
                <a:ea typeface="+mj-ea"/>
              </a:rPr>
              <a:t>为电烤箱重写（</a:t>
            </a:r>
            <a:r>
              <a:rPr lang="en-US" altLang="zh-CN" sz="2800" dirty="0">
                <a:latin typeface="+mj-ea"/>
                <a:ea typeface="+mj-ea"/>
              </a:rPr>
              <a:t>override</a:t>
            </a:r>
            <a:r>
              <a:rPr lang="zh-CN" altLang="en-US" sz="2800" dirty="0">
                <a:latin typeface="+mj-ea"/>
                <a:ea typeface="+mj-ea"/>
              </a:rPr>
              <a:t>）</a:t>
            </a:r>
            <a:r>
              <a:rPr lang="en-US" altLang="zh-CN" sz="2800" dirty="0">
                <a:latin typeface="+mj-ea"/>
                <a:ea typeface="+mj-ea"/>
              </a:rPr>
              <a:t> equals </a:t>
            </a:r>
            <a:r>
              <a:rPr lang="zh-CN" altLang="en-US" sz="2800" dirty="0">
                <a:latin typeface="+mj-ea"/>
                <a:ea typeface="+mj-ea"/>
              </a:rPr>
              <a:t>和 </a:t>
            </a:r>
            <a:r>
              <a:rPr lang="en-US" altLang="zh-CN" sz="2800" dirty="0" err="1">
                <a:latin typeface="+mj-ea"/>
                <a:ea typeface="+mj-ea"/>
              </a:rPr>
              <a:t>toString</a:t>
            </a:r>
            <a:r>
              <a:rPr lang="zh-CN" altLang="en-US" sz="2800" dirty="0">
                <a:latin typeface="+mj-ea"/>
                <a:ea typeface="+mj-ea"/>
              </a:rPr>
              <a:t> 方法</a:t>
            </a:r>
            <a:endParaRPr kumimoji="1" lang="zh-CN" altLang="en-US" sz="2800" dirty="0">
              <a:latin typeface="+mj-ea"/>
              <a:ea typeface="+mj-ea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FC4A2B1-1D81-5044-BE11-CDBA704939AA}"/>
              </a:ext>
            </a:extLst>
          </p:cNvPr>
          <p:cNvSpPr txBox="1"/>
          <p:nvPr/>
        </p:nvSpPr>
        <p:spPr>
          <a:xfrm>
            <a:off x="355409" y="1419622"/>
            <a:ext cx="7967438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 </a:t>
            </a:r>
            <a:r>
              <a:rPr lang="en-US" altLang="zh-CN" sz="2000" b="1" dirty="0"/>
              <a:t>public</a:t>
            </a:r>
            <a:r>
              <a:rPr lang="en-US" altLang="zh-CN" sz="2000" dirty="0"/>
              <a:t> </a:t>
            </a:r>
            <a:r>
              <a:rPr lang="en-US" altLang="zh-CN" sz="2000" b="1" dirty="0" err="1"/>
              <a:t>boolean</a:t>
            </a:r>
            <a:r>
              <a:rPr lang="en-US" altLang="zh-CN" sz="2000" dirty="0"/>
              <a:t> equals(Object x) {</a:t>
            </a:r>
          </a:p>
          <a:p>
            <a:r>
              <a:rPr lang="en-US" altLang="zh-CN" sz="2000" dirty="0"/>
              <a:t>    </a:t>
            </a:r>
            <a:r>
              <a:rPr lang="en-US" altLang="zh-CN" sz="2000" b="1" dirty="0"/>
              <a:t>return</a:t>
            </a:r>
            <a:r>
              <a:rPr lang="en-US" altLang="zh-CN" sz="2000" dirty="0"/>
              <a:t> </a:t>
            </a:r>
            <a:r>
              <a:rPr lang="en-US" altLang="zh-CN" sz="2000" b="1" dirty="0" err="1"/>
              <a:t>this</a:t>
            </a:r>
            <a:r>
              <a:rPr lang="en-US" altLang="zh-CN" sz="2000" dirty="0" err="1"/>
              <a:t>.serialNumber</a:t>
            </a:r>
            <a:r>
              <a:rPr lang="en-US" altLang="zh-CN" sz="2000" dirty="0"/>
              <a:t>==((</a:t>
            </a:r>
            <a:r>
              <a:rPr lang="en-US" altLang="zh-CN" sz="2000" dirty="0" err="1"/>
              <a:t>ElectricOven</a:t>
            </a:r>
            <a:r>
              <a:rPr lang="en-US" altLang="zh-CN" sz="2000" dirty="0"/>
              <a:t>)x).</a:t>
            </a:r>
            <a:r>
              <a:rPr lang="en-US" altLang="zh-CN" sz="2000" dirty="0" err="1"/>
              <a:t>serialNumber</a:t>
            </a:r>
            <a:r>
              <a:rPr lang="en-US" altLang="zh-CN" sz="2000" dirty="0"/>
              <a:t> ? </a:t>
            </a:r>
            <a:r>
              <a:rPr lang="en-US" altLang="zh-CN" sz="2000" b="1" dirty="0" err="1"/>
              <a:t>true</a:t>
            </a:r>
            <a:r>
              <a:rPr lang="en-US" altLang="zh-CN" sz="2000" dirty="0" err="1"/>
              <a:t>:</a:t>
            </a:r>
            <a:r>
              <a:rPr lang="en-US" altLang="zh-CN" sz="2000" b="1" dirty="0" err="1"/>
              <a:t>false</a:t>
            </a:r>
            <a:r>
              <a:rPr lang="en-US" altLang="zh-CN" sz="2000" dirty="0"/>
              <a:t>;</a:t>
            </a:r>
          </a:p>
          <a:p>
            <a:r>
              <a:rPr lang="en-US" altLang="zh-CN" sz="2000" dirty="0"/>
              <a:t>}</a:t>
            </a:r>
          </a:p>
          <a:p>
            <a:r>
              <a:rPr lang="en-US" altLang="zh-CN" sz="2000" dirty="0"/>
              <a:t>    </a:t>
            </a:r>
          </a:p>
          <a:p>
            <a:r>
              <a:rPr lang="en-US" altLang="zh-CN" sz="2000" dirty="0"/>
              <a:t> </a:t>
            </a:r>
            <a:r>
              <a:rPr lang="en-US" altLang="zh-CN" sz="2000" b="1" dirty="0"/>
              <a:t>public</a:t>
            </a:r>
            <a:r>
              <a:rPr lang="en-US" altLang="zh-CN" sz="2000" dirty="0"/>
              <a:t> String </a:t>
            </a:r>
            <a:r>
              <a:rPr lang="en-US" altLang="zh-CN" sz="2000" dirty="0" err="1"/>
              <a:t>toString</a:t>
            </a:r>
            <a:r>
              <a:rPr lang="en-US" altLang="zh-CN" sz="2000" dirty="0"/>
              <a:t>() {</a:t>
            </a:r>
          </a:p>
          <a:p>
            <a:r>
              <a:rPr lang="en-US" altLang="zh-CN" sz="2000" dirty="0"/>
              <a:t>    </a:t>
            </a:r>
            <a:r>
              <a:rPr lang="en-US" altLang="zh-CN" sz="2000" b="1" dirty="0"/>
              <a:t>return</a:t>
            </a:r>
            <a:r>
              <a:rPr lang="en-US" altLang="zh-CN" sz="2000" dirty="0"/>
              <a:t> </a:t>
            </a:r>
            <a:r>
              <a:rPr lang="en-US" altLang="zh-CN" sz="2000" dirty="0" err="1"/>
              <a:t>String.</a:t>
            </a:r>
            <a:r>
              <a:rPr lang="en-US" altLang="zh-CN" sz="2000" i="1" dirty="0" err="1"/>
              <a:t>format</a:t>
            </a:r>
            <a:r>
              <a:rPr lang="en-US" altLang="zh-CN" sz="2000" dirty="0"/>
              <a:t>("This is an oven, </a:t>
            </a:r>
            <a:r>
              <a:rPr lang="en-US" altLang="zh-CN" sz="2000" dirty="0" err="1"/>
              <a:t>sn</a:t>
            </a:r>
            <a:r>
              <a:rPr lang="en-US" altLang="zh-CN" sz="2000" dirty="0"/>
              <a:t> is %s. ", </a:t>
            </a:r>
            <a:r>
              <a:rPr lang="en-US" altLang="zh-CN" sz="2000" b="1" dirty="0" err="1"/>
              <a:t>this</a:t>
            </a:r>
            <a:r>
              <a:rPr lang="en-US" altLang="zh-CN" sz="2000" dirty="0" err="1"/>
              <a:t>.serialNumber</a:t>
            </a:r>
            <a:r>
              <a:rPr lang="en-US" altLang="zh-CN" sz="2000" dirty="0"/>
              <a:t>);</a:t>
            </a:r>
          </a:p>
          <a:p>
            <a:r>
              <a:rPr lang="en-US" altLang="zh-CN" sz="2000" dirty="0"/>
              <a:t> }</a:t>
            </a:r>
          </a:p>
          <a:p>
            <a:endParaRPr kumimoji="1" lang="zh-CN" altLang="en-US" sz="200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ECE0876-F9C9-0349-8233-B5E01E472BEC}"/>
              </a:ext>
            </a:extLst>
          </p:cNvPr>
          <p:cNvSpPr txBox="1"/>
          <p:nvPr/>
        </p:nvSpPr>
        <p:spPr>
          <a:xfrm>
            <a:off x="467544" y="3974167"/>
            <a:ext cx="8208912" cy="8309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CN" altLang="en-US" dirty="0">
                <a:latin typeface="+mj-ea"/>
              </a:rPr>
              <a:t>重写（覆盖，</a:t>
            </a:r>
            <a:r>
              <a:rPr lang="en-US" altLang="zh-CN" dirty="0">
                <a:latin typeface="+mj-ea"/>
              </a:rPr>
              <a:t>override</a:t>
            </a:r>
            <a:r>
              <a:rPr lang="zh-CN" altLang="en-US" dirty="0">
                <a:latin typeface="+mj-ea"/>
              </a:rPr>
              <a:t>）</a:t>
            </a:r>
            <a:r>
              <a:rPr lang="en-US" altLang="zh-CN" dirty="0">
                <a:latin typeface="+mj-ea"/>
              </a:rPr>
              <a:t>: </a:t>
            </a:r>
            <a:r>
              <a:rPr lang="zh-CN" altLang="en-US" dirty="0">
                <a:latin typeface="+mj-ea"/>
              </a:rPr>
              <a:t> 在子类中重写（覆盖）父类的方法，调用时父类的方法被屏蔽。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99171205"/>
      </p:ext>
    </p:extLst>
  </p:cSld>
  <p:clrMapOvr>
    <a:masterClrMapping/>
  </p:clrMapOvr>
  <p:transition spd="slow">
    <p:push dir="u"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625007B-7FF5-C94F-BF22-B220DCBA5D9E}"/>
              </a:ext>
            </a:extLst>
          </p:cNvPr>
          <p:cNvSpPr txBox="1"/>
          <p:nvPr/>
        </p:nvSpPr>
        <p:spPr>
          <a:xfrm>
            <a:off x="395536" y="411510"/>
            <a:ext cx="18245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覆盖</a:t>
            </a:r>
            <a:r>
              <a:rPr kumimoji="1" lang="en-US" altLang="zh-CN" dirty="0"/>
              <a:t>override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559493A-5FD2-E946-8AC0-17E9FF98B5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544" y="1347614"/>
            <a:ext cx="3964461" cy="208823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DED3B80-B449-5D4F-B0C8-3256D730F4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992" y="1347614"/>
            <a:ext cx="4127530" cy="180020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6EED773-EAB2-E245-A709-6BDBFF170025}"/>
              </a:ext>
            </a:extLst>
          </p:cNvPr>
          <p:cNvSpPr txBox="1"/>
          <p:nvPr/>
        </p:nvSpPr>
        <p:spPr>
          <a:xfrm>
            <a:off x="2699792" y="453546"/>
            <a:ext cx="55531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智能电烤箱希望返回全部大写的序列号</a:t>
            </a:r>
          </a:p>
        </p:txBody>
      </p:sp>
      <p:sp>
        <p:nvSpPr>
          <p:cNvPr id="8" name="云形 7">
            <a:extLst>
              <a:ext uri="{FF2B5EF4-FFF2-40B4-BE49-F238E27FC236}">
                <a16:creationId xmlns:a16="http://schemas.microsoft.com/office/drawing/2014/main" id="{05FFB130-D288-0847-8E98-6C45E2009478}"/>
              </a:ext>
            </a:extLst>
          </p:cNvPr>
          <p:cNvSpPr/>
          <p:nvPr/>
        </p:nvSpPr>
        <p:spPr bwMode="auto">
          <a:xfrm>
            <a:off x="2729610" y="3177040"/>
            <a:ext cx="5472608" cy="1656184"/>
          </a:xfrm>
          <a:prstGeom prst="cloud">
            <a:avLst/>
          </a:prstGeom>
          <a:ln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zh-CN" altLang="en-US" sz="32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Times New Roman" pitchFamily="18" charset="0"/>
                <a:ea typeface="宋体" pitchFamily="2" charset="-122"/>
              </a:rPr>
              <a:t>失败！</a:t>
            </a:r>
            <a:r>
              <a:rPr lang="zh-CN" altLang="en-US" sz="3200" dirty="0">
                <a:solidFill>
                  <a:srgbClr val="FF0000"/>
                </a:solidFill>
                <a:latin typeface="Times New Roman" pitchFamily="18" charset="0"/>
                <a:ea typeface="宋体" pitchFamily="2" charset="-122"/>
              </a:rPr>
              <a:t>编译不过！</a:t>
            </a:r>
            <a:endParaRPr kumimoji="1" lang="zh-CN" altLang="en-US" sz="3200" b="0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26616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625007B-7FF5-C94F-BF22-B220DCBA5D9E}"/>
              </a:ext>
            </a:extLst>
          </p:cNvPr>
          <p:cNvSpPr txBox="1"/>
          <p:nvPr/>
        </p:nvSpPr>
        <p:spPr>
          <a:xfrm>
            <a:off x="395536" y="411510"/>
            <a:ext cx="18245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覆盖</a:t>
            </a:r>
            <a:r>
              <a:rPr kumimoji="1" lang="en-US" altLang="zh-CN" dirty="0"/>
              <a:t>override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559493A-5FD2-E946-8AC0-17E9FF98B5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544" y="1347614"/>
            <a:ext cx="3964461" cy="2088232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6EED773-EAB2-E245-A709-6BDBFF170025}"/>
              </a:ext>
            </a:extLst>
          </p:cNvPr>
          <p:cNvSpPr txBox="1"/>
          <p:nvPr/>
        </p:nvSpPr>
        <p:spPr>
          <a:xfrm>
            <a:off x="2699792" y="453546"/>
            <a:ext cx="55531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智能电烤箱希望返回全部大写的序列号</a:t>
            </a:r>
          </a:p>
        </p:txBody>
      </p:sp>
      <p:sp>
        <p:nvSpPr>
          <p:cNvPr id="8" name="云形 7">
            <a:extLst>
              <a:ext uri="{FF2B5EF4-FFF2-40B4-BE49-F238E27FC236}">
                <a16:creationId xmlns:a16="http://schemas.microsoft.com/office/drawing/2014/main" id="{05FFB130-D288-0847-8E98-6C45E2009478}"/>
              </a:ext>
            </a:extLst>
          </p:cNvPr>
          <p:cNvSpPr/>
          <p:nvPr/>
        </p:nvSpPr>
        <p:spPr bwMode="auto">
          <a:xfrm>
            <a:off x="3275856" y="3127193"/>
            <a:ext cx="5121075" cy="1779578"/>
          </a:xfrm>
          <a:prstGeom prst="cloud">
            <a:avLst/>
          </a:prstGeom>
          <a:ln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zh-CN" altLang="en-US" sz="40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Times New Roman" pitchFamily="18" charset="0"/>
                <a:ea typeface="宋体" pitchFamily="2" charset="-122"/>
              </a:rPr>
              <a:t>失败！</a:t>
            </a:r>
            <a:endParaRPr kumimoji="1" lang="en-US" altLang="zh-CN" sz="4000" b="0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Times New Roman" pitchFamily="18" charset="0"/>
              <a:ea typeface="宋体" pitchFamily="2" charset="-122"/>
            </a:endParaRPr>
          </a:p>
          <a:p>
            <a:pPr algn="ctr"/>
            <a:r>
              <a:rPr lang="en-US" altLang="zh-CN" sz="2000" dirty="0" err="1">
                <a:solidFill>
                  <a:srgbClr val="FF0000"/>
                </a:solidFill>
                <a:latin typeface="Times New Roman" pitchFamily="18" charset="0"/>
                <a:ea typeface="宋体" pitchFamily="2" charset="-122"/>
              </a:rPr>
              <a:t>java.lang.StackOverflowError</a:t>
            </a:r>
            <a:endParaRPr lang="en-US" altLang="zh-CN" sz="2000" dirty="0">
              <a:solidFill>
                <a:srgbClr val="FF0000"/>
              </a:solidFill>
              <a:latin typeface="Times New Roman" pitchFamily="18" charset="0"/>
              <a:ea typeface="宋体" pitchFamily="2" charset="-122"/>
            </a:endParaRPr>
          </a:p>
          <a:p>
            <a:pPr algn="ctr"/>
            <a:r>
              <a:rPr kumimoji="1" lang="zh-CN" altLang="en-US" sz="20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Times New Roman" pitchFamily="18" charset="0"/>
                <a:ea typeface="宋体" pitchFamily="2" charset="-122"/>
              </a:rPr>
              <a:t>堆栈溢出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7EEE671-F087-9344-9F10-16A3052FB4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936" y="1347614"/>
            <a:ext cx="4400995" cy="177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890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625007B-7FF5-C94F-BF22-B220DCBA5D9E}"/>
              </a:ext>
            </a:extLst>
          </p:cNvPr>
          <p:cNvSpPr txBox="1"/>
          <p:nvPr/>
        </p:nvSpPr>
        <p:spPr>
          <a:xfrm>
            <a:off x="395536" y="411510"/>
            <a:ext cx="18245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覆盖</a:t>
            </a:r>
            <a:r>
              <a:rPr kumimoji="1" lang="en-US" altLang="zh-CN" dirty="0"/>
              <a:t>override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559493A-5FD2-E946-8AC0-17E9FF98B5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544" y="1347614"/>
            <a:ext cx="3964461" cy="2088232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6EED773-EAB2-E245-A709-6BDBFF170025}"/>
              </a:ext>
            </a:extLst>
          </p:cNvPr>
          <p:cNvSpPr txBox="1"/>
          <p:nvPr/>
        </p:nvSpPr>
        <p:spPr>
          <a:xfrm>
            <a:off x="2699792" y="453546"/>
            <a:ext cx="55531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智能电烤箱希望返回全部大写的序列号</a:t>
            </a:r>
          </a:p>
        </p:txBody>
      </p:sp>
      <p:sp>
        <p:nvSpPr>
          <p:cNvPr id="8" name="云形 7">
            <a:extLst>
              <a:ext uri="{FF2B5EF4-FFF2-40B4-BE49-F238E27FC236}">
                <a16:creationId xmlns:a16="http://schemas.microsoft.com/office/drawing/2014/main" id="{05FFB130-D288-0847-8E98-6C45E2009478}"/>
              </a:ext>
            </a:extLst>
          </p:cNvPr>
          <p:cNvSpPr/>
          <p:nvPr/>
        </p:nvSpPr>
        <p:spPr bwMode="auto">
          <a:xfrm>
            <a:off x="415279" y="3795886"/>
            <a:ext cx="3111172" cy="864096"/>
          </a:xfrm>
          <a:prstGeom prst="cloud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800" dirty="0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  <a:ea typeface="宋体" pitchFamily="2" charset="-122"/>
              </a:rPr>
              <a:t>成功！</a:t>
            </a:r>
            <a:endParaRPr kumimoji="1" lang="zh-CN" altLang="en-US" sz="2800" b="0" i="0" u="none" strike="noStrike" cap="none" normalizeH="0" baseline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C81AFC3-2710-3E44-9D55-E9624CA50A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936" y="1203598"/>
            <a:ext cx="5040560" cy="3486355"/>
          </a:xfrm>
          <a:prstGeom prst="rect">
            <a:avLst/>
          </a:prstGeom>
        </p:spPr>
      </p:pic>
      <p:cxnSp>
        <p:nvCxnSpPr>
          <p:cNvPr id="10" name="曲线连接符 9">
            <a:extLst>
              <a:ext uri="{FF2B5EF4-FFF2-40B4-BE49-F238E27FC236}">
                <a16:creationId xmlns:a16="http://schemas.microsoft.com/office/drawing/2014/main" id="{1A5256B5-CE41-6F43-97A5-F31CE79E7027}"/>
              </a:ext>
            </a:extLst>
          </p:cNvPr>
          <p:cNvCxnSpPr>
            <a:stCxn id="8" idx="3"/>
          </p:cNvCxnSpPr>
          <p:nvPr/>
        </p:nvCxnSpPr>
        <p:spPr bwMode="auto">
          <a:xfrm rot="5400000" flipH="1" flipV="1">
            <a:off x="2994702" y="1547914"/>
            <a:ext cx="1273541" cy="3321215"/>
          </a:xfrm>
          <a:prstGeom prst="curved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828418E9-8C88-294A-B2C1-34BC426D46AA}"/>
              </a:ext>
            </a:extLst>
          </p:cNvPr>
          <p:cNvSpPr txBox="1"/>
          <p:nvPr/>
        </p:nvSpPr>
        <p:spPr>
          <a:xfrm>
            <a:off x="4333735" y="4516675"/>
            <a:ext cx="4394986" cy="46166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kumimoji="1" lang="en-US" altLang="zh-CN" b="1" dirty="0"/>
              <a:t>super </a:t>
            </a:r>
            <a:r>
              <a:rPr kumimoji="1" lang="zh-CN" altLang="en-US" b="1" dirty="0"/>
              <a:t>关键字用于明确指示父类</a:t>
            </a:r>
          </a:p>
        </p:txBody>
      </p:sp>
    </p:spTree>
    <p:extLst>
      <p:ext uri="{BB962C8B-B14F-4D97-AF65-F5344CB8AC3E}">
        <p14:creationId xmlns:p14="http://schemas.microsoft.com/office/powerpoint/2010/main" val="1405991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11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625007B-7FF5-C94F-BF22-B220DCBA5D9E}"/>
              </a:ext>
            </a:extLst>
          </p:cNvPr>
          <p:cNvSpPr txBox="1"/>
          <p:nvPr/>
        </p:nvSpPr>
        <p:spPr>
          <a:xfrm>
            <a:off x="1099457" y="859971"/>
            <a:ext cx="693491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作业</a:t>
            </a:r>
            <a:endParaRPr lang="en-US" altLang="zh-CN" dirty="0"/>
          </a:p>
          <a:p>
            <a:endParaRPr kumimoji="1" lang="en-US" altLang="zh-CN" dirty="0"/>
          </a:p>
          <a:p>
            <a:pPr marL="457200" indent="-457200">
              <a:buAutoNum type="arabicPeriod"/>
            </a:pPr>
            <a:r>
              <a:rPr lang="zh-CN" altLang="en-US" dirty="0"/>
              <a:t>练习类的</a:t>
            </a:r>
            <a:r>
              <a:rPr lang="en-US" altLang="zh-CN" dirty="0"/>
              <a:t>getter</a:t>
            </a:r>
            <a:r>
              <a:rPr lang="zh-CN" altLang="en-US" dirty="0"/>
              <a:t>、</a:t>
            </a:r>
            <a:r>
              <a:rPr lang="en-US" altLang="zh-CN" dirty="0"/>
              <a:t>setter</a:t>
            </a:r>
            <a:r>
              <a:rPr lang="zh-CN" altLang="en-US" dirty="0"/>
              <a:t>方法，类静态成员和方法</a:t>
            </a:r>
            <a:endParaRPr lang="en-US" altLang="zh-CN" dirty="0"/>
          </a:p>
          <a:p>
            <a:pPr marL="457200" indent="-457200">
              <a:buAutoNum type="arabicPeriod"/>
            </a:pPr>
            <a:r>
              <a:rPr kumimoji="1" lang="zh-CN" altLang="en-US" dirty="0"/>
              <a:t>类继承和方法重载</a:t>
            </a:r>
            <a:endParaRPr kumimoji="1" lang="en-US" altLang="zh-CN" dirty="0"/>
          </a:p>
          <a:p>
            <a:pPr marL="457200" indent="-457200">
              <a:buAutoNum type="arabicPeriod"/>
            </a:pPr>
            <a:r>
              <a:rPr lang="zh-CN" altLang="en-US" dirty="0"/>
              <a:t>实现自己的</a:t>
            </a:r>
            <a:r>
              <a:rPr lang="en-US" altLang="zh-CN" dirty="0"/>
              <a:t>equals</a:t>
            </a:r>
            <a:r>
              <a:rPr lang="zh-CN" altLang="en-US" dirty="0"/>
              <a:t>和</a:t>
            </a:r>
            <a:r>
              <a:rPr lang="en-US" altLang="zh-CN" dirty="0" err="1"/>
              <a:t>toString</a:t>
            </a:r>
            <a:r>
              <a:rPr lang="zh-CN" altLang="en-US" dirty="0"/>
              <a:t>方法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616771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0" y="0"/>
            <a:ext cx="5364088" cy="504000"/>
            <a:chOff x="0" y="0"/>
            <a:chExt cx="5364088" cy="504000"/>
          </a:xfrm>
        </p:grpSpPr>
        <p:sp>
          <p:nvSpPr>
            <p:cNvPr id="3" name="矩形 2"/>
            <p:cNvSpPr/>
            <p:nvPr/>
          </p:nvSpPr>
          <p:spPr>
            <a:xfrm>
              <a:off x="0" y="0"/>
              <a:ext cx="763957" cy="504000"/>
            </a:xfrm>
            <a:prstGeom prst="rect">
              <a:avLst/>
            </a:prstGeom>
            <a:solidFill>
              <a:srgbClr val="036E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4" name="矩形 3"/>
            <p:cNvSpPr/>
            <p:nvPr/>
          </p:nvSpPr>
          <p:spPr>
            <a:xfrm>
              <a:off x="993144" y="0"/>
              <a:ext cx="114593" cy="504000"/>
            </a:xfrm>
            <a:prstGeom prst="rect">
              <a:avLst/>
            </a:prstGeom>
            <a:solidFill>
              <a:srgbClr val="036E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1336924" y="51945"/>
              <a:ext cx="402716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indent="0">
                <a:buNone/>
              </a:pPr>
              <a:r>
                <a:rPr lang="zh-CN" altLang="en-US" sz="2000" b="1" dirty="0">
                  <a:ln w="0"/>
                  <a:latin typeface="微软雅黑" panose="020B0503020204020204" pitchFamily="34" charset="-122"/>
                  <a:ea typeface="微软雅黑" panose="020B0503020204020204" pitchFamily="34" charset="-122"/>
                </a:rPr>
                <a:t>封装（数据隐藏 </a:t>
              </a:r>
              <a:r>
                <a:rPr lang="en-US" altLang="zh-CN" sz="2000" b="1" dirty="0">
                  <a:ln w="0"/>
                  <a:latin typeface="微软雅黑" panose="020B0503020204020204" pitchFamily="34" charset="-122"/>
                  <a:ea typeface="微软雅黑" panose="020B0503020204020204" pitchFamily="34" charset="-122"/>
                </a:rPr>
                <a:t>encapsulation</a:t>
              </a:r>
              <a:r>
                <a:rPr lang="zh-CN" altLang="en-US" sz="2000" b="1" dirty="0">
                  <a:ln w="0"/>
                  <a:latin typeface="微软雅黑" panose="020B0503020204020204" pitchFamily="34" charset="-122"/>
                  <a:ea typeface="微软雅黑" panose="020B0503020204020204" pitchFamily="34" charset="-122"/>
                </a:rPr>
                <a:t>）</a:t>
              </a:r>
              <a:endParaRPr lang="en-US" altLang="zh-CN" sz="2000" b="1" dirty="0">
                <a:ln w="0"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6" name="文本框 5">
            <a:extLst>
              <a:ext uri="{FF2B5EF4-FFF2-40B4-BE49-F238E27FC236}">
                <a16:creationId xmlns:a16="http://schemas.microsoft.com/office/drawing/2014/main" id="{6D2556FF-1AD6-E74C-A912-9EA0987F8F7B}"/>
              </a:ext>
            </a:extLst>
          </p:cNvPr>
          <p:cNvSpPr txBox="1"/>
          <p:nvPr/>
        </p:nvSpPr>
        <p:spPr>
          <a:xfrm>
            <a:off x="763957" y="1131590"/>
            <a:ext cx="82076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zh-CN" altLang="en-US" dirty="0"/>
              <a:t>将数据以及对数据的操作，组合成一个整体类（</a:t>
            </a:r>
            <a:r>
              <a:rPr lang="en-US" altLang="zh-CN" dirty="0"/>
              <a:t>class</a:t>
            </a:r>
            <a:r>
              <a:rPr lang="zh-CN" altLang="en-US" dirty="0"/>
              <a:t>）。</a:t>
            </a:r>
            <a:endParaRPr lang="en-US" altLang="zh-CN" dirty="0"/>
          </a:p>
          <a:p>
            <a:pPr marL="342900" indent="-342900">
              <a:buFont typeface="Wingdings" pitchFamily="2" charset="2"/>
              <a:buChar char="Ø"/>
            </a:pPr>
            <a:endParaRPr lang="en-US" altLang="zh-CN" dirty="0"/>
          </a:p>
          <a:p>
            <a:pPr marL="342900" indent="-342900">
              <a:buFont typeface="Wingdings" pitchFamily="2" charset="2"/>
              <a:buChar char="Ø"/>
            </a:pPr>
            <a:r>
              <a:rPr lang="zh-CN" altLang="en-US" dirty="0"/>
              <a:t>通过访问修饰符，对外隐藏实现细节。</a:t>
            </a:r>
            <a:endParaRPr kumimoji="1" lang="zh-CN" altLang="en-US" dirty="0"/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FDF3FFC2-E627-6F4D-AB29-B86E0C72C489}"/>
              </a:ext>
            </a:extLst>
          </p:cNvPr>
          <p:cNvSpPr/>
          <p:nvPr/>
        </p:nvSpPr>
        <p:spPr bwMode="auto">
          <a:xfrm>
            <a:off x="1763688" y="2836064"/>
            <a:ext cx="1224136" cy="1800200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</a:rPr>
              <a:t>class</a:t>
            </a:r>
            <a:endParaRPr kumimoji="1" lang="zh-CN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BD1D94C-EAD3-0749-BA06-E4967D8A55A8}"/>
              </a:ext>
            </a:extLst>
          </p:cNvPr>
          <p:cNvSpPr/>
          <p:nvPr/>
        </p:nvSpPr>
        <p:spPr bwMode="auto">
          <a:xfrm>
            <a:off x="1943708" y="3304406"/>
            <a:ext cx="864096" cy="36004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</a:rPr>
              <a:t>data</a:t>
            </a:r>
            <a:endParaRPr kumimoji="1" lang="zh-CN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6942ED9F-0893-3546-9688-D5CA3F432803}"/>
              </a:ext>
            </a:extLst>
          </p:cNvPr>
          <p:cNvSpPr/>
          <p:nvPr/>
        </p:nvSpPr>
        <p:spPr bwMode="auto">
          <a:xfrm>
            <a:off x="1943708" y="4024486"/>
            <a:ext cx="864096" cy="383847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</a:rPr>
              <a:t>operation</a:t>
            </a:r>
            <a:endParaRPr kumimoji="1" lang="zh-CN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cxnSp>
        <p:nvCxnSpPr>
          <p:cNvPr id="19" name="直线箭头连接符 18">
            <a:extLst>
              <a:ext uri="{FF2B5EF4-FFF2-40B4-BE49-F238E27FC236}">
                <a16:creationId xmlns:a16="http://schemas.microsoft.com/office/drawing/2014/main" id="{B7A95CD4-F228-7343-A867-92C0BB441ADA}"/>
              </a:ext>
            </a:extLst>
          </p:cNvPr>
          <p:cNvCxnSpPr>
            <a:stCxn id="11" idx="2"/>
            <a:endCxn id="18" idx="0"/>
          </p:cNvCxnSpPr>
          <p:nvPr/>
        </p:nvCxnSpPr>
        <p:spPr bwMode="auto">
          <a:xfrm>
            <a:off x="2375756" y="3664446"/>
            <a:ext cx="0" cy="36004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直线连接符 20">
            <a:extLst>
              <a:ext uri="{FF2B5EF4-FFF2-40B4-BE49-F238E27FC236}">
                <a16:creationId xmlns:a16="http://schemas.microsoft.com/office/drawing/2014/main" id="{571A0493-16D1-3E49-A5BD-447A2DF6F4B7}"/>
              </a:ext>
            </a:extLst>
          </p:cNvPr>
          <p:cNvCxnSpPr/>
          <p:nvPr/>
        </p:nvCxnSpPr>
        <p:spPr bwMode="auto">
          <a:xfrm>
            <a:off x="3006378" y="2787774"/>
            <a:ext cx="0" cy="208823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直线连接符 21">
            <a:extLst>
              <a:ext uri="{FF2B5EF4-FFF2-40B4-BE49-F238E27FC236}">
                <a16:creationId xmlns:a16="http://schemas.microsoft.com/office/drawing/2014/main" id="{C3C4E207-F53E-4643-A0CA-724ABDC13921}"/>
              </a:ext>
            </a:extLst>
          </p:cNvPr>
          <p:cNvCxnSpPr/>
          <p:nvPr/>
        </p:nvCxnSpPr>
        <p:spPr bwMode="auto">
          <a:xfrm>
            <a:off x="5436096" y="2787774"/>
            <a:ext cx="0" cy="208823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4" name="文本框 23">
            <a:extLst>
              <a:ext uri="{FF2B5EF4-FFF2-40B4-BE49-F238E27FC236}">
                <a16:creationId xmlns:a16="http://schemas.microsoft.com/office/drawing/2014/main" id="{DE485979-D6EA-4146-A23A-FEB5AA71515F}"/>
              </a:ext>
            </a:extLst>
          </p:cNvPr>
          <p:cNvSpPr txBox="1"/>
          <p:nvPr/>
        </p:nvSpPr>
        <p:spPr>
          <a:xfrm>
            <a:off x="1857024" y="4563685"/>
            <a:ext cx="10374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private</a:t>
            </a:r>
            <a:endParaRPr kumimoji="1" lang="zh-CN" altLang="en-US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E66F51BA-3E26-364E-BD25-957DDB6F0DC0}"/>
              </a:ext>
            </a:extLst>
          </p:cNvPr>
          <p:cNvSpPr txBox="1"/>
          <p:nvPr/>
        </p:nvSpPr>
        <p:spPr>
          <a:xfrm>
            <a:off x="3534537" y="4562787"/>
            <a:ext cx="13276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protected</a:t>
            </a:r>
            <a:endParaRPr kumimoji="1" lang="zh-CN" altLang="en-US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8FC33896-E0AE-CA41-AED4-A3D7519CC1CF}"/>
              </a:ext>
            </a:extLst>
          </p:cNvPr>
          <p:cNvSpPr txBox="1"/>
          <p:nvPr/>
        </p:nvSpPr>
        <p:spPr>
          <a:xfrm>
            <a:off x="6147976" y="4574817"/>
            <a:ext cx="9525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public</a:t>
            </a:r>
            <a:endParaRPr kumimoji="1" lang="zh-CN" altLang="en-US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DABEA374-D380-4942-934D-5110FFD0F235}"/>
              </a:ext>
            </a:extLst>
          </p:cNvPr>
          <p:cNvSpPr/>
          <p:nvPr/>
        </p:nvSpPr>
        <p:spPr bwMode="auto">
          <a:xfrm>
            <a:off x="6272457" y="3566436"/>
            <a:ext cx="1808400" cy="461665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dirty="0"/>
              <a:t>访问不受限</a:t>
            </a:r>
            <a:endParaRPr kumimoji="1" lang="zh-CN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D6F5CAC4-03DE-F643-970B-210E926ABC84}"/>
              </a:ext>
            </a:extLst>
          </p:cNvPr>
          <p:cNvSpPr/>
          <p:nvPr/>
        </p:nvSpPr>
        <p:spPr bwMode="auto">
          <a:xfrm>
            <a:off x="3609924" y="3309134"/>
            <a:ext cx="1466124" cy="461665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zh-CN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</a:rPr>
              <a:t>有限访问</a:t>
            </a:r>
          </a:p>
        </p:txBody>
      </p:sp>
      <p:sp>
        <p:nvSpPr>
          <p:cNvPr id="29" name="虚尾箭头 28">
            <a:extLst>
              <a:ext uri="{FF2B5EF4-FFF2-40B4-BE49-F238E27FC236}">
                <a16:creationId xmlns:a16="http://schemas.microsoft.com/office/drawing/2014/main" id="{C0D36C5B-4284-3940-89FB-7BC5A839AB8E}"/>
              </a:ext>
            </a:extLst>
          </p:cNvPr>
          <p:cNvSpPr/>
          <p:nvPr/>
        </p:nvSpPr>
        <p:spPr bwMode="auto">
          <a:xfrm rot="10800000">
            <a:off x="2887385" y="3507854"/>
            <a:ext cx="647151" cy="241530"/>
          </a:xfrm>
          <a:prstGeom prst="striped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30" name="虚尾箭头 29">
            <a:extLst>
              <a:ext uri="{FF2B5EF4-FFF2-40B4-BE49-F238E27FC236}">
                <a16:creationId xmlns:a16="http://schemas.microsoft.com/office/drawing/2014/main" id="{684990E0-F09D-244E-867A-4E03F6EBD6AC}"/>
              </a:ext>
            </a:extLst>
          </p:cNvPr>
          <p:cNvSpPr/>
          <p:nvPr/>
        </p:nvSpPr>
        <p:spPr bwMode="auto">
          <a:xfrm rot="10800000">
            <a:off x="2927012" y="3914555"/>
            <a:ext cx="3210610" cy="241530"/>
          </a:xfrm>
          <a:prstGeom prst="striped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57988796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0" y="0"/>
            <a:ext cx="5364088" cy="504000"/>
            <a:chOff x="0" y="0"/>
            <a:chExt cx="5364088" cy="504000"/>
          </a:xfrm>
        </p:grpSpPr>
        <p:sp>
          <p:nvSpPr>
            <p:cNvPr id="3" name="矩形 2"/>
            <p:cNvSpPr/>
            <p:nvPr/>
          </p:nvSpPr>
          <p:spPr>
            <a:xfrm>
              <a:off x="0" y="0"/>
              <a:ext cx="763957" cy="504000"/>
            </a:xfrm>
            <a:prstGeom prst="rect">
              <a:avLst/>
            </a:prstGeom>
            <a:solidFill>
              <a:srgbClr val="036E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4" name="矩形 3"/>
            <p:cNvSpPr/>
            <p:nvPr/>
          </p:nvSpPr>
          <p:spPr>
            <a:xfrm>
              <a:off x="993144" y="0"/>
              <a:ext cx="114593" cy="504000"/>
            </a:xfrm>
            <a:prstGeom prst="rect">
              <a:avLst/>
            </a:prstGeom>
            <a:solidFill>
              <a:srgbClr val="036E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1336924" y="51945"/>
              <a:ext cx="402716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indent="0">
                <a:buNone/>
              </a:pPr>
              <a:r>
                <a:rPr lang="zh-CN" altLang="en-US" sz="2000" b="1" dirty="0">
                  <a:ln w="0"/>
                  <a:latin typeface="微软雅黑" panose="020B0503020204020204" pitchFamily="34" charset="-122"/>
                  <a:ea typeface="微软雅黑" panose="020B0503020204020204" pitchFamily="34" charset="-122"/>
                </a:rPr>
                <a:t>类的成员方法</a:t>
              </a:r>
              <a:endParaRPr lang="en-US" altLang="zh-CN" sz="2000" b="1" dirty="0">
                <a:ln w="0"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683568" y="2177846"/>
            <a:ext cx="8388759" cy="2264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kern="0" dirty="0">
                <a:ea typeface="微软雅黑" panose="020B0503020204020204" pitchFamily="34" charset="-122"/>
                <a:cs typeface="Times New Roman" panose="02020603050405020304" pitchFamily="18" charset="0"/>
              </a:rPr>
              <a:t>Java</a:t>
            </a:r>
            <a:r>
              <a:rPr lang="zh-CN" altLang="en-US" sz="1600" kern="0" dirty="0">
                <a:ea typeface="微软雅黑" panose="020B0503020204020204" pitchFamily="34" charset="-122"/>
                <a:cs typeface="Times New Roman" panose="02020603050405020304" pitchFamily="18" charset="0"/>
              </a:rPr>
              <a:t>中类方法由方法头和方法体两部分组成。</a:t>
            </a:r>
          </a:p>
          <a:p>
            <a:pPr>
              <a:lnSpc>
                <a:spcPct val="150000"/>
              </a:lnSpc>
            </a:pPr>
            <a:r>
              <a:rPr lang="en-US" altLang="zh-CN" sz="1600" kern="0" dirty="0">
                <a:solidFill>
                  <a:srgbClr val="FF0000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[</a:t>
            </a:r>
            <a:r>
              <a:rPr lang="zh-CN" altLang="en-US" sz="1600" kern="0" dirty="0">
                <a:solidFill>
                  <a:srgbClr val="FF0000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修饰符</a:t>
            </a:r>
            <a:r>
              <a:rPr lang="en-US" altLang="zh-CN" sz="1600" kern="0" dirty="0">
                <a:solidFill>
                  <a:srgbClr val="FF0000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] </a:t>
            </a:r>
            <a:r>
              <a:rPr lang="zh-CN" altLang="en-US" sz="1600" kern="0" dirty="0">
                <a:solidFill>
                  <a:schemeClr val="accent1">
                    <a:lumMod val="50000"/>
                  </a:schemeClr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返回值类型  </a:t>
            </a:r>
            <a:r>
              <a:rPr lang="zh-CN" altLang="en-US" sz="1600" kern="0" dirty="0">
                <a:solidFill>
                  <a:srgbClr val="2230FF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方法名</a:t>
            </a:r>
            <a:r>
              <a:rPr lang="en-US" altLang="zh-CN" sz="1600" kern="0" dirty="0">
                <a:solidFill>
                  <a:srgbClr val="2230FF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([</a:t>
            </a:r>
            <a:r>
              <a:rPr lang="zh-CN" altLang="en-US" sz="1600" kern="0" dirty="0">
                <a:solidFill>
                  <a:srgbClr val="2230FF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形参列表</a:t>
            </a:r>
            <a:r>
              <a:rPr lang="en-US" altLang="zh-CN" sz="1600" kern="0" dirty="0">
                <a:solidFill>
                  <a:srgbClr val="2230FF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])  </a:t>
            </a:r>
            <a:endParaRPr lang="en-US" altLang="zh-CN" sz="1600" dirty="0">
              <a:solidFill>
                <a:srgbClr val="2230FF"/>
              </a:solidFill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600" kern="0" dirty="0">
                <a:ea typeface="微软雅黑" panose="020B0503020204020204" pitchFamily="34" charset="-122"/>
                <a:cs typeface="Times New Roman" panose="02020603050405020304" pitchFamily="18" charset="0"/>
              </a:rPr>
              <a:t>  </a:t>
            </a:r>
            <a:r>
              <a:rPr lang="en-US" altLang="zh-CN" sz="1600" kern="0" dirty="0">
                <a:solidFill>
                  <a:srgbClr val="FF0000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{  </a:t>
            </a:r>
            <a:r>
              <a:rPr lang="en-US" altLang="zh-CN" sz="1600" kern="0" dirty="0"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zh-CN" sz="1600" kern="0" dirty="0">
                <a:solidFill>
                  <a:schemeClr val="hlink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       </a:t>
            </a:r>
            <a:r>
              <a:rPr lang="zh-CN" altLang="en-US" sz="1600" kern="0" dirty="0">
                <a:ea typeface="微软雅黑" panose="020B0503020204020204" pitchFamily="34" charset="-122"/>
                <a:cs typeface="Times New Roman" panose="02020603050405020304" pitchFamily="18" charset="0"/>
              </a:rPr>
              <a:t>局部变量</a:t>
            </a:r>
            <a:r>
              <a:rPr lang="en-US" altLang="zh-CN" sz="1600" kern="0" dirty="0">
                <a:ea typeface="微软雅黑" panose="020B0503020204020204" pitchFamily="34" charset="-122"/>
                <a:cs typeface="Times New Roman" panose="02020603050405020304" pitchFamily="18" charset="0"/>
              </a:rPr>
              <a:t>/</a:t>
            </a:r>
            <a:r>
              <a:rPr lang="zh-CN" altLang="en-US" sz="1600" kern="0" dirty="0">
                <a:ea typeface="微软雅黑" panose="020B0503020204020204" pitchFamily="34" charset="-122"/>
                <a:cs typeface="Times New Roman" panose="02020603050405020304" pitchFamily="18" charset="0"/>
              </a:rPr>
              <a:t>对象声明部分</a:t>
            </a:r>
            <a:r>
              <a:rPr lang="en-US" altLang="zh-CN" sz="1600" kern="0" dirty="0">
                <a:ea typeface="微软雅黑" panose="020B0503020204020204" pitchFamily="34" charset="-122"/>
                <a:cs typeface="Times New Roman" panose="02020603050405020304" pitchFamily="18" charset="0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zh-CN" sz="1600" kern="0" dirty="0">
                <a:ea typeface="微软雅黑" panose="020B0503020204020204" pitchFamily="34" charset="-122"/>
                <a:cs typeface="Times New Roman" panose="02020603050405020304" pitchFamily="18" charset="0"/>
              </a:rPr>
              <a:t>       </a:t>
            </a:r>
            <a:r>
              <a:rPr lang="zh-CN" altLang="en-US" sz="1600" kern="0" dirty="0">
                <a:ea typeface="微软雅黑" panose="020B0503020204020204" pitchFamily="34" charset="-122"/>
                <a:cs typeface="Times New Roman" panose="02020603050405020304" pitchFamily="18" charset="0"/>
              </a:rPr>
              <a:t>语句部分</a:t>
            </a:r>
            <a:r>
              <a:rPr lang="en-US" altLang="zh-CN" sz="1600" kern="0" dirty="0">
                <a:ea typeface="微软雅黑" panose="020B0503020204020204" pitchFamily="34" charset="-122"/>
                <a:cs typeface="Times New Roman" panose="02020603050405020304" pitchFamily="18" charset="0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zh-CN" sz="1600" kern="0" dirty="0">
                <a:ea typeface="微软雅黑" panose="020B0503020204020204" pitchFamily="34" charset="-122"/>
                <a:cs typeface="Times New Roman" panose="02020603050405020304" pitchFamily="18" charset="0"/>
              </a:rPr>
              <a:t>  </a:t>
            </a:r>
            <a:r>
              <a:rPr lang="en-US" altLang="zh-CN" sz="1600" kern="0" dirty="0">
                <a:solidFill>
                  <a:srgbClr val="FF0000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}</a:t>
            </a:r>
            <a:endParaRPr lang="zh-CN" altLang="en-US" sz="1600" kern="0" dirty="0">
              <a:solidFill>
                <a:srgbClr val="FF0000"/>
              </a:solidFill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763957" y="715616"/>
            <a:ext cx="7984507" cy="7875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类的方法也叫类的</a:t>
            </a: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成员方法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，是实现类的内部功能的机制，规定了类属性上的操作，是类与外部交互的窗口（接收消息、向外界提供服务、更新自身状态）。</a:t>
            </a:r>
          </a:p>
        </p:txBody>
      </p:sp>
      <p:sp>
        <p:nvSpPr>
          <p:cNvPr id="11" name="矩形 10"/>
          <p:cNvSpPr/>
          <p:nvPr/>
        </p:nvSpPr>
        <p:spPr>
          <a:xfrm>
            <a:off x="676726" y="1717870"/>
            <a:ext cx="3168352" cy="3965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eaLnBrk="1" hangingPunct="1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zh-CN" altLang="en-US" sz="1800" b="1" dirty="0">
                <a:solidFill>
                  <a:schemeClr val="hlin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方法的定义格式</a:t>
            </a:r>
            <a:r>
              <a:rPr lang="en-US" altLang="zh-CN" sz="1800" b="1" dirty="0">
                <a:solidFill>
                  <a:schemeClr val="hlin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圆角矩形 5">
            <a:extLst>
              <a:ext uri="{FF2B5EF4-FFF2-40B4-BE49-F238E27FC236}">
                <a16:creationId xmlns:a16="http://schemas.microsoft.com/office/drawing/2014/main" id="{5C7DDFD1-A182-8F45-9ADB-ED9119B45F66}"/>
              </a:ext>
            </a:extLst>
          </p:cNvPr>
          <p:cNvSpPr/>
          <p:nvPr/>
        </p:nvSpPr>
        <p:spPr bwMode="auto">
          <a:xfrm>
            <a:off x="5076056" y="2789805"/>
            <a:ext cx="3888432" cy="934073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2000" dirty="0"/>
              <a:t>和</a:t>
            </a:r>
            <a:r>
              <a:rPr lang="en-US" altLang="zh-CN" sz="2000" dirty="0"/>
              <a:t>C</a:t>
            </a:r>
            <a:r>
              <a:rPr lang="zh-CN" altLang="en-US" sz="2000" dirty="0"/>
              <a:t>语言的函数定义类似</a:t>
            </a:r>
            <a:endParaRPr lang="en-US" altLang="zh-CN" sz="2000" dirty="0"/>
          </a:p>
          <a:p>
            <a:pPr algn="ctr"/>
            <a:r>
              <a:rPr lang="zh-CN" altLang="en-US" sz="2000" dirty="0"/>
              <a:t>不同的是，方法必须属于某一个类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7071D3E4-A8A1-5110-BEE4-E12A3D591F8D}"/>
              </a:ext>
            </a:extLst>
          </p:cNvPr>
          <p:cNvSpPr/>
          <p:nvPr/>
        </p:nvSpPr>
        <p:spPr bwMode="auto">
          <a:xfrm>
            <a:off x="5083385" y="3866878"/>
            <a:ext cx="3888432" cy="934073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2000" dirty="0"/>
              <a:t>成员方法内部定义的变量</a:t>
            </a:r>
            <a:endParaRPr lang="en-US" altLang="zh-CN" sz="2000" dirty="0"/>
          </a:p>
          <a:p>
            <a:pPr algn="ctr"/>
            <a:r>
              <a:rPr lang="zh-CN" altLang="en-US" sz="2000" dirty="0"/>
              <a:t>不是类的成员变量</a:t>
            </a:r>
            <a:endParaRPr lang="en-US" altLang="zh-CN" sz="2000" dirty="0"/>
          </a:p>
          <a:p>
            <a:pPr algn="ctr"/>
            <a:endParaRPr lang="zh-CN" altLang="en-US" sz="2000" dirty="0"/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1280715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chap3.2"/>
</p:tagLst>
</file>

<file path=ppt/theme/theme1.xml><?xml version="1.0" encoding="utf-8"?>
<a:theme xmlns:a="http://schemas.openxmlformats.org/drawingml/2006/main" name="sj">
  <a:themeElements>
    <a:clrScheme name="sj 10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0000FF"/>
      </a:hlink>
      <a:folHlink>
        <a:srgbClr val="FF0066"/>
      </a:folHlink>
    </a:clrScheme>
    <a:fontScheme name="气流">
      <a:majorFont>
        <a:latin typeface="Trebuchet MS"/>
        <a:ea typeface=""/>
        <a:cs typeface=""/>
        <a:font script="Jpan" typeface="HGｺﾞｼｯｸM"/>
        <a:font script="Hang" typeface="HY그래픽B"/>
        <a:font script="Hans" typeface="方正姚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HGｺﾞｼｯｸM"/>
        <a:font script="Hang" typeface="HY그래픽M"/>
        <a:font script="Hans" typeface="方正姚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宋体" pitchFamily="2" charset="-122"/>
          </a:defRPr>
        </a:defPPr>
      </a:lstStyle>
    </a:lnDef>
  </a:objectDefaults>
  <a:extraClrSchemeLst>
    <a:extraClrScheme>
      <a:clrScheme name="sj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j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j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j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j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j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j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j 8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FF00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j 9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FF0066"/>
        </a:hlink>
        <a:folHlink>
          <a:srgbClr val="FF00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j 10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0000FF"/>
        </a:hlink>
        <a:folHlink>
          <a:srgbClr val="FF006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G:\Documents and Settings\sj\Application Data\Microsoft\Templates\sj.pot</Template>
  <TotalTime>9002</TotalTime>
  <Words>7155</Words>
  <Application>Microsoft Office PowerPoint</Application>
  <PresentationFormat>全屏显示(16:9)</PresentationFormat>
  <Paragraphs>1199</Paragraphs>
  <Slides>79</Slides>
  <Notes>72</Notes>
  <HiddenSlides>7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79</vt:i4>
      </vt:variant>
    </vt:vector>
  </HeadingPairs>
  <TitlesOfParts>
    <vt:vector size="90" baseType="lpstr">
      <vt:lpstr>Lantinghei SC Demibold</vt:lpstr>
      <vt:lpstr>方正姚体</vt:lpstr>
      <vt:lpstr>SimHei</vt:lpstr>
      <vt:lpstr>微软雅黑</vt:lpstr>
      <vt:lpstr>Arial</vt:lpstr>
      <vt:lpstr>Calibri</vt:lpstr>
      <vt:lpstr>Helvetica</vt:lpstr>
      <vt:lpstr>Times New Roman</vt:lpstr>
      <vt:lpstr>Trebuchet MS</vt:lpstr>
      <vt:lpstr>Wingdings</vt:lpstr>
      <vt:lpstr>sj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hhit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chap3.2</dc:title>
  <dc:creator>sj</dc:creator>
  <cp:lastModifiedBy>川缘 廖</cp:lastModifiedBy>
  <cp:revision>629</cp:revision>
  <cp:lastPrinted>2014-09-03T11:32:20Z</cp:lastPrinted>
  <dcterms:created xsi:type="dcterms:W3CDTF">2003-08-02T07:43:01Z</dcterms:created>
  <dcterms:modified xsi:type="dcterms:W3CDTF">2025-03-20T00:32:14Z</dcterms:modified>
</cp:coreProperties>
</file>